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6" r:id="rId5"/>
    <p:sldId id="258" r:id="rId6"/>
    <p:sldId id="267" r:id="rId7"/>
    <p:sldId id="268" r:id="rId8"/>
    <p:sldId id="274" r:id="rId9"/>
    <p:sldId id="303" r:id="rId10"/>
    <p:sldId id="269" r:id="rId11"/>
    <p:sldId id="271" r:id="rId12"/>
    <p:sldId id="272" r:id="rId13"/>
    <p:sldId id="273" r:id="rId14"/>
    <p:sldId id="304" r:id="rId15"/>
    <p:sldId id="305" r:id="rId16"/>
    <p:sldId id="278" r:id="rId17"/>
    <p:sldId id="307" r:id="rId18"/>
    <p:sldId id="275" r:id="rId19"/>
    <p:sldId id="306" r:id="rId20"/>
    <p:sldId id="279" r:id="rId21"/>
    <p:sldId id="297" r:id="rId22"/>
    <p:sldId id="298" r:id="rId23"/>
    <p:sldId id="299" r:id="rId24"/>
    <p:sldId id="281" r:id="rId25"/>
    <p:sldId id="300" r:id="rId26"/>
    <p:sldId id="286" r:id="rId27"/>
    <p:sldId id="293" r:id="rId28"/>
    <p:sldId id="294" r:id="rId29"/>
    <p:sldId id="296" r:id="rId30"/>
    <p:sldId id="289" r:id="rId31"/>
    <p:sldId id="301" r:id="rId32"/>
    <p:sldId id="291" r:id="rId33"/>
    <p:sldId id="263" r:id="rId34"/>
    <p:sldId id="264" r:id="rId35"/>
    <p:sldId id="302" r:id="rId3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D2D2D2"/>
    <a:srgbClr val="059D75"/>
    <a:srgbClr val="AE5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D867AC-50C2-4507-BBD8-93C7A30DADFE}" v="1" dt="2021-02-23T09:27:34.562"/>
    <p1510:client id="{6361C3DF-9251-42BC-B781-5CA374523C60}" v="1" dt="2021-02-22T13:31:35.8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08" autoAdjust="0"/>
    <p:restoredTop sz="94660"/>
  </p:normalViewPr>
  <p:slideViewPr>
    <p:cSldViewPr snapToGrid="0">
      <p:cViewPr varScale="1">
        <p:scale>
          <a:sx n="67" d="100"/>
          <a:sy n="67" d="100"/>
        </p:scale>
        <p:origin x="768" y="5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Lambrechts" userId="0e0683f6-54d1-4b17-8d0b-03437d230636" providerId="ADAL" clId="{15D867AC-50C2-4507-BBD8-93C7A30DADFE}"/>
    <pc:docChg chg="undo custSel addSld modSld sldOrd">
      <pc:chgData name="Stijn Lambrechts" userId="0e0683f6-54d1-4b17-8d0b-03437d230636" providerId="ADAL" clId="{15D867AC-50C2-4507-BBD8-93C7A30DADFE}" dt="2021-02-23T09:28:48.524" v="76" actId="1076"/>
      <pc:docMkLst>
        <pc:docMk/>
      </pc:docMkLst>
      <pc:sldChg chg="modSp add mod ord modTransition">
        <pc:chgData name="Stijn Lambrechts" userId="0e0683f6-54d1-4b17-8d0b-03437d230636" providerId="ADAL" clId="{15D867AC-50C2-4507-BBD8-93C7A30DADFE}" dt="2021-02-23T09:28:48.524" v="76" actId="1076"/>
        <pc:sldMkLst>
          <pc:docMk/>
          <pc:sldMk cId="0" sldId="321"/>
        </pc:sldMkLst>
        <pc:spChg chg="mod">
          <ac:chgData name="Stijn Lambrechts" userId="0e0683f6-54d1-4b17-8d0b-03437d230636" providerId="ADAL" clId="{15D867AC-50C2-4507-BBD8-93C7A30DADFE}" dt="2021-02-23T09:28:48.524" v="76" actId="1076"/>
          <ac:spMkLst>
            <pc:docMk/>
            <pc:sldMk cId="0" sldId="321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79DCFF-1CD6-46E3-99CA-2A3A1FC915D4}" type="doc">
      <dgm:prSet loTypeId="urn:microsoft.com/office/officeart/2005/8/layout/venn2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D923226-40A7-40D5-B53C-1604556CB92D}">
      <dgm:prSet phldrT="[Teks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nl-NL" b="1" dirty="0">
              <a:solidFill>
                <a:schemeClr val="bg1"/>
              </a:solidFill>
            </a:rPr>
            <a:t>Omliggend</a:t>
          </a:r>
          <a:r>
            <a:rPr lang="nl-NL" dirty="0">
              <a:solidFill>
                <a:schemeClr val="bg1"/>
              </a:solidFill>
            </a:rPr>
            <a:t> </a:t>
          </a:r>
          <a:r>
            <a:rPr lang="nl-NL" b="1" dirty="0">
              <a:solidFill>
                <a:schemeClr val="bg1"/>
              </a:solidFill>
            </a:rPr>
            <a:t>landschap</a:t>
          </a:r>
        </a:p>
      </dgm:t>
    </dgm:pt>
    <dgm:pt modelId="{94B2560F-523E-4AAD-9C06-DC0D890F00CD}" type="parTrans" cxnId="{B53A4C04-63CF-4FF3-A7C0-DF5590B134B3}">
      <dgm:prSet/>
      <dgm:spPr/>
      <dgm:t>
        <a:bodyPr/>
        <a:lstStyle/>
        <a:p>
          <a:endParaRPr lang="nl-NL"/>
        </a:p>
      </dgm:t>
    </dgm:pt>
    <dgm:pt modelId="{88A370C4-4BFD-4F7A-BDBD-5AEA5CF6B30E}" type="sibTrans" cxnId="{B53A4C04-63CF-4FF3-A7C0-DF5590B134B3}">
      <dgm:prSet/>
      <dgm:spPr/>
      <dgm:t>
        <a:bodyPr/>
        <a:lstStyle/>
        <a:p>
          <a:endParaRPr lang="nl-NL"/>
        </a:p>
      </dgm:t>
    </dgm:pt>
    <dgm:pt modelId="{21555591-20FB-4F4C-A076-9D894717C946}">
      <dgm:prSet phldrT="[Tekst]"/>
      <dgm:spPr>
        <a:solidFill>
          <a:srgbClr val="AE549F"/>
        </a:solidFill>
      </dgm:spPr>
      <dgm:t>
        <a:bodyPr/>
        <a:lstStyle/>
        <a:p>
          <a:r>
            <a:rPr lang="nl-NL" b="1" dirty="0"/>
            <a:t>bedrijventerrein</a:t>
          </a:r>
        </a:p>
      </dgm:t>
    </dgm:pt>
    <dgm:pt modelId="{85ECA54D-D6B5-422C-92D4-4FF97385B29A}" type="parTrans" cxnId="{8917620D-A013-4A7C-93E0-19605C1F9D22}">
      <dgm:prSet/>
      <dgm:spPr/>
      <dgm:t>
        <a:bodyPr/>
        <a:lstStyle/>
        <a:p>
          <a:endParaRPr lang="nl-NL"/>
        </a:p>
      </dgm:t>
    </dgm:pt>
    <dgm:pt modelId="{83A9F1DF-47C5-4EBF-AEDD-8E01902066B3}" type="sibTrans" cxnId="{8917620D-A013-4A7C-93E0-19605C1F9D22}">
      <dgm:prSet/>
      <dgm:spPr/>
      <dgm:t>
        <a:bodyPr/>
        <a:lstStyle/>
        <a:p>
          <a:endParaRPr lang="nl-NL"/>
        </a:p>
      </dgm:t>
    </dgm:pt>
    <dgm:pt modelId="{13D6720B-CCB9-4A07-9B35-EA6B4B05ACC8}">
      <dgm:prSet phldrT="[Tekst]"/>
      <dgm:spPr/>
      <dgm:t>
        <a:bodyPr/>
        <a:lstStyle/>
        <a:p>
          <a:r>
            <a:rPr lang="nl-NL" b="1" dirty="0"/>
            <a:t>buurbedrijven</a:t>
          </a:r>
        </a:p>
      </dgm:t>
    </dgm:pt>
    <dgm:pt modelId="{AC687ED5-1712-4D88-B940-D11CA519A0CA}" type="parTrans" cxnId="{D6A9F544-309F-4CC8-B211-0D999A861836}">
      <dgm:prSet/>
      <dgm:spPr/>
      <dgm:t>
        <a:bodyPr/>
        <a:lstStyle/>
        <a:p>
          <a:endParaRPr lang="nl-NL"/>
        </a:p>
      </dgm:t>
    </dgm:pt>
    <dgm:pt modelId="{D2AE5295-7760-4974-8B26-17468FEED9F4}" type="sibTrans" cxnId="{D6A9F544-309F-4CC8-B211-0D999A861836}">
      <dgm:prSet/>
      <dgm:spPr/>
      <dgm:t>
        <a:bodyPr/>
        <a:lstStyle/>
        <a:p>
          <a:endParaRPr lang="nl-NL"/>
        </a:p>
      </dgm:t>
    </dgm:pt>
    <dgm:pt modelId="{72E50610-3616-4A62-B116-D17848D9C477}">
      <dgm:prSet phldrT="[Tekst]"/>
      <dgm:spPr/>
      <dgm:t>
        <a:bodyPr/>
        <a:lstStyle/>
        <a:p>
          <a:r>
            <a:rPr lang="nl-NL" b="1" u="sng" dirty="0"/>
            <a:t>BEDRIJF</a:t>
          </a:r>
        </a:p>
      </dgm:t>
    </dgm:pt>
    <dgm:pt modelId="{C309C9D0-568D-4275-A750-162D1EFEBA63}" type="parTrans" cxnId="{ABCEAEA0-2AD5-4039-A3B6-A64B52DA9447}">
      <dgm:prSet/>
      <dgm:spPr/>
      <dgm:t>
        <a:bodyPr/>
        <a:lstStyle/>
        <a:p>
          <a:endParaRPr lang="nl-NL"/>
        </a:p>
      </dgm:t>
    </dgm:pt>
    <dgm:pt modelId="{C11CCF30-8702-490B-9A7C-EBC038B7AFA2}" type="sibTrans" cxnId="{ABCEAEA0-2AD5-4039-A3B6-A64B52DA9447}">
      <dgm:prSet/>
      <dgm:spPr/>
      <dgm:t>
        <a:bodyPr/>
        <a:lstStyle/>
        <a:p>
          <a:endParaRPr lang="nl-NL"/>
        </a:p>
      </dgm:t>
    </dgm:pt>
    <dgm:pt modelId="{BAC5F6E1-9B4A-4F12-83B9-10E01AFD0560}">
      <dgm:prSet phldrT="[Teks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nl-NL" b="1" dirty="0">
              <a:solidFill>
                <a:schemeClr val="tx1"/>
              </a:solidFill>
            </a:rPr>
            <a:t>Buren bedrijventerrein</a:t>
          </a:r>
        </a:p>
      </dgm:t>
    </dgm:pt>
    <dgm:pt modelId="{F98C0CB7-1E6C-4132-839A-946A1A2E296E}" type="parTrans" cxnId="{208EAC62-9DC4-4C7A-9E9B-616C5546C6FD}">
      <dgm:prSet/>
      <dgm:spPr/>
      <dgm:t>
        <a:bodyPr/>
        <a:lstStyle/>
        <a:p>
          <a:endParaRPr lang="nl-NL"/>
        </a:p>
      </dgm:t>
    </dgm:pt>
    <dgm:pt modelId="{C486C162-3F56-4294-9DF5-C60D92B122CD}" type="sibTrans" cxnId="{208EAC62-9DC4-4C7A-9E9B-616C5546C6FD}">
      <dgm:prSet/>
      <dgm:spPr/>
      <dgm:t>
        <a:bodyPr/>
        <a:lstStyle/>
        <a:p>
          <a:endParaRPr lang="nl-NL"/>
        </a:p>
      </dgm:t>
    </dgm:pt>
    <dgm:pt modelId="{0DF1F0D6-390C-41F6-A87F-F5329DCD9D2F}" type="pres">
      <dgm:prSet presAssocID="{C379DCFF-1CD6-46E3-99CA-2A3A1FC915D4}" presName="Name0" presStyleCnt="0">
        <dgm:presLayoutVars>
          <dgm:chMax val="7"/>
          <dgm:resizeHandles val="exact"/>
        </dgm:presLayoutVars>
      </dgm:prSet>
      <dgm:spPr/>
    </dgm:pt>
    <dgm:pt modelId="{2EFAC4AD-8F1A-44A2-82CF-876917DEDD43}" type="pres">
      <dgm:prSet presAssocID="{C379DCFF-1CD6-46E3-99CA-2A3A1FC915D4}" presName="comp1" presStyleCnt="0"/>
      <dgm:spPr/>
    </dgm:pt>
    <dgm:pt modelId="{E462AC33-CB73-4424-BDA2-4B369C5334F2}" type="pres">
      <dgm:prSet presAssocID="{C379DCFF-1CD6-46E3-99CA-2A3A1FC915D4}" presName="circle1" presStyleLbl="node1" presStyleIdx="0" presStyleCnt="5"/>
      <dgm:spPr/>
    </dgm:pt>
    <dgm:pt modelId="{0BD915F2-9C09-4515-AB63-3E3655A24375}" type="pres">
      <dgm:prSet presAssocID="{C379DCFF-1CD6-46E3-99CA-2A3A1FC915D4}" presName="c1text" presStyleLbl="node1" presStyleIdx="0" presStyleCnt="5">
        <dgm:presLayoutVars>
          <dgm:bulletEnabled val="1"/>
        </dgm:presLayoutVars>
      </dgm:prSet>
      <dgm:spPr/>
    </dgm:pt>
    <dgm:pt modelId="{E775A4C3-2DA1-49FF-9873-F78E341AF182}" type="pres">
      <dgm:prSet presAssocID="{C379DCFF-1CD6-46E3-99CA-2A3A1FC915D4}" presName="comp2" presStyleCnt="0"/>
      <dgm:spPr/>
    </dgm:pt>
    <dgm:pt modelId="{AFA86593-9D9F-411A-805A-E689E4E0704F}" type="pres">
      <dgm:prSet presAssocID="{C379DCFF-1CD6-46E3-99CA-2A3A1FC915D4}" presName="circle2" presStyleLbl="node1" presStyleIdx="1" presStyleCnt="5"/>
      <dgm:spPr/>
    </dgm:pt>
    <dgm:pt modelId="{32A9F27F-BB95-439D-98AA-34B02B66EFB9}" type="pres">
      <dgm:prSet presAssocID="{C379DCFF-1CD6-46E3-99CA-2A3A1FC915D4}" presName="c2text" presStyleLbl="node1" presStyleIdx="1" presStyleCnt="5">
        <dgm:presLayoutVars>
          <dgm:bulletEnabled val="1"/>
        </dgm:presLayoutVars>
      </dgm:prSet>
      <dgm:spPr/>
    </dgm:pt>
    <dgm:pt modelId="{F1CCD068-F745-4ED3-ADF7-18732BCC7062}" type="pres">
      <dgm:prSet presAssocID="{C379DCFF-1CD6-46E3-99CA-2A3A1FC915D4}" presName="comp3" presStyleCnt="0"/>
      <dgm:spPr/>
    </dgm:pt>
    <dgm:pt modelId="{3465956F-1DE6-4E54-A42D-1762507D4CCB}" type="pres">
      <dgm:prSet presAssocID="{C379DCFF-1CD6-46E3-99CA-2A3A1FC915D4}" presName="circle3" presStyleLbl="node1" presStyleIdx="2" presStyleCnt="5"/>
      <dgm:spPr/>
    </dgm:pt>
    <dgm:pt modelId="{1FA4B5BD-6672-4E7B-8FCF-3EFD0F392BD2}" type="pres">
      <dgm:prSet presAssocID="{C379DCFF-1CD6-46E3-99CA-2A3A1FC915D4}" presName="c3text" presStyleLbl="node1" presStyleIdx="2" presStyleCnt="5">
        <dgm:presLayoutVars>
          <dgm:bulletEnabled val="1"/>
        </dgm:presLayoutVars>
      </dgm:prSet>
      <dgm:spPr/>
    </dgm:pt>
    <dgm:pt modelId="{63E7EC2F-5B6A-4EF3-BFEA-6008DBB837C5}" type="pres">
      <dgm:prSet presAssocID="{C379DCFF-1CD6-46E3-99CA-2A3A1FC915D4}" presName="comp4" presStyleCnt="0"/>
      <dgm:spPr/>
    </dgm:pt>
    <dgm:pt modelId="{EDBF092A-B3FC-4BE7-87E4-FF51E6DEBA27}" type="pres">
      <dgm:prSet presAssocID="{C379DCFF-1CD6-46E3-99CA-2A3A1FC915D4}" presName="circle4" presStyleLbl="node1" presStyleIdx="3" presStyleCnt="5"/>
      <dgm:spPr/>
    </dgm:pt>
    <dgm:pt modelId="{DA96B3E8-A266-40B2-B03F-9F7F56C9EB59}" type="pres">
      <dgm:prSet presAssocID="{C379DCFF-1CD6-46E3-99CA-2A3A1FC915D4}" presName="c4text" presStyleLbl="node1" presStyleIdx="3" presStyleCnt="5">
        <dgm:presLayoutVars>
          <dgm:bulletEnabled val="1"/>
        </dgm:presLayoutVars>
      </dgm:prSet>
      <dgm:spPr/>
    </dgm:pt>
    <dgm:pt modelId="{E591E1E9-11E4-4E60-B583-A86A77BC00DD}" type="pres">
      <dgm:prSet presAssocID="{C379DCFF-1CD6-46E3-99CA-2A3A1FC915D4}" presName="comp5" presStyleCnt="0"/>
      <dgm:spPr/>
    </dgm:pt>
    <dgm:pt modelId="{5036C736-0AEF-4564-ADDE-5C52960E56D5}" type="pres">
      <dgm:prSet presAssocID="{C379DCFF-1CD6-46E3-99CA-2A3A1FC915D4}" presName="circle5" presStyleLbl="node1" presStyleIdx="4" presStyleCnt="5" custScaleX="79349" custScaleY="80195"/>
      <dgm:spPr/>
    </dgm:pt>
    <dgm:pt modelId="{645EF54E-59B3-4F7A-857F-59705C6F28D0}" type="pres">
      <dgm:prSet presAssocID="{C379DCFF-1CD6-46E3-99CA-2A3A1FC915D4}" presName="c5text" presStyleLbl="node1" presStyleIdx="4" presStyleCnt="5">
        <dgm:presLayoutVars>
          <dgm:bulletEnabled val="1"/>
        </dgm:presLayoutVars>
      </dgm:prSet>
      <dgm:spPr/>
    </dgm:pt>
  </dgm:ptLst>
  <dgm:cxnLst>
    <dgm:cxn modelId="{B53A4C04-63CF-4FF3-A7C0-DF5590B134B3}" srcId="{C379DCFF-1CD6-46E3-99CA-2A3A1FC915D4}" destId="{6D923226-40A7-40D5-B53C-1604556CB92D}" srcOrd="0" destOrd="0" parTransId="{94B2560F-523E-4AAD-9C06-DC0D890F00CD}" sibTransId="{88A370C4-4BFD-4F7A-BDBD-5AEA5CF6B30E}"/>
    <dgm:cxn modelId="{8917620D-A013-4A7C-93E0-19605C1F9D22}" srcId="{C379DCFF-1CD6-46E3-99CA-2A3A1FC915D4}" destId="{21555591-20FB-4F4C-A076-9D894717C946}" srcOrd="2" destOrd="0" parTransId="{85ECA54D-D6B5-422C-92D4-4FF97385B29A}" sibTransId="{83A9F1DF-47C5-4EBF-AEDD-8E01902066B3}"/>
    <dgm:cxn modelId="{6513471B-48F8-4BE8-A9F6-9A1586F57404}" type="presOf" srcId="{72E50610-3616-4A62-B116-D17848D9C477}" destId="{645EF54E-59B3-4F7A-857F-59705C6F28D0}" srcOrd="1" destOrd="0" presId="urn:microsoft.com/office/officeart/2005/8/layout/venn2"/>
    <dgm:cxn modelId="{59A2F429-1DCB-487A-9949-00068D608382}" type="presOf" srcId="{6D923226-40A7-40D5-B53C-1604556CB92D}" destId="{0BD915F2-9C09-4515-AB63-3E3655A24375}" srcOrd="1" destOrd="0" presId="urn:microsoft.com/office/officeart/2005/8/layout/venn2"/>
    <dgm:cxn modelId="{B3664E3F-4FCD-415D-A8F9-38CE8D57BA6F}" type="presOf" srcId="{BAC5F6E1-9B4A-4F12-83B9-10E01AFD0560}" destId="{32A9F27F-BB95-439D-98AA-34B02B66EFB9}" srcOrd="1" destOrd="0" presId="urn:microsoft.com/office/officeart/2005/8/layout/venn2"/>
    <dgm:cxn modelId="{208EAC62-9DC4-4C7A-9E9B-616C5546C6FD}" srcId="{C379DCFF-1CD6-46E3-99CA-2A3A1FC915D4}" destId="{BAC5F6E1-9B4A-4F12-83B9-10E01AFD0560}" srcOrd="1" destOrd="0" parTransId="{F98C0CB7-1E6C-4132-839A-946A1A2E296E}" sibTransId="{C486C162-3F56-4294-9DF5-C60D92B122CD}"/>
    <dgm:cxn modelId="{D6A9F544-309F-4CC8-B211-0D999A861836}" srcId="{C379DCFF-1CD6-46E3-99CA-2A3A1FC915D4}" destId="{13D6720B-CCB9-4A07-9B35-EA6B4B05ACC8}" srcOrd="3" destOrd="0" parTransId="{AC687ED5-1712-4D88-B940-D11CA519A0CA}" sibTransId="{D2AE5295-7760-4974-8B26-17468FEED9F4}"/>
    <dgm:cxn modelId="{56BBED68-B167-4DD3-A378-5F2269D1DAD7}" type="presOf" srcId="{C379DCFF-1CD6-46E3-99CA-2A3A1FC915D4}" destId="{0DF1F0D6-390C-41F6-A87F-F5329DCD9D2F}" srcOrd="0" destOrd="0" presId="urn:microsoft.com/office/officeart/2005/8/layout/venn2"/>
    <dgm:cxn modelId="{006DCA70-41B8-45A1-8BDD-71D513482914}" type="presOf" srcId="{21555591-20FB-4F4C-A076-9D894717C946}" destId="{1FA4B5BD-6672-4E7B-8FCF-3EFD0F392BD2}" srcOrd="1" destOrd="0" presId="urn:microsoft.com/office/officeart/2005/8/layout/venn2"/>
    <dgm:cxn modelId="{26482486-AFD5-4D18-913A-09826740EFF3}" type="presOf" srcId="{6D923226-40A7-40D5-B53C-1604556CB92D}" destId="{E462AC33-CB73-4424-BDA2-4B369C5334F2}" srcOrd="0" destOrd="0" presId="urn:microsoft.com/office/officeart/2005/8/layout/venn2"/>
    <dgm:cxn modelId="{56535589-4A33-4287-97D8-D3AF0621BA06}" type="presOf" srcId="{21555591-20FB-4F4C-A076-9D894717C946}" destId="{3465956F-1DE6-4E54-A42D-1762507D4CCB}" srcOrd="0" destOrd="0" presId="urn:microsoft.com/office/officeart/2005/8/layout/venn2"/>
    <dgm:cxn modelId="{3620B49E-442E-48E7-8A82-4AF633B70119}" type="presOf" srcId="{13D6720B-CCB9-4A07-9B35-EA6B4B05ACC8}" destId="{EDBF092A-B3FC-4BE7-87E4-FF51E6DEBA27}" srcOrd="0" destOrd="0" presId="urn:microsoft.com/office/officeart/2005/8/layout/venn2"/>
    <dgm:cxn modelId="{ABCEAEA0-2AD5-4039-A3B6-A64B52DA9447}" srcId="{C379DCFF-1CD6-46E3-99CA-2A3A1FC915D4}" destId="{72E50610-3616-4A62-B116-D17848D9C477}" srcOrd="4" destOrd="0" parTransId="{C309C9D0-568D-4275-A750-162D1EFEBA63}" sibTransId="{C11CCF30-8702-490B-9A7C-EBC038B7AFA2}"/>
    <dgm:cxn modelId="{62B9EEAB-7584-4E83-9B9F-11F23FBA34BD}" type="presOf" srcId="{72E50610-3616-4A62-B116-D17848D9C477}" destId="{5036C736-0AEF-4564-ADDE-5C52960E56D5}" srcOrd="0" destOrd="0" presId="urn:microsoft.com/office/officeart/2005/8/layout/venn2"/>
    <dgm:cxn modelId="{AAD27AED-3EAA-44D0-B82B-EC43E9384817}" type="presOf" srcId="{BAC5F6E1-9B4A-4F12-83B9-10E01AFD0560}" destId="{AFA86593-9D9F-411A-805A-E689E4E0704F}" srcOrd="0" destOrd="0" presId="urn:microsoft.com/office/officeart/2005/8/layout/venn2"/>
    <dgm:cxn modelId="{3616BBF1-0C0F-4C07-B29B-14179B096B3B}" type="presOf" srcId="{13D6720B-CCB9-4A07-9B35-EA6B4B05ACC8}" destId="{DA96B3E8-A266-40B2-B03F-9F7F56C9EB59}" srcOrd="1" destOrd="0" presId="urn:microsoft.com/office/officeart/2005/8/layout/venn2"/>
    <dgm:cxn modelId="{BE22F4CD-DCCD-420A-A05A-F513DAF093B2}" type="presParOf" srcId="{0DF1F0D6-390C-41F6-A87F-F5329DCD9D2F}" destId="{2EFAC4AD-8F1A-44A2-82CF-876917DEDD43}" srcOrd="0" destOrd="0" presId="urn:microsoft.com/office/officeart/2005/8/layout/venn2"/>
    <dgm:cxn modelId="{740E9297-D119-4DC7-9D08-52D803C62069}" type="presParOf" srcId="{2EFAC4AD-8F1A-44A2-82CF-876917DEDD43}" destId="{E462AC33-CB73-4424-BDA2-4B369C5334F2}" srcOrd="0" destOrd="0" presId="urn:microsoft.com/office/officeart/2005/8/layout/venn2"/>
    <dgm:cxn modelId="{6844816F-77B0-4F36-8632-BA66D0ABDF3D}" type="presParOf" srcId="{2EFAC4AD-8F1A-44A2-82CF-876917DEDD43}" destId="{0BD915F2-9C09-4515-AB63-3E3655A24375}" srcOrd="1" destOrd="0" presId="urn:microsoft.com/office/officeart/2005/8/layout/venn2"/>
    <dgm:cxn modelId="{5AAFF38B-16B8-4B7A-910D-85061C07FCA1}" type="presParOf" srcId="{0DF1F0D6-390C-41F6-A87F-F5329DCD9D2F}" destId="{E775A4C3-2DA1-49FF-9873-F78E341AF182}" srcOrd="1" destOrd="0" presId="urn:microsoft.com/office/officeart/2005/8/layout/venn2"/>
    <dgm:cxn modelId="{81213915-73A4-4D61-892C-2CC99D1E2623}" type="presParOf" srcId="{E775A4C3-2DA1-49FF-9873-F78E341AF182}" destId="{AFA86593-9D9F-411A-805A-E689E4E0704F}" srcOrd="0" destOrd="0" presId="urn:microsoft.com/office/officeart/2005/8/layout/venn2"/>
    <dgm:cxn modelId="{1C57B3F5-ABC3-4ADD-A967-277EEBC80FFD}" type="presParOf" srcId="{E775A4C3-2DA1-49FF-9873-F78E341AF182}" destId="{32A9F27F-BB95-439D-98AA-34B02B66EFB9}" srcOrd="1" destOrd="0" presId="urn:microsoft.com/office/officeart/2005/8/layout/venn2"/>
    <dgm:cxn modelId="{D3F04355-F642-4445-9543-423CC005D87D}" type="presParOf" srcId="{0DF1F0D6-390C-41F6-A87F-F5329DCD9D2F}" destId="{F1CCD068-F745-4ED3-ADF7-18732BCC7062}" srcOrd="2" destOrd="0" presId="urn:microsoft.com/office/officeart/2005/8/layout/venn2"/>
    <dgm:cxn modelId="{E33170AD-4BC9-4AC9-8A9D-BA3995664A07}" type="presParOf" srcId="{F1CCD068-F745-4ED3-ADF7-18732BCC7062}" destId="{3465956F-1DE6-4E54-A42D-1762507D4CCB}" srcOrd="0" destOrd="0" presId="urn:microsoft.com/office/officeart/2005/8/layout/venn2"/>
    <dgm:cxn modelId="{0BE9A56B-E176-4E59-96D2-EEB87EAF99B4}" type="presParOf" srcId="{F1CCD068-F745-4ED3-ADF7-18732BCC7062}" destId="{1FA4B5BD-6672-4E7B-8FCF-3EFD0F392BD2}" srcOrd="1" destOrd="0" presId="urn:microsoft.com/office/officeart/2005/8/layout/venn2"/>
    <dgm:cxn modelId="{9143BDAC-5A60-4871-908F-7058AD8B572B}" type="presParOf" srcId="{0DF1F0D6-390C-41F6-A87F-F5329DCD9D2F}" destId="{63E7EC2F-5B6A-4EF3-BFEA-6008DBB837C5}" srcOrd="3" destOrd="0" presId="urn:microsoft.com/office/officeart/2005/8/layout/venn2"/>
    <dgm:cxn modelId="{972DB078-2C58-4EE0-BBD0-92B5A2A1EA62}" type="presParOf" srcId="{63E7EC2F-5B6A-4EF3-BFEA-6008DBB837C5}" destId="{EDBF092A-B3FC-4BE7-87E4-FF51E6DEBA27}" srcOrd="0" destOrd="0" presId="urn:microsoft.com/office/officeart/2005/8/layout/venn2"/>
    <dgm:cxn modelId="{FED9FA67-001C-44BE-9A8F-9381E7C76715}" type="presParOf" srcId="{63E7EC2F-5B6A-4EF3-BFEA-6008DBB837C5}" destId="{DA96B3E8-A266-40B2-B03F-9F7F56C9EB59}" srcOrd="1" destOrd="0" presId="urn:microsoft.com/office/officeart/2005/8/layout/venn2"/>
    <dgm:cxn modelId="{204C6017-E069-41AA-8CD6-A30D03CE26EF}" type="presParOf" srcId="{0DF1F0D6-390C-41F6-A87F-F5329DCD9D2F}" destId="{E591E1E9-11E4-4E60-B583-A86A77BC00DD}" srcOrd="4" destOrd="0" presId="urn:microsoft.com/office/officeart/2005/8/layout/venn2"/>
    <dgm:cxn modelId="{7A4DB08A-076E-4D24-A07F-58281D83220E}" type="presParOf" srcId="{E591E1E9-11E4-4E60-B583-A86A77BC00DD}" destId="{5036C736-0AEF-4564-ADDE-5C52960E56D5}" srcOrd="0" destOrd="0" presId="urn:microsoft.com/office/officeart/2005/8/layout/venn2"/>
    <dgm:cxn modelId="{75CE9EC4-9C82-45E3-A02D-2381633E0993}" type="presParOf" srcId="{E591E1E9-11E4-4E60-B583-A86A77BC00DD}" destId="{645EF54E-59B3-4F7A-857F-59705C6F28D0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2AC33-CB73-4424-BDA2-4B369C5334F2}">
      <dsp:nvSpPr>
        <dsp:cNvPr id="0" name=""/>
        <dsp:cNvSpPr/>
      </dsp:nvSpPr>
      <dsp:spPr>
        <a:xfrm>
          <a:off x="1354666" y="0"/>
          <a:ext cx="5418667" cy="5418667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solidFill>
                <a:schemeClr val="bg1"/>
              </a:solidFill>
            </a:rPr>
            <a:t>Omliggend</a:t>
          </a:r>
          <a:r>
            <a:rPr lang="nl-NL" sz="1400" kern="1200" dirty="0">
              <a:solidFill>
                <a:schemeClr val="bg1"/>
              </a:solidFill>
            </a:rPr>
            <a:t> </a:t>
          </a:r>
          <a:r>
            <a:rPr lang="nl-NL" sz="1400" b="1" kern="1200" dirty="0">
              <a:solidFill>
                <a:schemeClr val="bg1"/>
              </a:solidFill>
            </a:rPr>
            <a:t>landschap</a:t>
          </a:r>
        </a:p>
      </dsp:txBody>
      <dsp:txXfrm>
        <a:off x="3047999" y="270933"/>
        <a:ext cx="2032000" cy="541866"/>
      </dsp:txXfrm>
    </dsp:sp>
    <dsp:sp modelId="{AFA86593-9D9F-411A-805A-E689E4E0704F}">
      <dsp:nvSpPr>
        <dsp:cNvPr id="0" name=""/>
        <dsp:cNvSpPr/>
      </dsp:nvSpPr>
      <dsp:spPr>
        <a:xfrm>
          <a:off x="1761066" y="812800"/>
          <a:ext cx="4605866" cy="4605866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solidFill>
                <a:schemeClr val="tx1"/>
              </a:solidFill>
            </a:rPr>
            <a:t>Buren bedrijventerrein</a:t>
          </a:r>
        </a:p>
      </dsp:txBody>
      <dsp:txXfrm>
        <a:off x="3070859" y="1077637"/>
        <a:ext cx="1986280" cy="529674"/>
      </dsp:txXfrm>
    </dsp:sp>
    <dsp:sp modelId="{3465956F-1DE6-4E54-A42D-1762507D4CCB}">
      <dsp:nvSpPr>
        <dsp:cNvPr id="0" name=""/>
        <dsp:cNvSpPr/>
      </dsp:nvSpPr>
      <dsp:spPr>
        <a:xfrm>
          <a:off x="2167466" y="1625600"/>
          <a:ext cx="3793066" cy="3793066"/>
        </a:xfrm>
        <a:prstGeom prst="ellipse">
          <a:avLst/>
        </a:prstGeom>
        <a:solidFill>
          <a:srgbClr val="AE549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/>
            <a:t>bedrijventerrein</a:t>
          </a:r>
        </a:p>
      </dsp:txBody>
      <dsp:txXfrm>
        <a:off x="3082543" y="1887321"/>
        <a:ext cx="1962912" cy="523443"/>
      </dsp:txXfrm>
    </dsp:sp>
    <dsp:sp modelId="{EDBF092A-B3FC-4BE7-87E4-FF51E6DEBA27}">
      <dsp:nvSpPr>
        <dsp:cNvPr id="0" name=""/>
        <dsp:cNvSpPr/>
      </dsp:nvSpPr>
      <dsp:spPr>
        <a:xfrm>
          <a:off x="2573866" y="2438400"/>
          <a:ext cx="2980266" cy="29802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/>
            <a:t>buurbedrijven</a:t>
          </a:r>
        </a:p>
      </dsp:txBody>
      <dsp:txXfrm>
        <a:off x="3259327" y="2706624"/>
        <a:ext cx="1609344" cy="536448"/>
      </dsp:txXfrm>
    </dsp:sp>
    <dsp:sp modelId="{5036C736-0AEF-4564-ADDE-5C52960E56D5}">
      <dsp:nvSpPr>
        <dsp:cNvPr id="0" name=""/>
        <dsp:cNvSpPr/>
      </dsp:nvSpPr>
      <dsp:spPr>
        <a:xfrm>
          <a:off x="3204068" y="3465833"/>
          <a:ext cx="1719863" cy="17382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u="sng" kern="1200" dirty="0"/>
            <a:t>BEDRIJF</a:t>
          </a:r>
        </a:p>
      </dsp:txBody>
      <dsp:txXfrm>
        <a:off x="3455936" y="3900383"/>
        <a:ext cx="1216126" cy="869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56372-7CFC-4EF6-A9BF-BECC8CEB62E3}" type="datetimeFigureOut">
              <a:rPr lang="nl-BE" smtClean="0"/>
              <a:t>donderdag 25/02/2021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E40D6-FD20-440B-8073-128A789CB86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8390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AAFA-25B7-4323-8BF3-A69D28937211}" type="datetimeFigureOut">
              <a:rPr lang="nl-BE" smtClean="0"/>
              <a:t>donderdag 25/02/2021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3636-B48B-4CE5-8B66-2699CB6E15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509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AAFA-25B7-4323-8BF3-A69D28937211}" type="datetimeFigureOut">
              <a:rPr lang="nl-BE" smtClean="0"/>
              <a:t>donderdag 25/02/2021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3636-B48B-4CE5-8B66-2699CB6E15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666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AAFA-25B7-4323-8BF3-A69D28937211}" type="datetimeFigureOut">
              <a:rPr lang="nl-BE" smtClean="0"/>
              <a:t>donderdag 25/02/2021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3636-B48B-4CE5-8B66-2699CB6E15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3719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0" y="549276"/>
            <a:ext cx="11379200" cy="92551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06400" y="1557339"/>
            <a:ext cx="5588000" cy="453548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6197600" y="1557338"/>
            <a:ext cx="5588000" cy="219075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197600" y="3900489"/>
            <a:ext cx="5588000" cy="21923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B5A51-DD87-4692-A17D-68DC6607EAF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 </a:t>
            </a:r>
            <a:r>
              <a:rPr lang="en-US" err="1"/>
              <a:t>mei</a:t>
            </a:r>
            <a:r>
              <a:rPr lang="en-US"/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1112017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AAFA-25B7-4323-8BF3-A69D28937211}" type="datetimeFigureOut">
              <a:rPr lang="nl-BE" smtClean="0"/>
              <a:t>donderdag 25/02/2021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3636-B48B-4CE5-8B66-2699CB6E15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294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AAFA-25B7-4323-8BF3-A69D28937211}" type="datetimeFigureOut">
              <a:rPr lang="nl-BE" smtClean="0"/>
              <a:t>donderdag 25/02/2021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3636-B48B-4CE5-8B66-2699CB6E15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555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AAFA-25B7-4323-8BF3-A69D28937211}" type="datetimeFigureOut">
              <a:rPr lang="nl-BE" smtClean="0"/>
              <a:t>donderdag 25/02/2021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3636-B48B-4CE5-8B66-2699CB6E15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231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AAFA-25B7-4323-8BF3-A69D28937211}" type="datetimeFigureOut">
              <a:rPr lang="nl-BE" smtClean="0"/>
              <a:t>donderdag 25/02/2021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3636-B48B-4CE5-8B66-2699CB6E15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52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AAFA-25B7-4323-8BF3-A69D28937211}" type="datetimeFigureOut">
              <a:rPr lang="nl-BE" smtClean="0"/>
              <a:t>donderdag 25/02/2021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3636-B48B-4CE5-8B66-2699CB6E15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840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AAFA-25B7-4323-8BF3-A69D28937211}" type="datetimeFigureOut">
              <a:rPr lang="nl-BE" smtClean="0"/>
              <a:t>donderdag 25/02/2021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3636-B48B-4CE5-8B66-2699CB6E15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239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AAFA-25B7-4323-8BF3-A69D28937211}" type="datetimeFigureOut">
              <a:rPr lang="nl-BE" smtClean="0"/>
              <a:t>donderdag 25/02/2021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3636-B48B-4CE5-8B66-2699CB6E15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361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AAFA-25B7-4323-8BF3-A69D28937211}" type="datetimeFigureOut">
              <a:rPr lang="nl-BE" smtClean="0"/>
              <a:t>donderdag 25/02/2021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3636-B48B-4CE5-8B66-2699CB6E15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024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4AAFA-25B7-4323-8BF3-A69D28937211}" type="datetimeFigureOut">
              <a:rPr lang="nl-BE" smtClean="0"/>
              <a:t>donderdag 25/02/2021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93636-B48B-4CE5-8B66-2699CB6E15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285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mm.be/water/projecten/proeftuinen-droogte/slim-hemelwaterbeheer-landbouw-en-industrie-zorgen-samen-voor-robuuste-waterbevoorradi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dirk.cleiren@pomantwerpen.be" TargetMode="External"/><Relationship Id="rId2" Type="http://schemas.openxmlformats.org/officeDocument/2006/relationships/hyperlink" Target="http://www.pomantwerpen.b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026764"/>
            <a:ext cx="9144000" cy="2086516"/>
          </a:xfrm>
        </p:spPr>
        <p:txBody>
          <a:bodyPr>
            <a:normAutofit/>
          </a:bodyPr>
          <a:lstStyle/>
          <a:p>
            <a:r>
              <a:rPr lang="nl-BE" dirty="0"/>
              <a:t>Een gezamenlijke aanpak… </a:t>
            </a:r>
            <a:br>
              <a:rPr lang="nl-BE" dirty="0"/>
            </a:b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4120512"/>
            <a:ext cx="9144000" cy="2314794"/>
          </a:xfrm>
        </p:spPr>
        <p:txBody>
          <a:bodyPr>
            <a:normAutofit/>
          </a:bodyPr>
          <a:lstStyle/>
          <a:p>
            <a:r>
              <a:rPr lang="nl-BE" dirty="0"/>
              <a:t>… genereert winst inzake kostenefficiëntie, robuustheid, ecologische </a:t>
            </a:r>
            <a:r>
              <a:rPr lang="nl-BE" dirty="0" err="1"/>
              <a:t>meerwaarden</a:t>
            </a:r>
            <a:r>
              <a:rPr lang="nl-BE" dirty="0"/>
              <a:t> </a:t>
            </a:r>
            <a:br>
              <a:rPr lang="nl-BE" dirty="0"/>
            </a:br>
            <a:r>
              <a:rPr lang="nl-BE" dirty="0"/>
              <a:t>... ook op bestaande bedrijventerreinen</a:t>
            </a:r>
          </a:p>
          <a:p>
            <a:endParaRPr lang="nl-BE" dirty="0"/>
          </a:p>
          <a:p>
            <a:r>
              <a:rPr lang="nl-BE" dirty="0"/>
              <a:t>Dirk </a:t>
            </a:r>
            <a:r>
              <a:rPr lang="nl-BE" dirty="0" err="1"/>
              <a:t>Cleiren</a:t>
            </a:r>
            <a:r>
              <a:rPr lang="nl-BE" dirty="0"/>
              <a:t>, POM Antwerpen </a:t>
            </a:r>
          </a:p>
        </p:txBody>
      </p:sp>
      <p:pic>
        <p:nvPicPr>
          <p:cNvPr id="4" name="Picture 4" descr="pom_logo_antwerp_cmy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019" y="-1310572"/>
            <a:ext cx="2747962" cy="321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Kennisnetwerk BT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5" y="0"/>
            <a:ext cx="1998403" cy="123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2447562" y="791383"/>
            <a:ext cx="48667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3200" i="1" dirty="0">
                <a:solidFill>
                  <a:srgbClr val="AE549F"/>
                </a:solidFill>
              </a:rPr>
              <a:t>Water en bedrijventerreinen</a:t>
            </a:r>
          </a:p>
        </p:txBody>
      </p:sp>
    </p:spTree>
    <p:extLst>
      <p:ext uri="{BB962C8B-B14F-4D97-AF65-F5344CB8AC3E}">
        <p14:creationId xmlns:p14="http://schemas.microsoft.com/office/powerpoint/2010/main" val="189796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/>
          <p:cNvGrpSpPr/>
          <p:nvPr/>
        </p:nvGrpSpPr>
        <p:grpSpPr>
          <a:xfrm>
            <a:off x="2395787" y="-63223"/>
            <a:ext cx="10425044" cy="6921223"/>
            <a:chOff x="1849032" y="-63222"/>
            <a:chExt cx="10425044" cy="6921223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9032" y="1"/>
              <a:ext cx="10342968" cy="6858000"/>
            </a:xfrm>
            <a:prstGeom prst="rect">
              <a:avLst/>
            </a:prstGeom>
          </p:spPr>
        </p:pic>
        <p:sp>
          <p:nvSpPr>
            <p:cNvPr id="5" name="Vrije vorm 4"/>
            <p:cNvSpPr/>
            <p:nvPr/>
          </p:nvSpPr>
          <p:spPr>
            <a:xfrm>
              <a:off x="1923068" y="3497344"/>
              <a:ext cx="10077254" cy="2017336"/>
            </a:xfrm>
            <a:custGeom>
              <a:avLst/>
              <a:gdLst>
                <a:gd name="connsiteX0" fmla="*/ 10077254 w 10077254"/>
                <a:gd name="connsiteY0" fmla="*/ 1366887 h 2017336"/>
                <a:gd name="connsiteX1" fmla="*/ 10077254 w 10077254"/>
                <a:gd name="connsiteY1" fmla="*/ 1442301 h 2017336"/>
                <a:gd name="connsiteX2" fmla="*/ 9813303 w 10077254"/>
                <a:gd name="connsiteY2" fmla="*/ 2017336 h 2017336"/>
                <a:gd name="connsiteX3" fmla="*/ 9719035 w 10077254"/>
                <a:gd name="connsiteY3" fmla="*/ 2007910 h 2017336"/>
                <a:gd name="connsiteX4" fmla="*/ 7032396 w 10077254"/>
                <a:gd name="connsiteY4" fmla="*/ 989815 h 2017336"/>
                <a:gd name="connsiteX5" fmla="*/ 5269584 w 10077254"/>
                <a:gd name="connsiteY5" fmla="*/ 1404594 h 2017336"/>
                <a:gd name="connsiteX6" fmla="*/ 4854804 w 10077254"/>
                <a:gd name="connsiteY6" fmla="*/ 1508289 h 2017336"/>
                <a:gd name="connsiteX7" fmla="*/ 4779390 w 10077254"/>
                <a:gd name="connsiteY7" fmla="*/ 1159497 h 2017336"/>
                <a:gd name="connsiteX8" fmla="*/ 4506012 w 10077254"/>
                <a:gd name="connsiteY8" fmla="*/ 1140644 h 2017336"/>
                <a:gd name="connsiteX9" fmla="*/ 4110087 w 10077254"/>
                <a:gd name="connsiteY9" fmla="*/ 1206631 h 2017336"/>
                <a:gd name="connsiteX10" fmla="*/ 4053526 w 10077254"/>
                <a:gd name="connsiteY10" fmla="*/ 1376314 h 2017336"/>
                <a:gd name="connsiteX11" fmla="*/ 3930977 w 10077254"/>
                <a:gd name="connsiteY11" fmla="*/ 1461155 h 2017336"/>
                <a:gd name="connsiteX12" fmla="*/ 3601039 w 10077254"/>
                <a:gd name="connsiteY12" fmla="*/ 1414021 h 2017336"/>
                <a:gd name="connsiteX13" fmla="*/ 3374796 w 10077254"/>
                <a:gd name="connsiteY13" fmla="*/ 1159497 h 2017336"/>
                <a:gd name="connsiteX14" fmla="*/ 2809188 w 10077254"/>
                <a:gd name="connsiteY14" fmla="*/ 1159497 h 2017336"/>
                <a:gd name="connsiteX15" fmla="*/ 2564091 w 10077254"/>
                <a:gd name="connsiteY15" fmla="*/ 1480009 h 2017336"/>
                <a:gd name="connsiteX16" fmla="*/ 2253006 w 10077254"/>
                <a:gd name="connsiteY16" fmla="*/ 1366887 h 2017336"/>
                <a:gd name="connsiteX17" fmla="*/ 2121031 w 10077254"/>
                <a:gd name="connsiteY17" fmla="*/ 1338607 h 2017336"/>
                <a:gd name="connsiteX18" fmla="*/ 2026763 w 10077254"/>
                <a:gd name="connsiteY18" fmla="*/ 1291472 h 2017336"/>
                <a:gd name="connsiteX19" fmla="*/ 2007909 w 10077254"/>
                <a:gd name="connsiteY19" fmla="*/ 1197204 h 2017336"/>
                <a:gd name="connsiteX20" fmla="*/ 1923068 w 10077254"/>
                <a:gd name="connsiteY20" fmla="*/ 1093510 h 2017336"/>
                <a:gd name="connsiteX21" fmla="*/ 1753386 w 10077254"/>
                <a:gd name="connsiteY21" fmla="*/ 1253765 h 2017336"/>
                <a:gd name="connsiteX22" fmla="*/ 1753386 w 10077254"/>
                <a:gd name="connsiteY22" fmla="*/ 1357460 h 2017336"/>
                <a:gd name="connsiteX23" fmla="*/ 1772239 w 10077254"/>
                <a:gd name="connsiteY23" fmla="*/ 1414021 h 2017336"/>
                <a:gd name="connsiteX24" fmla="*/ 18854 w 10077254"/>
                <a:gd name="connsiteY24" fmla="*/ 1687398 h 2017336"/>
                <a:gd name="connsiteX25" fmla="*/ 0 w 10077254"/>
                <a:gd name="connsiteY25" fmla="*/ 1555423 h 2017336"/>
                <a:gd name="connsiteX26" fmla="*/ 320511 w 10077254"/>
                <a:gd name="connsiteY26" fmla="*/ 1018095 h 2017336"/>
                <a:gd name="connsiteX27" fmla="*/ 518474 w 10077254"/>
                <a:gd name="connsiteY27" fmla="*/ 876693 h 2017336"/>
                <a:gd name="connsiteX28" fmla="*/ 697584 w 10077254"/>
                <a:gd name="connsiteY28" fmla="*/ 848413 h 2017336"/>
                <a:gd name="connsiteX29" fmla="*/ 838986 w 10077254"/>
                <a:gd name="connsiteY29" fmla="*/ 801279 h 2017336"/>
                <a:gd name="connsiteX30" fmla="*/ 1036948 w 10077254"/>
                <a:gd name="connsiteY30" fmla="*/ 716437 h 2017336"/>
                <a:gd name="connsiteX31" fmla="*/ 1102936 w 10077254"/>
                <a:gd name="connsiteY31" fmla="*/ 678730 h 2017336"/>
                <a:gd name="connsiteX32" fmla="*/ 2535810 w 10077254"/>
                <a:gd name="connsiteY32" fmla="*/ 659877 h 2017336"/>
                <a:gd name="connsiteX33" fmla="*/ 2630078 w 10077254"/>
                <a:gd name="connsiteY33" fmla="*/ 0 h 2017336"/>
                <a:gd name="connsiteX34" fmla="*/ 3864990 w 10077254"/>
                <a:gd name="connsiteY34" fmla="*/ 28281 h 2017336"/>
                <a:gd name="connsiteX35" fmla="*/ 3846136 w 10077254"/>
                <a:gd name="connsiteY35" fmla="*/ 603316 h 2017336"/>
                <a:gd name="connsiteX36" fmla="*/ 5344998 w 10077254"/>
                <a:gd name="connsiteY36" fmla="*/ 537328 h 2017336"/>
                <a:gd name="connsiteX37" fmla="*/ 5363852 w 10077254"/>
                <a:gd name="connsiteY37" fmla="*/ 669303 h 2017336"/>
                <a:gd name="connsiteX38" fmla="*/ 7136091 w 10077254"/>
                <a:gd name="connsiteY38" fmla="*/ 565609 h 2017336"/>
                <a:gd name="connsiteX39" fmla="*/ 7098384 w 10077254"/>
                <a:gd name="connsiteY39" fmla="*/ 772998 h 2017336"/>
                <a:gd name="connsiteX40" fmla="*/ 8201320 w 10077254"/>
                <a:gd name="connsiteY40" fmla="*/ 857840 h 2017336"/>
                <a:gd name="connsiteX41" fmla="*/ 8672660 w 10077254"/>
                <a:gd name="connsiteY41" fmla="*/ 914400 h 2017336"/>
                <a:gd name="connsiteX42" fmla="*/ 9106293 w 10077254"/>
                <a:gd name="connsiteY42" fmla="*/ 1102936 h 2017336"/>
                <a:gd name="connsiteX43" fmla="*/ 10077254 w 10077254"/>
                <a:gd name="connsiteY43" fmla="*/ 1366887 h 201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0077254" h="2017336">
                  <a:moveTo>
                    <a:pt x="10077254" y="1366887"/>
                  </a:moveTo>
                  <a:lnTo>
                    <a:pt x="10077254" y="1442301"/>
                  </a:lnTo>
                  <a:lnTo>
                    <a:pt x="9813303" y="2017336"/>
                  </a:lnTo>
                  <a:lnTo>
                    <a:pt x="9719035" y="2007910"/>
                  </a:lnTo>
                  <a:lnTo>
                    <a:pt x="7032396" y="989815"/>
                  </a:lnTo>
                  <a:lnTo>
                    <a:pt x="5269584" y="1404594"/>
                  </a:lnTo>
                  <a:lnTo>
                    <a:pt x="4854804" y="1508289"/>
                  </a:lnTo>
                  <a:lnTo>
                    <a:pt x="4779390" y="1159497"/>
                  </a:lnTo>
                  <a:lnTo>
                    <a:pt x="4506012" y="1140644"/>
                  </a:lnTo>
                  <a:lnTo>
                    <a:pt x="4110087" y="1206631"/>
                  </a:lnTo>
                  <a:lnTo>
                    <a:pt x="4053526" y="1376314"/>
                  </a:lnTo>
                  <a:lnTo>
                    <a:pt x="3930977" y="1461155"/>
                  </a:lnTo>
                  <a:lnTo>
                    <a:pt x="3601039" y="1414021"/>
                  </a:lnTo>
                  <a:lnTo>
                    <a:pt x="3374796" y="1159497"/>
                  </a:lnTo>
                  <a:lnTo>
                    <a:pt x="2809188" y="1159497"/>
                  </a:lnTo>
                  <a:lnTo>
                    <a:pt x="2564091" y="1480009"/>
                  </a:lnTo>
                  <a:lnTo>
                    <a:pt x="2253006" y="1366887"/>
                  </a:lnTo>
                  <a:lnTo>
                    <a:pt x="2121031" y="1338607"/>
                  </a:lnTo>
                  <a:lnTo>
                    <a:pt x="2026763" y="1291472"/>
                  </a:lnTo>
                  <a:lnTo>
                    <a:pt x="2007909" y="1197204"/>
                  </a:lnTo>
                  <a:lnTo>
                    <a:pt x="1923068" y="1093510"/>
                  </a:lnTo>
                  <a:lnTo>
                    <a:pt x="1753386" y="1253765"/>
                  </a:lnTo>
                  <a:lnTo>
                    <a:pt x="1753386" y="1357460"/>
                  </a:lnTo>
                  <a:lnTo>
                    <a:pt x="1772239" y="1414021"/>
                  </a:lnTo>
                  <a:lnTo>
                    <a:pt x="18854" y="1687398"/>
                  </a:lnTo>
                  <a:lnTo>
                    <a:pt x="0" y="1555423"/>
                  </a:lnTo>
                  <a:lnTo>
                    <a:pt x="320511" y="1018095"/>
                  </a:lnTo>
                  <a:lnTo>
                    <a:pt x="518474" y="876693"/>
                  </a:lnTo>
                  <a:lnTo>
                    <a:pt x="697584" y="848413"/>
                  </a:lnTo>
                  <a:lnTo>
                    <a:pt x="838986" y="801279"/>
                  </a:lnTo>
                  <a:lnTo>
                    <a:pt x="1036948" y="716437"/>
                  </a:lnTo>
                  <a:lnTo>
                    <a:pt x="1102936" y="678730"/>
                  </a:lnTo>
                  <a:lnTo>
                    <a:pt x="2535810" y="659877"/>
                  </a:lnTo>
                  <a:lnTo>
                    <a:pt x="2630078" y="0"/>
                  </a:lnTo>
                  <a:lnTo>
                    <a:pt x="3864990" y="28281"/>
                  </a:lnTo>
                  <a:lnTo>
                    <a:pt x="3846136" y="603316"/>
                  </a:lnTo>
                  <a:lnTo>
                    <a:pt x="5344998" y="537328"/>
                  </a:lnTo>
                  <a:lnTo>
                    <a:pt x="5363852" y="669303"/>
                  </a:lnTo>
                  <a:lnTo>
                    <a:pt x="7136091" y="565609"/>
                  </a:lnTo>
                  <a:lnTo>
                    <a:pt x="7098384" y="772998"/>
                  </a:lnTo>
                  <a:lnTo>
                    <a:pt x="8201320" y="857840"/>
                  </a:lnTo>
                  <a:lnTo>
                    <a:pt x="8672660" y="914400"/>
                  </a:lnTo>
                  <a:lnTo>
                    <a:pt x="9106293" y="1102936"/>
                  </a:lnTo>
                  <a:lnTo>
                    <a:pt x="10077254" y="1366887"/>
                  </a:lnTo>
                  <a:close/>
                </a:path>
              </a:pathLst>
            </a:cu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" name="Vrije vorm 5"/>
            <p:cNvSpPr/>
            <p:nvPr/>
          </p:nvSpPr>
          <p:spPr>
            <a:xfrm>
              <a:off x="3864864" y="-63222"/>
              <a:ext cx="8409212" cy="3403830"/>
            </a:xfrm>
            <a:custGeom>
              <a:avLst/>
              <a:gdLst>
                <a:gd name="connsiteX0" fmla="*/ 85344 w 8327136"/>
                <a:gd name="connsiteY0" fmla="*/ 3340608 h 3340608"/>
                <a:gd name="connsiteX1" fmla="*/ 207264 w 8327136"/>
                <a:gd name="connsiteY1" fmla="*/ 2609088 h 3340608"/>
                <a:gd name="connsiteX2" fmla="*/ 0 w 8327136"/>
                <a:gd name="connsiteY2" fmla="*/ 2572512 h 3340608"/>
                <a:gd name="connsiteX3" fmla="*/ 73152 w 8327136"/>
                <a:gd name="connsiteY3" fmla="*/ 2292096 h 3340608"/>
                <a:gd name="connsiteX4" fmla="*/ 97536 w 8327136"/>
                <a:gd name="connsiteY4" fmla="*/ 2048256 h 3340608"/>
                <a:gd name="connsiteX5" fmla="*/ 304800 w 8327136"/>
                <a:gd name="connsiteY5" fmla="*/ 1901952 h 3340608"/>
                <a:gd name="connsiteX6" fmla="*/ 780288 w 8327136"/>
                <a:gd name="connsiteY6" fmla="*/ 1926336 h 3340608"/>
                <a:gd name="connsiteX7" fmla="*/ 1645920 w 8327136"/>
                <a:gd name="connsiteY7" fmla="*/ 1987296 h 3340608"/>
                <a:gd name="connsiteX8" fmla="*/ 1914144 w 8327136"/>
                <a:gd name="connsiteY8" fmla="*/ 621792 h 3340608"/>
                <a:gd name="connsiteX9" fmla="*/ 1987296 w 8327136"/>
                <a:gd name="connsiteY9" fmla="*/ 377952 h 3340608"/>
                <a:gd name="connsiteX10" fmla="*/ 2109216 w 8327136"/>
                <a:gd name="connsiteY10" fmla="*/ 219456 h 3340608"/>
                <a:gd name="connsiteX11" fmla="*/ 2292096 w 8327136"/>
                <a:gd name="connsiteY11" fmla="*/ 109728 h 3340608"/>
                <a:gd name="connsiteX12" fmla="*/ 2511552 w 8327136"/>
                <a:gd name="connsiteY12" fmla="*/ 36576 h 3340608"/>
                <a:gd name="connsiteX13" fmla="*/ 5132832 w 8327136"/>
                <a:gd name="connsiteY13" fmla="*/ 292608 h 3340608"/>
                <a:gd name="connsiteX14" fmla="*/ 5193792 w 8327136"/>
                <a:gd name="connsiteY14" fmla="*/ 12192 h 3340608"/>
                <a:gd name="connsiteX15" fmla="*/ 8314944 w 8327136"/>
                <a:gd name="connsiteY15" fmla="*/ 0 h 3340608"/>
                <a:gd name="connsiteX16" fmla="*/ 8327136 w 8327136"/>
                <a:gd name="connsiteY16" fmla="*/ 755904 h 3340608"/>
                <a:gd name="connsiteX17" fmla="*/ 6510528 w 8327136"/>
                <a:gd name="connsiteY17" fmla="*/ 475488 h 3340608"/>
                <a:gd name="connsiteX18" fmla="*/ 5657088 w 8327136"/>
                <a:gd name="connsiteY18" fmla="*/ 438912 h 3340608"/>
                <a:gd name="connsiteX19" fmla="*/ 5583936 w 8327136"/>
                <a:gd name="connsiteY19" fmla="*/ 902208 h 3340608"/>
                <a:gd name="connsiteX20" fmla="*/ 5108448 w 8327136"/>
                <a:gd name="connsiteY20" fmla="*/ 841248 h 3340608"/>
                <a:gd name="connsiteX21" fmla="*/ 4120896 w 8327136"/>
                <a:gd name="connsiteY21" fmla="*/ 743712 h 3340608"/>
                <a:gd name="connsiteX22" fmla="*/ 2572512 w 8327136"/>
                <a:gd name="connsiteY22" fmla="*/ 633984 h 3340608"/>
                <a:gd name="connsiteX23" fmla="*/ 2182368 w 8327136"/>
                <a:gd name="connsiteY23" fmla="*/ 2694432 h 3340608"/>
                <a:gd name="connsiteX24" fmla="*/ 865632 w 8327136"/>
                <a:gd name="connsiteY24" fmla="*/ 2596896 h 3340608"/>
                <a:gd name="connsiteX25" fmla="*/ 512064 w 8327136"/>
                <a:gd name="connsiteY25" fmla="*/ 2596896 h 3340608"/>
                <a:gd name="connsiteX26" fmla="*/ 365760 w 8327136"/>
                <a:gd name="connsiteY26" fmla="*/ 3340608 h 3340608"/>
                <a:gd name="connsiteX27" fmla="*/ 85344 w 8327136"/>
                <a:gd name="connsiteY27" fmla="*/ 3340608 h 3340608"/>
                <a:gd name="connsiteX0" fmla="*/ 85344 w 8327136"/>
                <a:gd name="connsiteY0" fmla="*/ 3403830 h 3403830"/>
                <a:gd name="connsiteX1" fmla="*/ 207264 w 8327136"/>
                <a:gd name="connsiteY1" fmla="*/ 2672310 h 3403830"/>
                <a:gd name="connsiteX2" fmla="*/ 0 w 8327136"/>
                <a:gd name="connsiteY2" fmla="*/ 2635734 h 3403830"/>
                <a:gd name="connsiteX3" fmla="*/ 73152 w 8327136"/>
                <a:gd name="connsiteY3" fmla="*/ 2355318 h 3403830"/>
                <a:gd name="connsiteX4" fmla="*/ 97536 w 8327136"/>
                <a:gd name="connsiteY4" fmla="*/ 2111478 h 3403830"/>
                <a:gd name="connsiteX5" fmla="*/ 304800 w 8327136"/>
                <a:gd name="connsiteY5" fmla="*/ 1965174 h 3403830"/>
                <a:gd name="connsiteX6" fmla="*/ 780288 w 8327136"/>
                <a:gd name="connsiteY6" fmla="*/ 1989558 h 3403830"/>
                <a:gd name="connsiteX7" fmla="*/ 1645920 w 8327136"/>
                <a:gd name="connsiteY7" fmla="*/ 2050518 h 3403830"/>
                <a:gd name="connsiteX8" fmla="*/ 1914144 w 8327136"/>
                <a:gd name="connsiteY8" fmla="*/ 685014 h 3403830"/>
                <a:gd name="connsiteX9" fmla="*/ 1987296 w 8327136"/>
                <a:gd name="connsiteY9" fmla="*/ 441174 h 3403830"/>
                <a:gd name="connsiteX10" fmla="*/ 2109216 w 8327136"/>
                <a:gd name="connsiteY10" fmla="*/ 282678 h 3403830"/>
                <a:gd name="connsiteX11" fmla="*/ 2292096 w 8327136"/>
                <a:gd name="connsiteY11" fmla="*/ 172950 h 3403830"/>
                <a:gd name="connsiteX12" fmla="*/ 2511552 w 8327136"/>
                <a:gd name="connsiteY12" fmla="*/ 99798 h 3403830"/>
                <a:gd name="connsiteX13" fmla="*/ 5132832 w 8327136"/>
                <a:gd name="connsiteY13" fmla="*/ 355830 h 3403830"/>
                <a:gd name="connsiteX14" fmla="*/ 5203219 w 8327136"/>
                <a:gd name="connsiteY14" fmla="*/ 0 h 3403830"/>
                <a:gd name="connsiteX15" fmla="*/ 8314944 w 8327136"/>
                <a:gd name="connsiteY15" fmla="*/ 63222 h 3403830"/>
                <a:gd name="connsiteX16" fmla="*/ 8327136 w 8327136"/>
                <a:gd name="connsiteY16" fmla="*/ 819126 h 3403830"/>
                <a:gd name="connsiteX17" fmla="*/ 6510528 w 8327136"/>
                <a:gd name="connsiteY17" fmla="*/ 538710 h 3403830"/>
                <a:gd name="connsiteX18" fmla="*/ 5657088 w 8327136"/>
                <a:gd name="connsiteY18" fmla="*/ 502134 h 3403830"/>
                <a:gd name="connsiteX19" fmla="*/ 5583936 w 8327136"/>
                <a:gd name="connsiteY19" fmla="*/ 965430 h 3403830"/>
                <a:gd name="connsiteX20" fmla="*/ 5108448 w 8327136"/>
                <a:gd name="connsiteY20" fmla="*/ 904470 h 3403830"/>
                <a:gd name="connsiteX21" fmla="*/ 4120896 w 8327136"/>
                <a:gd name="connsiteY21" fmla="*/ 806934 h 3403830"/>
                <a:gd name="connsiteX22" fmla="*/ 2572512 w 8327136"/>
                <a:gd name="connsiteY22" fmla="*/ 697206 h 3403830"/>
                <a:gd name="connsiteX23" fmla="*/ 2182368 w 8327136"/>
                <a:gd name="connsiteY23" fmla="*/ 2757654 h 3403830"/>
                <a:gd name="connsiteX24" fmla="*/ 865632 w 8327136"/>
                <a:gd name="connsiteY24" fmla="*/ 2660118 h 3403830"/>
                <a:gd name="connsiteX25" fmla="*/ 512064 w 8327136"/>
                <a:gd name="connsiteY25" fmla="*/ 2660118 h 3403830"/>
                <a:gd name="connsiteX26" fmla="*/ 365760 w 8327136"/>
                <a:gd name="connsiteY26" fmla="*/ 3403830 h 3403830"/>
                <a:gd name="connsiteX27" fmla="*/ 85344 w 8327136"/>
                <a:gd name="connsiteY27" fmla="*/ 3403830 h 3403830"/>
                <a:gd name="connsiteX0" fmla="*/ 85344 w 8409212"/>
                <a:gd name="connsiteY0" fmla="*/ 3403830 h 3403830"/>
                <a:gd name="connsiteX1" fmla="*/ 207264 w 8409212"/>
                <a:gd name="connsiteY1" fmla="*/ 2672310 h 3403830"/>
                <a:gd name="connsiteX2" fmla="*/ 0 w 8409212"/>
                <a:gd name="connsiteY2" fmla="*/ 2635734 h 3403830"/>
                <a:gd name="connsiteX3" fmla="*/ 73152 w 8409212"/>
                <a:gd name="connsiteY3" fmla="*/ 2355318 h 3403830"/>
                <a:gd name="connsiteX4" fmla="*/ 97536 w 8409212"/>
                <a:gd name="connsiteY4" fmla="*/ 2111478 h 3403830"/>
                <a:gd name="connsiteX5" fmla="*/ 304800 w 8409212"/>
                <a:gd name="connsiteY5" fmla="*/ 1965174 h 3403830"/>
                <a:gd name="connsiteX6" fmla="*/ 780288 w 8409212"/>
                <a:gd name="connsiteY6" fmla="*/ 1989558 h 3403830"/>
                <a:gd name="connsiteX7" fmla="*/ 1645920 w 8409212"/>
                <a:gd name="connsiteY7" fmla="*/ 2050518 h 3403830"/>
                <a:gd name="connsiteX8" fmla="*/ 1914144 w 8409212"/>
                <a:gd name="connsiteY8" fmla="*/ 685014 h 3403830"/>
                <a:gd name="connsiteX9" fmla="*/ 1987296 w 8409212"/>
                <a:gd name="connsiteY9" fmla="*/ 441174 h 3403830"/>
                <a:gd name="connsiteX10" fmla="*/ 2109216 w 8409212"/>
                <a:gd name="connsiteY10" fmla="*/ 282678 h 3403830"/>
                <a:gd name="connsiteX11" fmla="*/ 2292096 w 8409212"/>
                <a:gd name="connsiteY11" fmla="*/ 172950 h 3403830"/>
                <a:gd name="connsiteX12" fmla="*/ 2511552 w 8409212"/>
                <a:gd name="connsiteY12" fmla="*/ 99798 h 3403830"/>
                <a:gd name="connsiteX13" fmla="*/ 5132832 w 8409212"/>
                <a:gd name="connsiteY13" fmla="*/ 355830 h 3403830"/>
                <a:gd name="connsiteX14" fmla="*/ 5203219 w 8409212"/>
                <a:gd name="connsiteY14" fmla="*/ 0 h 3403830"/>
                <a:gd name="connsiteX15" fmla="*/ 8409212 w 8409212"/>
                <a:gd name="connsiteY15" fmla="*/ 16088 h 3403830"/>
                <a:gd name="connsiteX16" fmla="*/ 8327136 w 8409212"/>
                <a:gd name="connsiteY16" fmla="*/ 819126 h 3403830"/>
                <a:gd name="connsiteX17" fmla="*/ 6510528 w 8409212"/>
                <a:gd name="connsiteY17" fmla="*/ 538710 h 3403830"/>
                <a:gd name="connsiteX18" fmla="*/ 5657088 w 8409212"/>
                <a:gd name="connsiteY18" fmla="*/ 502134 h 3403830"/>
                <a:gd name="connsiteX19" fmla="*/ 5583936 w 8409212"/>
                <a:gd name="connsiteY19" fmla="*/ 965430 h 3403830"/>
                <a:gd name="connsiteX20" fmla="*/ 5108448 w 8409212"/>
                <a:gd name="connsiteY20" fmla="*/ 904470 h 3403830"/>
                <a:gd name="connsiteX21" fmla="*/ 4120896 w 8409212"/>
                <a:gd name="connsiteY21" fmla="*/ 806934 h 3403830"/>
                <a:gd name="connsiteX22" fmla="*/ 2572512 w 8409212"/>
                <a:gd name="connsiteY22" fmla="*/ 697206 h 3403830"/>
                <a:gd name="connsiteX23" fmla="*/ 2182368 w 8409212"/>
                <a:gd name="connsiteY23" fmla="*/ 2757654 h 3403830"/>
                <a:gd name="connsiteX24" fmla="*/ 865632 w 8409212"/>
                <a:gd name="connsiteY24" fmla="*/ 2660118 h 3403830"/>
                <a:gd name="connsiteX25" fmla="*/ 512064 w 8409212"/>
                <a:gd name="connsiteY25" fmla="*/ 2660118 h 3403830"/>
                <a:gd name="connsiteX26" fmla="*/ 365760 w 8409212"/>
                <a:gd name="connsiteY26" fmla="*/ 3403830 h 3403830"/>
                <a:gd name="connsiteX27" fmla="*/ 85344 w 8409212"/>
                <a:gd name="connsiteY27" fmla="*/ 3403830 h 340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09212" h="3403830">
                  <a:moveTo>
                    <a:pt x="85344" y="3403830"/>
                  </a:moveTo>
                  <a:lnTo>
                    <a:pt x="207264" y="2672310"/>
                  </a:lnTo>
                  <a:lnTo>
                    <a:pt x="0" y="2635734"/>
                  </a:lnTo>
                  <a:lnTo>
                    <a:pt x="73152" y="2355318"/>
                  </a:lnTo>
                  <a:lnTo>
                    <a:pt x="97536" y="2111478"/>
                  </a:lnTo>
                  <a:lnTo>
                    <a:pt x="304800" y="1965174"/>
                  </a:lnTo>
                  <a:lnTo>
                    <a:pt x="780288" y="1989558"/>
                  </a:lnTo>
                  <a:lnTo>
                    <a:pt x="1645920" y="2050518"/>
                  </a:lnTo>
                  <a:lnTo>
                    <a:pt x="1914144" y="685014"/>
                  </a:lnTo>
                  <a:lnTo>
                    <a:pt x="1987296" y="441174"/>
                  </a:lnTo>
                  <a:lnTo>
                    <a:pt x="2109216" y="282678"/>
                  </a:lnTo>
                  <a:lnTo>
                    <a:pt x="2292096" y="172950"/>
                  </a:lnTo>
                  <a:lnTo>
                    <a:pt x="2511552" y="99798"/>
                  </a:lnTo>
                  <a:lnTo>
                    <a:pt x="5132832" y="355830"/>
                  </a:lnTo>
                  <a:lnTo>
                    <a:pt x="5203219" y="0"/>
                  </a:lnTo>
                  <a:lnTo>
                    <a:pt x="8409212" y="16088"/>
                  </a:lnTo>
                  <a:lnTo>
                    <a:pt x="8327136" y="819126"/>
                  </a:lnTo>
                  <a:lnTo>
                    <a:pt x="6510528" y="538710"/>
                  </a:lnTo>
                  <a:lnTo>
                    <a:pt x="5657088" y="502134"/>
                  </a:lnTo>
                  <a:lnTo>
                    <a:pt x="5583936" y="965430"/>
                  </a:lnTo>
                  <a:lnTo>
                    <a:pt x="5108448" y="904470"/>
                  </a:lnTo>
                  <a:lnTo>
                    <a:pt x="4120896" y="806934"/>
                  </a:lnTo>
                  <a:lnTo>
                    <a:pt x="2572512" y="697206"/>
                  </a:lnTo>
                  <a:lnTo>
                    <a:pt x="2182368" y="2757654"/>
                  </a:lnTo>
                  <a:lnTo>
                    <a:pt x="865632" y="2660118"/>
                  </a:lnTo>
                  <a:lnTo>
                    <a:pt x="512064" y="2660118"/>
                  </a:lnTo>
                  <a:lnTo>
                    <a:pt x="365760" y="3403830"/>
                  </a:lnTo>
                  <a:lnTo>
                    <a:pt x="85344" y="3403830"/>
                  </a:lnTo>
                  <a:close/>
                </a:path>
              </a:pathLst>
            </a:custGeom>
            <a:noFill/>
            <a:ln w="3492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Vrije vorm 6"/>
            <p:cNvSpPr/>
            <p:nvPr/>
          </p:nvSpPr>
          <p:spPr>
            <a:xfrm>
              <a:off x="5301006" y="4160363"/>
              <a:ext cx="1819373" cy="772998"/>
            </a:xfrm>
            <a:custGeom>
              <a:avLst/>
              <a:gdLst>
                <a:gd name="connsiteX0" fmla="*/ 1696825 w 1819373"/>
                <a:gd name="connsiteY0" fmla="*/ 78557 h 772998"/>
                <a:gd name="connsiteX1" fmla="*/ 1819373 w 1819373"/>
                <a:gd name="connsiteY1" fmla="*/ 625311 h 772998"/>
                <a:gd name="connsiteX2" fmla="*/ 1743959 w 1819373"/>
                <a:gd name="connsiteY2" fmla="*/ 707010 h 772998"/>
                <a:gd name="connsiteX3" fmla="*/ 1530285 w 1819373"/>
                <a:gd name="connsiteY3" fmla="*/ 772998 h 772998"/>
                <a:gd name="connsiteX4" fmla="*/ 1530285 w 1819373"/>
                <a:gd name="connsiteY4" fmla="*/ 669303 h 772998"/>
                <a:gd name="connsiteX5" fmla="*/ 1524000 w 1819373"/>
                <a:gd name="connsiteY5" fmla="*/ 571893 h 772998"/>
                <a:gd name="connsiteX6" fmla="*/ 1486293 w 1819373"/>
                <a:gd name="connsiteY6" fmla="*/ 493336 h 772998"/>
                <a:gd name="connsiteX7" fmla="*/ 1467439 w 1819373"/>
                <a:gd name="connsiteY7" fmla="*/ 468198 h 772998"/>
                <a:gd name="connsiteX8" fmla="*/ 1410879 w 1819373"/>
                <a:gd name="connsiteY8" fmla="*/ 427348 h 772998"/>
                <a:gd name="connsiteX9" fmla="*/ 1244338 w 1819373"/>
                <a:gd name="connsiteY9" fmla="*/ 392783 h 772998"/>
                <a:gd name="connsiteX10" fmla="*/ 952107 w 1819373"/>
                <a:gd name="connsiteY10" fmla="*/ 411637 h 772998"/>
                <a:gd name="connsiteX11" fmla="*/ 738433 w 1819373"/>
                <a:gd name="connsiteY11" fmla="*/ 436775 h 772998"/>
                <a:gd name="connsiteX12" fmla="*/ 625312 w 1819373"/>
                <a:gd name="connsiteY12" fmla="*/ 546755 h 772998"/>
                <a:gd name="connsiteX13" fmla="*/ 612742 w 1819373"/>
                <a:gd name="connsiteY13" fmla="*/ 587604 h 772998"/>
                <a:gd name="connsiteX14" fmla="*/ 612742 w 1819373"/>
                <a:gd name="connsiteY14" fmla="*/ 597031 h 772998"/>
                <a:gd name="connsiteX15" fmla="*/ 597031 w 1819373"/>
                <a:gd name="connsiteY15" fmla="*/ 650449 h 772998"/>
                <a:gd name="connsiteX16" fmla="*/ 515332 w 1819373"/>
                <a:gd name="connsiteY16" fmla="*/ 678730 h 772998"/>
                <a:gd name="connsiteX17" fmla="*/ 298516 w 1819373"/>
                <a:gd name="connsiteY17" fmla="*/ 644165 h 772998"/>
                <a:gd name="connsiteX18" fmla="*/ 201105 w 1819373"/>
                <a:gd name="connsiteY18" fmla="*/ 559324 h 772998"/>
                <a:gd name="connsiteX19" fmla="*/ 91126 w 1819373"/>
                <a:gd name="connsiteY19" fmla="*/ 392783 h 772998"/>
                <a:gd name="connsiteX20" fmla="*/ 0 w 1819373"/>
                <a:gd name="connsiteY20" fmla="*/ 358218 h 772998"/>
                <a:gd name="connsiteX21" fmla="*/ 0 w 1819373"/>
                <a:gd name="connsiteY21" fmla="*/ 270235 h 772998"/>
                <a:gd name="connsiteX22" fmla="*/ 47134 w 1819373"/>
                <a:gd name="connsiteY22" fmla="*/ 223101 h 772998"/>
                <a:gd name="connsiteX23" fmla="*/ 65988 w 1819373"/>
                <a:gd name="connsiteY23" fmla="*/ 141402 h 772998"/>
                <a:gd name="connsiteX24" fmla="*/ 94268 w 1819373"/>
                <a:gd name="connsiteY24" fmla="*/ 75414 h 772998"/>
                <a:gd name="connsiteX25" fmla="*/ 100553 w 1819373"/>
                <a:gd name="connsiteY25" fmla="*/ 0 h 772998"/>
                <a:gd name="connsiteX26" fmla="*/ 160256 w 1819373"/>
                <a:gd name="connsiteY26" fmla="*/ 6284 h 772998"/>
                <a:gd name="connsiteX27" fmla="*/ 163398 w 1819373"/>
                <a:gd name="connsiteY27" fmla="*/ 59703 h 772998"/>
                <a:gd name="connsiteX28" fmla="*/ 188536 w 1819373"/>
                <a:gd name="connsiteY28" fmla="*/ 122548 h 772998"/>
                <a:gd name="connsiteX29" fmla="*/ 232528 w 1819373"/>
                <a:gd name="connsiteY29" fmla="*/ 153971 h 772998"/>
                <a:gd name="connsiteX30" fmla="*/ 311085 w 1819373"/>
                <a:gd name="connsiteY30" fmla="*/ 172825 h 772998"/>
                <a:gd name="connsiteX31" fmla="*/ 405353 w 1819373"/>
                <a:gd name="connsiteY31" fmla="*/ 157113 h 772998"/>
                <a:gd name="connsiteX32" fmla="*/ 461914 w 1819373"/>
                <a:gd name="connsiteY32" fmla="*/ 131975 h 772998"/>
                <a:gd name="connsiteX33" fmla="*/ 1696825 w 1819373"/>
                <a:gd name="connsiteY33" fmla="*/ 78557 h 77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19373" h="772998">
                  <a:moveTo>
                    <a:pt x="1696825" y="78557"/>
                  </a:moveTo>
                  <a:lnTo>
                    <a:pt x="1819373" y="625311"/>
                  </a:lnTo>
                  <a:lnTo>
                    <a:pt x="1743959" y="707010"/>
                  </a:lnTo>
                  <a:lnTo>
                    <a:pt x="1530285" y="772998"/>
                  </a:lnTo>
                  <a:lnTo>
                    <a:pt x="1530285" y="669303"/>
                  </a:lnTo>
                  <a:lnTo>
                    <a:pt x="1524000" y="571893"/>
                  </a:lnTo>
                  <a:lnTo>
                    <a:pt x="1486293" y="493336"/>
                  </a:lnTo>
                  <a:cubicBezTo>
                    <a:pt x="1466757" y="470545"/>
                    <a:pt x="1467439" y="480997"/>
                    <a:pt x="1467439" y="468198"/>
                  </a:cubicBezTo>
                  <a:lnTo>
                    <a:pt x="1410879" y="427348"/>
                  </a:lnTo>
                  <a:lnTo>
                    <a:pt x="1244338" y="392783"/>
                  </a:lnTo>
                  <a:lnTo>
                    <a:pt x="952107" y="411637"/>
                  </a:lnTo>
                  <a:lnTo>
                    <a:pt x="738433" y="436775"/>
                  </a:lnTo>
                  <a:lnTo>
                    <a:pt x="625312" y="546755"/>
                  </a:lnTo>
                  <a:cubicBezTo>
                    <a:pt x="618627" y="564580"/>
                    <a:pt x="614885" y="570466"/>
                    <a:pt x="612742" y="587604"/>
                  </a:cubicBezTo>
                  <a:cubicBezTo>
                    <a:pt x="612352" y="590722"/>
                    <a:pt x="612742" y="593889"/>
                    <a:pt x="612742" y="597031"/>
                  </a:cubicBezTo>
                  <a:lnTo>
                    <a:pt x="597031" y="650449"/>
                  </a:lnTo>
                  <a:lnTo>
                    <a:pt x="515332" y="678730"/>
                  </a:lnTo>
                  <a:lnTo>
                    <a:pt x="298516" y="644165"/>
                  </a:lnTo>
                  <a:lnTo>
                    <a:pt x="201105" y="559324"/>
                  </a:lnTo>
                  <a:lnTo>
                    <a:pt x="91126" y="392783"/>
                  </a:lnTo>
                  <a:lnTo>
                    <a:pt x="0" y="358218"/>
                  </a:lnTo>
                  <a:lnTo>
                    <a:pt x="0" y="270235"/>
                  </a:lnTo>
                  <a:lnTo>
                    <a:pt x="47134" y="223101"/>
                  </a:lnTo>
                  <a:lnTo>
                    <a:pt x="65988" y="141402"/>
                  </a:lnTo>
                  <a:lnTo>
                    <a:pt x="94268" y="75414"/>
                  </a:lnTo>
                  <a:lnTo>
                    <a:pt x="100553" y="0"/>
                  </a:lnTo>
                  <a:lnTo>
                    <a:pt x="160256" y="6284"/>
                  </a:lnTo>
                  <a:lnTo>
                    <a:pt x="163398" y="59703"/>
                  </a:lnTo>
                  <a:lnTo>
                    <a:pt x="188536" y="122548"/>
                  </a:lnTo>
                  <a:lnTo>
                    <a:pt x="232528" y="153971"/>
                  </a:lnTo>
                  <a:lnTo>
                    <a:pt x="311085" y="172825"/>
                  </a:lnTo>
                  <a:lnTo>
                    <a:pt x="405353" y="157113"/>
                  </a:lnTo>
                  <a:lnTo>
                    <a:pt x="461914" y="131975"/>
                  </a:lnTo>
                  <a:lnTo>
                    <a:pt x="1696825" y="78557"/>
                  </a:lnTo>
                  <a:close/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Vrije vorm 7"/>
            <p:cNvSpPr/>
            <p:nvPr/>
          </p:nvSpPr>
          <p:spPr>
            <a:xfrm>
              <a:off x="7000973" y="4210639"/>
              <a:ext cx="1803662" cy="625312"/>
            </a:xfrm>
            <a:custGeom>
              <a:avLst/>
              <a:gdLst>
                <a:gd name="connsiteX0" fmla="*/ 0 w 1803662"/>
                <a:gd name="connsiteY0" fmla="*/ 28281 h 625312"/>
                <a:gd name="connsiteX1" fmla="*/ 138260 w 1803662"/>
                <a:gd name="connsiteY1" fmla="*/ 625312 h 625312"/>
                <a:gd name="connsiteX2" fmla="*/ 1803662 w 1803662"/>
                <a:gd name="connsiteY2" fmla="*/ 235670 h 625312"/>
                <a:gd name="connsiteX3" fmla="*/ 1725105 w 1803662"/>
                <a:gd name="connsiteY3" fmla="*/ 0 h 625312"/>
                <a:gd name="connsiteX4" fmla="*/ 15712 w 1803662"/>
                <a:gd name="connsiteY4" fmla="*/ 109980 h 625312"/>
                <a:gd name="connsiteX5" fmla="*/ 0 w 1803662"/>
                <a:gd name="connsiteY5" fmla="*/ 28281 h 625312"/>
                <a:gd name="connsiteX0" fmla="*/ 0 w 1803662"/>
                <a:gd name="connsiteY0" fmla="*/ 28281 h 625312"/>
                <a:gd name="connsiteX1" fmla="*/ 138260 w 1803662"/>
                <a:gd name="connsiteY1" fmla="*/ 625312 h 625312"/>
                <a:gd name="connsiteX2" fmla="*/ 1803662 w 1803662"/>
                <a:gd name="connsiteY2" fmla="*/ 235670 h 625312"/>
                <a:gd name="connsiteX3" fmla="*/ 1725105 w 1803662"/>
                <a:gd name="connsiteY3" fmla="*/ 0 h 625312"/>
                <a:gd name="connsiteX4" fmla="*/ 141403 w 1803662"/>
                <a:gd name="connsiteY4" fmla="*/ 97411 h 625312"/>
                <a:gd name="connsiteX5" fmla="*/ 0 w 1803662"/>
                <a:gd name="connsiteY5" fmla="*/ 28281 h 62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3662" h="625312">
                  <a:moveTo>
                    <a:pt x="0" y="28281"/>
                  </a:moveTo>
                  <a:lnTo>
                    <a:pt x="138260" y="625312"/>
                  </a:lnTo>
                  <a:lnTo>
                    <a:pt x="1803662" y="235670"/>
                  </a:lnTo>
                  <a:lnTo>
                    <a:pt x="1725105" y="0"/>
                  </a:lnTo>
                  <a:lnTo>
                    <a:pt x="141403" y="97411"/>
                  </a:lnTo>
                  <a:lnTo>
                    <a:pt x="0" y="28281"/>
                  </a:lnTo>
                  <a:close/>
                </a:path>
              </a:pathLst>
            </a:custGeom>
            <a:noFill/>
            <a:ln w="1905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0" y="1486260"/>
            <a:ext cx="254523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sz="2000" dirty="0"/>
              <a:t>Collectieve waterbuffer in de groenbuffer.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sz="2000" dirty="0"/>
              <a:t>Beheer: Nieuwe bedrijven krijgen in akte verplichting tot onderhoud buffer </a:t>
            </a:r>
            <a:br>
              <a:rPr lang="nl-BE" sz="2000" dirty="0"/>
            </a:br>
            <a:r>
              <a:rPr lang="nl-BE" sz="2000" dirty="0"/>
              <a:t>(water + groen).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sz="2000" dirty="0"/>
              <a:t>Beheer gezamenlijk via vzw.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sz="2000" dirty="0"/>
              <a:t>Uitbreidings-</a:t>
            </a:r>
            <a:br>
              <a:rPr lang="nl-BE" sz="2000" dirty="0"/>
            </a:br>
            <a:r>
              <a:rPr lang="nl-BE" sz="2000" dirty="0"/>
              <a:t>mogelijkheid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25864"/>
          </a:xfrm>
        </p:spPr>
        <p:txBody>
          <a:bodyPr>
            <a:normAutofit/>
          </a:bodyPr>
          <a:lstStyle/>
          <a:p>
            <a:r>
              <a:rPr lang="nl-BE" sz="2400" b="1" dirty="0"/>
              <a:t>Willebroek Noord</a:t>
            </a:r>
          </a:p>
        </p:txBody>
      </p:sp>
      <p:sp>
        <p:nvSpPr>
          <p:cNvPr id="2" name="Tekstvak 1"/>
          <p:cNvSpPr txBox="1"/>
          <p:nvPr/>
        </p:nvSpPr>
        <p:spPr>
          <a:xfrm rot="20867321">
            <a:off x="7776756" y="4275178"/>
            <a:ext cx="98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>
                <a:solidFill>
                  <a:schemeClr val="bg1"/>
                </a:solidFill>
              </a:rPr>
              <a:t>Uitbreidings-</a:t>
            </a:r>
            <a:br>
              <a:rPr lang="nl-BE" sz="1200" dirty="0">
                <a:solidFill>
                  <a:schemeClr val="bg1"/>
                </a:solidFill>
              </a:rPr>
            </a:br>
            <a:r>
              <a:rPr lang="nl-BE" sz="1200" dirty="0">
                <a:solidFill>
                  <a:schemeClr val="bg1"/>
                </a:solidFill>
              </a:rPr>
              <a:t>mogelijkheid</a:t>
            </a:r>
          </a:p>
        </p:txBody>
      </p:sp>
    </p:spTree>
    <p:extLst>
      <p:ext uri="{BB962C8B-B14F-4D97-AF65-F5344CB8AC3E}">
        <p14:creationId xmlns:p14="http://schemas.microsoft.com/office/powerpoint/2010/main" val="2156824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778369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12252" y="-1"/>
            <a:ext cx="12800860" cy="80021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2300" dirty="0"/>
              <a:t>Op bestaande bedrijventerreinen vaak onvoldoende resterende ruimte voor waterbeheer</a:t>
            </a:r>
            <a:br>
              <a:rPr lang="nl-BE" sz="2300" dirty="0"/>
            </a:br>
            <a:r>
              <a:rPr lang="nl-BE" sz="2300" i="1" dirty="0"/>
              <a:t>(case </a:t>
            </a:r>
            <a:r>
              <a:rPr lang="nl-BE" sz="2300" i="1" dirty="0" err="1"/>
              <a:t>Wilrijk</a:t>
            </a:r>
            <a:r>
              <a:rPr lang="nl-BE" sz="2300" i="1" dirty="0"/>
              <a:t> </a:t>
            </a:r>
            <a:r>
              <a:rPr lang="nl-BE" sz="2300" i="1" dirty="0" err="1"/>
              <a:t>Terbekehof</a:t>
            </a:r>
            <a:r>
              <a:rPr lang="nl-BE" sz="23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1326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778369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12252" y="-1"/>
            <a:ext cx="12778558" cy="80021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2300" dirty="0"/>
              <a:t>Op bestaande bedrijventerreinen vaak onvoldoende resterende ruimte voor waterbeheer</a:t>
            </a:r>
            <a:br>
              <a:rPr lang="nl-BE" sz="2300" dirty="0"/>
            </a:br>
            <a:r>
              <a:rPr lang="nl-BE" sz="2300" i="1" dirty="0"/>
              <a:t>(case </a:t>
            </a:r>
            <a:r>
              <a:rPr lang="nl-BE" sz="2300" i="1" dirty="0" err="1"/>
              <a:t>Wilrijk</a:t>
            </a:r>
            <a:r>
              <a:rPr lang="nl-BE" sz="2300" i="1" dirty="0"/>
              <a:t> </a:t>
            </a:r>
            <a:r>
              <a:rPr lang="nl-BE" sz="2300" i="1" dirty="0" err="1"/>
              <a:t>Terbekehof</a:t>
            </a:r>
            <a:r>
              <a:rPr lang="nl-BE" sz="2300" i="1" dirty="0"/>
              <a:t>)</a:t>
            </a:r>
          </a:p>
        </p:txBody>
      </p:sp>
      <p:pic>
        <p:nvPicPr>
          <p:cNvPr id="4" name="Afbeelding 5" descr="WilrijkTERBEKEHOF-verhardingsgraad-klein3000p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46" y="674370"/>
            <a:ext cx="8629780" cy="625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" y="3712261"/>
            <a:ext cx="4147794" cy="32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112253" y="800215"/>
            <a:ext cx="4147792" cy="2912043"/>
          </a:xfrm>
          <a:solidFill>
            <a:schemeClr val="bg1">
              <a:alpha val="65000"/>
            </a:schemeClr>
          </a:solidFill>
        </p:spPr>
        <p:txBody>
          <a:bodyPr>
            <a:noAutofit/>
          </a:bodyPr>
          <a:lstStyle/>
          <a:p>
            <a:endParaRPr lang="nl-BE" sz="1050" dirty="0"/>
          </a:p>
          <a:p>
            <a:r>
              <a:rPr lang="nl-BE" sz="2000" dirty="0"/>
              <a:t>2 op 3 bedrijven &gt; 90% verharding;</a:t>
            </a:r>
            <a:br>
              <a:rPr lang="nl-BE" sz="2000" dirty="0"/>
            </a:br>
            <a:r>
              <a:rPr lang="nl-BE" sz="2000" dirty="0"/>
              <a:t>1 op 4 &gt; 95% </a:t>
            </a:r>
          </a:p>
          <a:p>
            <a:r>
              <a:rPr lang="nl-BE" sz="2000" dirty="0"/>
              <a:t>Weinig bedrijven met buffers</a:t>
            </a:r>
          </a:p>
          <a:p>
            <a:r>
              <a:rPr lang="nl-BE" sz="2000" dirty="0"/>
              <a:t>Overstromingsproblematiek (riolering kan toevloed water bedrijfspercelen niet verwerken)</a:t>
            </a:r>
          </a:p>
          <a:p>
            <a:r>
              <a:rPr lang="nl-BE" sz="2000" dirty="0"/>
              <a:t>Rioolwaterzuivering zwaar hydraulisch overbelast</a:t>
            </a:r>
          </a:p>
          <a:p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732286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jdelijke aanduiding voor dianumm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-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A2910F-EAB5-4E29-96F0-823D926D336E}" type="slidenum">
              <a:rPr lang="nl-NL" altLang="nl-BE" sz="1300">
                <a:solidFill>
                  <a:srgbClr val="333333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nl-NL" altLang="nl-BE" sz="1300">
              <a:solidFill>
                <a:srgbClr val="333333"/>
              </a:solidFill>
            </a:endParaRPr>
          </a:p>
        </p:txBody>
      </p:sp>
      <p:pic>
        <p:nvPicPr>
          <p:cNvPr id="58371" name="Afbeelding 2" descr="zoneBaangesloten_2000p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95" y="0"/>
            <a:ext cx="6884324" cy="512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3" y="5436153"/>
            <a:ext cx="13177489" cy="195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2321867" y="1095375"/>
            <a:ext cx="10795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-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2000" i="1" dirty="0">
                <a:latin typeface="Arial" panose="020B0604020202020204" pitchFamily="34" charset="0"/>
              </a:rPr>
              <a:t>Zone B</a:t>
            </a:r>
            <a:endParaRPr lang="en-US" altLang="nl-BE" sz="2000" i="1" dirty="0">
              <a:latin typeface="Arial" panose="020B0604020202020204" pitchFamily="34" charset="0"/>
            </a:endParaRPr>
          </a:p>
        </p:txBody>
      </p:sp>
      <p:sp>
        <p:nvSpPr>
          <p:cNvPr id="58375" name="Rectangle 5"/>
          <p:cNvSpPr>
            <a:spLocks noChangeArrowheads="1"/>
          </p:cNvSpPr>
          <p:nvPr/>
        </p:nvSpPr>
        <p:spPr bwMode="auto">
          <a:xfrm>
            <a:off x="5060811" y="198618"/>
            <a:ext cx="4139501" cy="168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-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2000" i="1" dirty="0">
                <a:latin typeface="Arial" panose="020B0604020202020204" pitchFamily="34" charset="0"/>
              </a:rPr>
              <a:t>Enkel in zone B ca. 3 ha ruimte nodig voor waterbuffering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2000" i="1" dirty="0">
                <a:latin typeface="Arial" panose="020B0604020202020204" pitchFamily="34" charset="0"/>
              </a:rPr>
              <a:t>-&gt; ruimte die er niet meer is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2000" i="1" dirty="0">
                <a:latin typeface="Arial" panose="020B0604020202020204" pitchFamily="34" charset="0"/>
              </a:rPr>
              <a:t>-&gt; collectieve oplossing mogelijk ?</a:t>
            </a:r>
          </a:p>
        </p:txBody>
      </p:sp>
    </p:spTree>
    <p:extLst>
      <p:ext uri="{BB962C8B-B14F-4D97-AF65-F5344CB8AC3E}">
        <p14:creationId xmlns:p14="http://schemas.microsoft.com/office/powerpoint/2010/main" val="3041149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jdelijke aanduiding voor dianumm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-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A2910F-EAB5-4E29-96F0-823D926D336E}" type="slidenum">
              <a:rPr lang="nl-NL" altLang="nl-BE" sz="1300">
                <a:solidFill>
                  <a:srgbClr val="333333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nl-NL" altLang="nl-BE" sz="1300">
              <a:solidFill>
                <a:srgbClr val="333333"/>
              </a:solidFill>
            </a:endParaRPr>
          </a:p>
        </p:txBody>
      </p:sp>
      <p:pic>
        <p:nvPicPr>
          <p:cNvPr id="58371" name="Afbeelding 2" descr="zoneBaangesloten_2000p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95" y="0"/>
            <a:ext cx="6884324" cy="512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2321867" y="1095375"/>
            <a:ext cx="10795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-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2000" i="1" dirty="0">
                <a:latin typeface="Arial" panose="020B0604020202020204" pitchFamily="34" charset="0"/>
              </a:rPr>
              <a:t>Zone B</a:t>
            </a:r>
            <a:endParaRPr lang="en-US" altLang="nl-BE" sz="2000" i="1" dirty="0">
              <a:latin typeface="Arial" panose="020B0604020202020204" pitchFamily="34" charset="0"/>
            </a:endParaRPr>
          </a:p>
        </p:txBody>
      </p:sp>
      <p:sp>
        <p:nvSpPr>
          <p:cNvPr id="58375" name="Rectangle 5"/>
          <p:cNvSpPr>
            <a:spLocks noChangeArrowheads="1"/>
          </p:cNvSpPr>
          <p:nvPr/>
        </p:nvSpPr>
        <p:spPr bwMode="auto">
          <a:xfrm>
            <a:off x="5060811" y="198618"/>
            <a:ext cx="4139501" cy="168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-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2000" i="1" dirty="0">
                <a:latin typeface="Arial" panose="020B0604020202020204" pitchFamily="34" charset="0"/>
              </a:rPr>
              <a:t>Enkel in zone B ca. 3 ha ruimte nodig voor waterbuffering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2000" i="1" dirty="0">
                <a:latin typeface="Arial" panose="020B0604020202020204" pitchFamily="34" charset="0"/>
              </a:rPr>
              <a:t>-&gt; ruimte die er niet meer is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2000" i="1" dirty="0">
                <a:latin typeface="Arial" panose="020B0604020202020204" pitchFamily="34" charset="0"/>
              </a:rPr>
              <a:t>-&gt; collectieve oplossing mogelijk ?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403071" y="1710477"/>
            <a:ext cx="5932537" cy="101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-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1800" i="1" dirty="0">
                <a:latin typeface="Arial" panose="020B0604020202020204" pitchFamily="34" charset="0"/>
              </a:rPr>
              <a:t>In praktijk: -&gt; RWA centrale weg </a:t>
            </a:r>
            <a:r>
              <a:rPr lang="nl-BE" altLang="nl-BE" sz="1800" i="1" dirty="0" err="1">
                <a:latin typeface="Arial" panose="020B0604020202020204" pitchFamily="34" charset="0"/>
              </a:rPr>
              <a:t>overgedimensioneerd</a:t>
            </a:r>
            <a:r>
              <a:rPr lang="nl-BE" altLang="nl-BE" sz="1800" i="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Rechthoek 3"/>
          <p:cNvSpPr/>
          <p:nvPr/>
        </p:nvSpPr>
        <p:spPr>
          <a:xfrm>
            <a:off x="6724397" y="5372100"/>
            <a:ext cx="557441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562" y="2054890"/>
            <a:ext cx="4906290" cy="480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51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3" descr="masterplan HI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43" y="-36821"/>
            <a:ext cx="9750458" cy="689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0" y="591015"/>
            <a:ext cx="2545237" cy="55105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sz="2000" dirty="0"/>
              <a:t>Masterplan bedrijvenvereniging Handel en Industrie </a:t>
            </a:r>
            <a:r>
              <a:rPr lang="nl-BE" sz="2000" dirty="0" err="1"/>
              <a:t>Wilrijk</a:t>
            </a:r>
            <a:r>
              <a:rPr lang="nl-BE" sz="2000" dirty="0"/>
              <a:t> (HIW).</a:t>
            </a:r>
          </a:p>
          <a:p>
            <a:pPr marL="0" indent="0">
              <a:buNone/>
            </a:pPr>
            <a:endParaRPr lang="nl-BE" sz="2000" dirty="0"/>
          </a:p>
          <a:p>
            <a:r>
              <a:rPr lang="nl-BE" sz="2000" dirty="0"/>
              <a:t>Water</a:t>
            </a:r>
          </a:p>
          <a:p>
            <a:pPr lvl="1"/>
            <a:r>
              <a:rPr lang="nl-BE" sz="1600" dirty="0"/>
              <a:t>Nieuwe riolering</a:t>
            </a:r>
          </a:p>
          <a:p>
            <a:pPr lvl="1"/>
            <a:r>
              <a:rPr lang="nl-BE" sz="1600" dirty="0"/>
              <a:t>Samenwerking</a:t>
            </a:r>
          </a:p>
          <a:p>
            <a:r>
              <a:rPr lang="nl-BE" sz="2000" dirty="0"/>
              <a:t>Mobiliteit</a:t>
            </a:r>
          </a:p>
          <a:p>
            <a:r>
              <a:rPr lang="nl-BE" sz="2000" dirty="0"/>
              <a:t>Groen</a:t>
            </a:r>
          </a:p>
          <a:p>
            <a:r>
              <a:rPr lang="nl-BE" sz="2000" dirty="0"/>
              <a:t>Ruimte voor inbreiding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sz="2000" dirty="0"/>
              <a:t>HIW vragende partij voor initiatieven op privaat en openbaar domein.</a:t>
            </a:r>
          </a:p>
        </p:txBody>
      </p:sp>
      <p:sp>
        <p:nvSpPr>
          <p:cNvPr id="3" name="Ovaal 2"/>
          <p:cNvSpPr/>
          <p:nvPr/>
        </p:nvSpPr>
        <p:spPr>
          <a:xfrm>
            <a:off x="5720576" y="2196790"/>
            <a:ext cx="936702" cy="959005"/>
          </a:xfrm>
          <a:prstGeom prst="ellipse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/>
          <p:cNvSpPr/>
          <p:nvPr/>
        </p:nvSpPr>
        <p:spPr>
          <a:xfrm>
            <a:off x="4783874" y="4133385"/>
            <a:ext cx="1304692" cy="1353015"/>
          </a:xfrm>
          <a:prstGeom prst="ellipse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al 9"/>
          <p:cNvSpPr/>
          <p:nvPr/>
        </p:nvSpPr>
        <p:spPr>
          <a:xfrm>
            <a:off x="7022511" y="4475356"/>
            <a:ext cx="1931918" cy="1353015"/>
          </a:xfrm>
          <a:prstGeom prst="ellipse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1610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71" y="589510"/>
            <a:ext cx="8344829" cy="6268490"/>
          </a:xfrm>
          <a:prstGeom prst="rect">
            <a:avLst/>
          </a:prstGeom>
        </p:spPr>
      </p:pic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0" y="591014"/>
            <a:ext cx="4106082" cy="62669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sz="2000" dirty="0"/>
              <a:t>Overheid heeft geantwoord met </a:t>
            </a:r>
            <a:br>
              <a:rPr lang="nl-BE" sz="2000" dirty="0"/>
            </a:br>
            <a:r>
              <a:rPr lang="nl-BE" sz="2000" dirty="0"/>
              <a:t>een investeringsplan in 3 fases</a:t>
            </a:r>
          </a:p>
          <a:p>
            <a:r>
              <a:rPr lang="nl-BE" sz="2000" dirty="0"/>
              <a:t>Gescheiden riolering </a:t>
            </a:r>
            <a:r>
              <a:rPr lang="nl-BE" sz="1600" i="1" dirty="0"/>
              <a:t>(T20 2050)</a:t>
            </a:r>
          </a:p>
          <a:p>
            <a:r>
              <a:rPr lang="nl-BE" sz="2000" dirty="0"/>
              <a:t>Deel collectieve buffering</a:t>
            </a:r>
          </a:p>
          <a:p>
            <a:pPr lvl="1"/>
            <a:r>
              <a:rPr lang="nl-BE" sz="1600" dirty="0" err="1"/>
              <a:t>Overdimensioneren</a:t>
            </a:r>
            <a:r>
              <a:rPr lang="nl-BE" sz="1600" dirty="0"/>
              <a:t> RWA</a:t>
            </a:r>
          </a:p>
          <a:p>
            <a:pPr lvl="1"/>
            <a:r>
              <a:rPr lang="nl-BE" sz="1600" dirty="0"/>
              <a:t>Extra buffervoorziening</a:t>
            </a:r>
          </a:p>
          <a:p>
            <a:r>
              <a:rPr lang="nl-BE" sz="2000" dirty="0"/>
              <a:t>Totale </a:t>
            </a:r>
            <a:r>
              <a:rPr lang="nl-BE" sz="2000" dirty="0" err="1"/>
              <a:t>heraanleg</a:t>
            </a:r>
            <a:r>
              <a:rPr lang="nl-BE" sz="2000" dirty="0"/>
              <a:t> openbaar domein</a:t>
            </a:r>
          </a:p>
          <a:p>
            <a:r>
              <a:rPr lang="nl-BE" sz="2000" dirty="0"/>
              <a:t>Warmtenet </a:t>
            </a:r>
            <a:endParaRPr lang="nl-BE" sz="1100" dirty="0"/>
          </a:p>
          <a:p>
            <a:endParaRPr lang="nl-BE" sz="1100" dirty="0"/>
          </a:p>
          <a:p>
            <a:pPr marL="0" indent="0">
              <a:buNone/>
            </a:pPr>
            <a:r>
              <a:rPr lang="nl-BE" sz="2000" u="sng" dirty="0"/>
              <a:t>“</a:t>
            </a:r>
            <a:r>
              <a:rPr lang="nl-BE" sz="2000" u="sng" dirty="0" err="1"/>
              <a:t>Lessons</a:t>
            </a:r>
            <a:r>
              <a:rPr lang="nl-BE" sz="2000" u="sng" dirty="0"/>
              <a:t> </a:t>
            </a:r>
            <a:r>
              <a:rPr lang="nl-BE" sz="2000" u="sng" dirty="0" err="1"/>
              <a:t>learned</a:t>
            </a:r>
            <a:r>
              <a:rPr lang="nl-BE" sz="2000" u="sng" dirty="0"/>
              <a:t>”:</a:t>
            </a:r>
          </a:p>
          <a:p>
            <a:r>
              <a:rPr lang="nl-BE" sz="2000" dirty="0"/>
              <a:t>Bedrijvenvereniging kan overheidsingreep initiëren</a:t>
            </a:r>
          </a:p>
          <a:p>
            <a:r>
              <a:rPr lang="nl-BE" sz="2000" dirty="0"/>
              <a:t>Gescheiden riolering op bedrijventerrein niet evident gefinancierd (</a:t>
            </a:r>
            <a:r>
              <a:rPr lang="nl-BE" sz="2000" dirty="0" err="1"/>
              <a:t>Vlaio</a:t>
            </a:r>
            <a:r>
              <a:rPr lang="nl-BE" sz="2000" dirty="0"/>
              <a:t> subsidie!)</a:t>
            </a:r>
          </a:p>
          <a:p>
            <a:r>
              <a:rPr lang="nl-BE" sz="2000" dirty="0"/>
              <a:t>Collectieve buffer moeilijk</a:t>
            </a:r>
          </a:p>
          <a:p>
            <a:r>
              <a:rPr lang="nl-BE" sz="2000" dirty="0"/>
              <a:t>Grote investeringen nodig om </a:t>
            </a:r>
            <a:br>
              <a:rPr lang="nl-BE" sz="2000" dirty="0"/>
            </a:br>
            <a:r>
              <a:rPr lang="nl-BE" sz="2000" dirty="0"/>
              <a:t>site </a:t>
            </a:r>
            <a:r>
              <a:rPr lang="nl-BE" sz="2000" dirty="0" err="1"/>
              <a:t>klimaatrobuust</a:t>
            </a:r>
            <a:r>
              <a:rPr lang="nl-BE" sz="2000" dirty="0"/>
              <a:t> te maken</a:t>
            </a:r>
          </a:p>
        </p:txBody>
      </p:sp>
      <p:sp>
        <p:nvSpPr>
          <p:cNvPr id="2" name="Rechthoek 1"/>
          <p:cNvSpPr/>
          <p:nvPr/>
        </p:nvSpPr>
        <p:spPr>
          <a:xfrm>
            <a:off x="3985404" y="4278702"/>
            <a:ext cx="2432649" cy="240677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3873894" y="829931"/>
            <a:ext cx="262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UITGEVOERD (ca. 2 </a:t>
            </a:r>
            <a:r>
              <a:rPr lang="nl-BE" dirty="0" err="1">
                <a:solidFill>
                  <a:srgbClr val="FF0000"/>
                </a:solidFill>
              </a:rPr>
              <a:t>mio</a:t>
            </a:r>
            <a:r>
              <a:rPr lang="nl-BE" dirty="0">
                <a:solidFill>
                  <a:srgbClr val="FF0000"/>
                </a:solidFill>
              </a:rPr>
              <a:t> €)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8030736" y="852233"/>
            <a:ext cx="295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IN UITVOERING (ca. 11 </a:t>
            </a:r>
            <a:r>
              <a:rPr lang="nl-BE" dirty="0" err="1">
                <a:solidFill>
                  <a:srgbClr val="FF0000"/>
                </a:solidFill>
              </a:rPr>
              <a:t>mio</a:t>
            </a:r>
            <a:r>
              <a:rPr lang="nl-BE" dirty="0">
                <a:solidFill>
                  <a:srgbClr val="FF0000"/>
                </a:solidFill>
              </a:rPr>
              <a:t> €)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4270287" y="5381726"/>
            <a:ext cx="1862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IN ONTWERPFASE</a:t>
            </a:r>
          </a:p>
        </p:txBody>
      </p:sp>
      <p:sp>
        <p:nvSpPr>
          <p:cNvPr id="5" name="Vrije vorm 4"/>
          <p:cNvSpPr/>
          <p:nvPr/>
        </p:nvSpPr>
        <p:spPr>
          <a:xfrm>
            <a:off x="6634976" y="4170556"/>
            <a:ext cx="1215483" cy="2520176"/>
          </a:xfrm>
          <a:custGeom>
            <a:avLst/>
            <a:gdLst>
              <a:gd name="connsiteX0" fmla="*/ 11151 w 1215483"/>
              <a:gd name="connsiteY0" fmla="*/ 0 h 2520176"/>
              <a:gd name="connsiteX1" fmla="*/ 1193180 w 1215483"/>
              <a:gd name="connsiteY1" fmla="*/ 0 h 2520176"/>
              <a:gd name="connsiteX2" fmla="*/ 1215483 w 1215483"/>
              <a:gd name="connsiteY2" fmla="*/ 2141034 h 2520176"/>
              <a:gd name="connsiteX3" fmla="*/ 735980 w 1215483"/>
              <a:gd name="connsiteY3" fmla="*/ 2520176 h 2520176"/>
              <a:gd name="connsiteX4" fmla="*/ 0 w 1215483"/>
              <a:gd name="connsiteY4" fmla="*/ 2520176 h 2520176"/>
              <a:gd name="connsiteX5" fmla="*/ 11151 w 1215483"/>
              <a:gd name="connsiteY5" fmla="*/ 0 h 252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5483" h="2520176">
                <a:moveTo>
                  <a:pt x="11151" y="0"/>
                </a:moveTo>
                <a:lnTo>
                  <a:pt x="1193180" y="0"/>
                </a:lnTo>
                <a:lnTo>
                  <a:pt x="1215483" y="2141034"/>
                </a:lnTo>
                <a:lnTo>
                  <a:pt x="735980" y="2520176"/>
                </a:lnTo>
                <a:lnTo>
                  <a:pt x="0" y="2520176"/>
                </a:lnTo>
                <a:lnTo>
                  <a:pt x="111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7601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/>
          <p:cNvGrpSpPr/>
          <p:nvPr/>
        </p:nvGrpSpPr>
        <p:grpSpPr>
          <a:xfrm>
            <a:off x="2506134" y="0"/>
            <a:ext cx="9685868" cy="6858000"/>
            <a:chOff x="3048000" y="0"/>
            <a:chExt cx="9144001" cy="6469063"/>
          </a:xfrm>
        </p:grpSpPr>
        <p:pic>
          <p:nvPicPr>
            <p:cNvPr id="63491" name="Picture 3" descr="gekleurde bolletje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388" y="188912"/>
              <a:ext cx="1524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2" name="Rectangle 4"/>
            <p:cNvSpPr>
              <a:spLocks noChangeArrowheads="1"/>
            </p:cNvSpPr>
            <p:nvPr/>
          </p:nvSpPr>
          <p:spPr bwMode="auto">
            <a:xfrm>
              <a:off x="3371851" y="188912"/>
              <a:ext cx="4048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Verdana" panose="020B0604030504040204" pitchFamily="34" charset="0"/>
                <a:buChar char="-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nl-BE" altLang="nl-BE" sz="900"/>
                <a:t>titel</a:t>
              </a:r>
              <a:endParaRPr lang="nl-NL" altLang="nl-BE" sz="900"/>
            </a:p>
          </p:txBody>
        </p:sp>
        <p:pic>
          <p:nvPicPr>
            <p:cNvPr id="63493" name="Afbeelding 4" descr="MasterplanNiel_4aug201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0"/>
              <a:ext cx="9144000" cy="646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ep 8"/>
            <p:cNvGrpSpPr>
              <a:grpSpLocks/>
            </p:cNvGrpSpPr>
            <p:nvPr/>
          </p:nvGrpSpPr>
          <p:grpSpPr bwMode="auto">
            <a:xfrm>
              <a:off x="8262939" y="857250"/>
              <a:ext cx="2928937" cy="1857375"/>
              <a:chOff x="5214942" y="857232"/>
              <a:chExt cx="2928958" cy="1857388"/>
            </a:xfrm>
          </p:grpSpPr>
          <p:sp>
            <p:nvSpPr>
              <p:cNvPr id="63505" name="Tekstvak 5"/>
              <p:cNvSpPr txBox="1">
                <a:spLocks noChangeArrowheads="1"/>
              </p:cNvSpPr>
              <p:nvPr/>
            </p:nvSpPr>
            <p:spPr bwMode="auto">
              <a:xfrm>
                <a:off x="6286512" y="1928802"/>
                <a:ext cx="1214446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Font typeface="Verdana" panose="020B0604030504040204" pitchFamily="34" charset="0"/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Verdana" panose="020B0604030504040204" pitchFamily="34" charset="0"/>
                  <a:buChar char="+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Verdana" panose="020B0604030504040204" pitchFamily="34" charset="0"/>
                  <a:buChar char="+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Verdana" panose="020B0604030504040204" pitchFamily="34" charset="0"/>
                  <a:buChar char="+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Verdana" panose="020B0604030504040204" pitchFamily="34" charset="0"/>
                  <a:buChar char="+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Verdana" panose="020B0604030504040204" pitchFamily="34" charset="0"/>
                  <a:buChar char="+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nl-BE" altLang="nl-BE" sz="1400">
                    <a:latin typeface="Arial" panose="020B0604020202020204" pitchFamily="34" charset="0"/>
                  </a:rPr>
                  <a:t>Nieuwe weg</a:t>
                </a:r>
              </a:p>
            </p:txBody>
          </p:sp>
          <p:sp>
            <p:nvSpPr>
              <p:cNvPr id="7" name="Vermenigvuldigen 6"/>
              <p:cNvSpPr/>
              <p:nvPr/>
            </p:nvSpPr>
            <p:spPr>
              <a:xfrm>
                <a:off x="5214942" y="2285992"/>
                <a:ext cx="428628" cy="428628"/>
              </a:xfrm>
              <a:prstGeom prst="mathMultiply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nl-BE"/>
              </a:p>
            </p:txBody>
          </p:sp>
          <p:sp>
            <p:nvSpPr>
              <p:cNvPr id="8" name="Vermenigvuldigen 7"/>
              <p:cNvSpPr/>
              <p:nvPr/>
            </p:nvSpPr>
            <p:spPr>
              <a:xfrm>
                <a:off x="7715272" y="857232"/>
                <a:ext cx="428628" cy="428628"/>
              </a:xfrm>
              <a:prstGeom prst="mathMultiply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nl-BE"/>
              </a:p>
            </p:txBody>
          </p:sp>
        </p:grpSp>
        <p:grpSp>
          <p:nvGrpSpPr>
            <p:cNvPr id="3" name="Groep 15"/>
            <p:cNvGrpSpPr>
              <a:grpSpLocks/>
            </p:cNvGrpSpPr>
            <p:nvPr/>
          </p:nvGrpSpPr>
          <p:grpSpPr bwMode="auto">
            <a:xfrm>
              <a:off x="5762626" y="3562349"/>
              <a:ext cx="4075113" cy="1620838"/>
              <a:chOff x="2714612" y="3562047"/>
              <a:chExt cx="4074565" cy="1621143"/>
            </a:xfrm>
          </p:grpSpPr>
          <p:sp>
            <p:nvSpPr>
              <p:cNvPr id="11" name="Gekromde PIJL-LINKS 10"/>
              <p:cNvSpPr/>
              <p:nvPr/>
            </p:nvSpPr>
            <p:spPr>
              <a:xfrm rot="2689722">
                <a:off x="6146325" y="3897073"/>
                <a:ext cx="642852" cy="1286117"/>
              </a:xfrm>
              <a:prstGeom prst="curvedLeft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nl-BE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Gekromde PIJL-RECHTS 13"/>
              <p:cNvSpPr/>
              <p:nvPr/>
            </p:nvSpPr>
            <p:spPr>
              <a:xfrm rot="2444138">
                <a:off x="3109847" y="3562047"/>
                <a:ext cx="499995" cy="957443"/>
              </a:xfrm>
              <a:prstGeom prst="curvedRight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nl-BE">
                  <a:solidFill>
                    <a:schemeClr val="tx1"/>
                  </a:solidFill>
                </a:endParaRPr>
              </a:p>
            </p:txBody>
          </p:sp>
          <p:sp>
            <p:nvSpPr>
              <p:cNvPr id="63504" name="Tekstvak 14"/>
              <p:cNvSpPr txBox="1">
                <a:spLocks noChangeArrowheads="1"/>
              </p:cNvSpPr>
              <p:nvPr/>
            </p:nvSpPr>
            <p:spPr bwMode="auto">
              <a:xfrm>
                <a:off x="2714612" y="4643446"/>
                <a:ext cx="1329210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Font typeface="Verdana" panose="020B0604030504040204" pitchFamily="34" charset="0"/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Verdana" panose="020B0604030504040204" pitchFamily="34" charset="0"/>
                  <a:buChar char="+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Verdana" panose="020B0604030504040204" pitchFamily="34" charset="0"/>
                  <a:buChar char="+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Verdana" panose="020B0604030504040204" pitchFamily="34" charset="0"/>
                  <a:buChar char="+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Verdana" panose="020B0604030504040204" pitchFamily="34" charset="0"/>
                  <a:buChar char="+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Verdana" panose="020B0604030504040204" pitchFamily="34" charset="0"/>
                  <a:buChar char="+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nl-BE" altLang="nl-BE" sz="1400">
                    <a:latin typeface="Arial" panose="020B0604020202020204" pitchFamily="34" charset="0"/>
                  </a:rPr>
                  <a:t>Gebruik Rupel</a:t>
                </a:r>
              </a:p>
            </p:txBody>
          </p:sp>
        </p:grpSp>
        <p:sp>
          <p:nvSpPr>
            <p:cNvPr id="17" name="Tekstvak 16"/>
            <p:cNvSpPr txBox="1">
              <a:spLocks noChangeArrowheads="1"/>
            </p:cNvSpPr>
            <p:nvPr/>
          </p:nvSpPr>
          <p:spPr bwMode="auto">
            <a:xfrm>
              <a:off x="5976938" y="2500313"/>
              <a:ext cx="1225550" cy="307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Verdana" panose="020B0604030504040204" pitchFamily="34" charset="0"/>
                <a:buChar char="-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nl-BE" altLang="nl-BE" sz="1400">
                  <a:latin typeface="Arial" panose="020B0604020202020204" pitchFamily="34" charset="0"/>
                </a:rPr>
                <a:t>Groenbuffers</a:t>
              </a:r>
            </a:p>
          </p:txBody>
        </p:sp>
        <p:grpSp>
          <p:nvGrpSpPr>
            <p:cNvPr id="4" name="Groep 24"/>
            <p:cNvGrpSpPr>
              <a:grpSpLocks/>
            </p:cNvGrpSpPr>
            <p:nvPr/>
          </p:nvGrpSpPr>
          <p:grpSpPr bwMode="auto">
            <a:xfrm>
              <a:off x="8477251" y="4857750"/>
              <a:ext cx="1774825" cy="665163"/>
              <a:chOff x="5429256" y="4857761"/>
              <a:chExt cx="1774286" cy="664966"/>
            </a:xfrm>
          </p:grpSpPr>
          <p:sp>
            <p:nvSpPr>
              <p:cNvPr id="63500" name="Tekstvak 17"/>
              <p:cNvSpPr txBox="1">
                <a:spLocks noChangeArrowheads="1"/>
              </p:cNvSpPr>
              <p:nvPr/>
            </p:nvSpPr>
            <p:spPr bwMode="auto">
              <a:xfrm>
                <a:off x="6143636" y="5214950"/>
                <a:ext cx="1059906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Font typeface="Verdana" panose="020B0604030504040204" pitchFamily="34" charset="0"/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Verdana" panose="020B0604030504040204" pitchFamily="34" charset="0"/>
                  <a:buChar char="+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Verdana" panose="020B0604030504040204" pitchFamily="34" charset="0"/>
                  <a:buChar char="+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Verdana" panose="020B0604030504040204" pitchFamily="34" charset="0"/>
                  <a:buChar char="+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Verdana" panose="020B0604030504040204" pitchFamily="34" charset="0"/>
                  <a:buChar char="+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Verdana" panose="020B0604030504040204" pitchFamily="34" charset="0"/>
                  <a:buChar char="+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nl-BE" altLang="nl-BE" sz="1400">
                    <a:latin typeface="Arial" panose="020B0604020202020204" pitchFamily="34" charset="0"/>
                  </a:rPr>
                  <a:t>Fietstunnel</a:t>
                </a:r>
              </a:p>
            </p:txBody>
          </p:sp>
          <p:cxnSp>
            <p:nvCxnSpPr>
              <p:cNvPr id="20" name="Gekromde verbindingslijn 19"/>
              <p:cNvCxnSpPr>
                <a:stCxn id="63500" idx="1"/>
              </p:cNvCxnSpPr>
              <p:nvPr/>
            </p:nvCxnSpPr>
            <p:spPr>
              <a:xfrm rot="10800000">
                <a:off x="5429256" y="4857761"/>
                <a:ext cx="714158" cy="511024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FFFF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kstvak 25"/>
            <p:cNvSpPr txBox="1">
              <a:spLocks noChangeArrowheads="1"/>
            </p:cNvSpPr>
            <p:nvPr/>
          </p:nvSpPr>
          <p:spPr bwMode="auto">
            <a:xfrm>
              <a:off x="10571164" y="3786188"/>
              <a:ext cx="1620837" cy="307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Verdana" panose="020B0604030504040204" pitchFamily="34" charset="0"/>
                <a:buChar char="-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nl-BE" altLang="nl-BE" sz="1400">
                  <a:latin typeface="Arial" panose="020B0604020202020204" pitchFamily="34" charset="0"/>
                </a:rPr>
                <a:t>Waterhuishouding</a:t>
              </a:r>
            </a:p>
          </p:txBody>
        </p:sp>
        <p:sp>
          <p:nvSpPr>
            <p:cNvPr id="27" name="Tekstvak 26"/>
            <p:cNvSpPr txBox="1">
              <a:spLocks noChangeArrowheads="1"/>
            </p:cNvSpPr>
            <p:nvPr/>
          </p:nvSpPr>
          <p:spPr bwMode="auto">
            <a:xfrm rot="20244232">
              <a:off x="8982076" y="1377950"/>
              <a:ext cx="12747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Verdana" panose="020B0604030504040204" pitchFamily="34" charset="0"/>
                <a:buChar char="-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Verdana" panose="020B0604030504040204" pitchFamily="34" charset="0"/>
                <a:buChar char="+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nl-BE" altLang="nl-BE" sz="1200">
                  <a:solidFill>
                    <a:srgbClr val="FF0000"/>
                  </a:solidFill>
                  <a:latin typeface="Arial" panose="020B0604020202020204" pitchFamily="34" charset="0"/>
                </a:rPr>
                <a:t>Landbouwstraat</a:t>
              </a:r>
            </a:p>
          </p:txBody>
        </p:sp>
      </p:grpSp>
      <p:sp>
        <p:nvSpPr>
          <p:cNvPr id="22" name="Tijdelijke aanduiding voor inhoud 2"/>
          <p:cNvSpPr>
            <a:spLocks noGrp="1"/>
          </p:cNvSpPr>
          <p:nvPr>
            <p:ph idx="1"/>
          </p:nvPr>
        </p:nvSpPr>
        <p:spPr>
          <a:xfrm>
            <a:off x="-46779" y="314709"/>
            <a:ext cx="2545237" cy="58965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sz="2000" u="sng" dirty="0"/>
              <a:t>Case: </a:t>
            </a:r>
            <a:r>
              <a:rPr lang="nl-BE" sz="2000" u="sng" dirty="0" err="1"/>
              <a:t>Coeck</a:t>
            </a:r>
            <a:r>
              <a:rPr lang="nl-BE" sz="2000" u="sng" dirty="0"/>
              <a:t> Betonfabriek Niel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sz="2000" dirty="0"/>
              <a:t>Masterplan totale verbetering terrein.</a:t>
            </a:r>
            <a:endParaRPr lang="nl-BE" sz="100" dirty="0"/>
          </a:p>
          <a:p>
            <a:pPr marL="0" indent="0">
              <a:buNone/>
            </a:pPr>
            <a:endParaRPr lang="nl-BE" sz="100" dirty="0"/>
          </a:p>
          <a:p>
            <a:pPr marL="0" indent="0">
              <a:buNone/>
            </a:pPr>
            <a:r>
              <a:rPr lang="nl-BE" sz="2000" dirty="0"/>
              <a:t>Ook waterhuishouding verbeterd, slim gecombineerd met natuurverbinding.</a:t>
            </a:r>
          </a:p>
          <a:p>
            <a:pPr marL="0" indent="0">
              <a:buNone/>
            </a:pPr>
            <a:r>
              <a:rPr lang="nl-BE" sz="2000" dirty="0"/>
              <a:t>-&gt; globaal</a:t>
            </a:r>
          </a:p>
          <a:p>
            <a:pPr marL="0" indent="0">
              <a:buNone/>
            </a:pPr>
            <a:r>
              <a:rPr lang="nl-BE" sz="2000" dirty="0"/>
              <a:t>-&gt; voor bedrijf </a:t>
            </a:r>
            <a:r>
              <a:rPr lang="nl-BE" sz="2000" dirty="0" err="1"/>
              <a:t>Coeck</a:t>
            </a:r>
            <a:endParaRPr lang="nl-BE" sz="800" dirty="0"/>
          </a:p>
          <a:p>
            <a:pPr marL="0" indent="0">
              <a:buNone/>
            </a:pPr>
            <a:endParaRPr lang="nl-BE" sz="800" dirty="0"/>
          </a:p>
          <a:p>
            <a:pPr marL="0" indent="0">
              <a:buNone/>
            </a:pPr>
            <a:r>
              <a:rPr lang="nl-BE" sz="2000" dirty="0"/>
              <a:t>Moeilijke afwatering: lage delen lager dan water getijdenrivier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sz="2000" dirty="0"/>
              <a:t>Subsidie </a:t>
            </a:r>
            <a:r>
              <a:rPr lang="nl-BE" sz="2000" dirty="0" err="1"/>
              <a:t>Vlaio</a:t>
            </a:r>
            <a:br>
              <a:rPr lang="nl-BE" sz="2000" dirty="0"/>
            </a:br>
            <a:r>
              <a:rPr lang="nl-BE" sz="2000" i="1" dirty="0"/>
              <a:t>(rest door bedrijven</a:t>
            </a:r>
            <a:br>
              <a:rPr lang="nl-BE" sz="2000" i="1" dirty="0"/>
            </a:br>
            <a:r>
              <a:rPr lang="nl-BE" sz="2000" i="1" dirty="0"/>
              <a:t>gefinancierd)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4038309" y="66392"/>
            <a:ext cx="7304885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dirty="0"/>
              <a:t>Case Niel: water- en groenbuffer combineren met ecologische doelstellingen</a:t>
            </a:r>
          </a:p>
        </p:txBody>
      </p:sp>
    </p:spTree>
    <p:extLst>
      <p:ext uri="{BB962C8B-B14F-4D97-AF65-F5344CB8AC3E}">
        <p14:creationId xmlns:p14="http://schemas.microsoft.com/office/powerpoint/2010/main" val="2475202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07049"/>
            <a:ext cx="13451651" cy="305095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5594" cy="3807048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4572001" y="3807048"/>
            <a:ext cx="7620000" cy="3050952"/>
          </a:xfrm>
          <a:prstGeom prst="rect">
            <a:avLst/>
          </a:prstGeom>
          <a:noFill/>
          <a:ln w="730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4716966" y="6488668"/>
            <a:ext cx="659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FFFF00"/>
                </a:solidFill>
              </a:rPr>
              <a:t>Bufferbekken nieuwe waterloop via uitgraving (ecologisch concept)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12252" y="-1"/>
            <a:ext cx="7983596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dirty="0"/>
              <a:t>Grote werken </a:t>
            </a:r>
            <a:r>
              <a:rPr lang="nl-BE" dirty="0" err="1"/>
              <a:t>ifv</a:t>
            </a:r>
            <a:r>
              <a:rPr lang="nl-BE" dirty="0"/>
              <a:t> nieuwe </a:t>
            </a:r>
            <a:r>
              <a:rPr lang="nl-BE" dirty="0" err="1"/>
              <a:t>gravitaire</a:t>
            </a:r>
            <a:r>
              <a:rPr lang="nl-BE" dirty="0"/>
              <a:t> afwatering naar getijdenrivier (tot -8m maaiveld)</a:t>
            </a:r>
          </a:p>
        </p:txBody>
      </p:sp>
      <p:sp>
        <p:nvSpPr>
          <p:cNvPr id="9" name="Vrije vorm 8"/>
          <p:cNvSpPr/>
          <p:nvPr/>
        </p:nvSpPr>
        <p:spPr>
          <a:xfrm>
            <a:off x="9988062" y="4165423"/>
            <a:ext cx="1718268" cy="919044"/>
          </a:xfrm>
          <a:custGeom>
            <a:avLst/>
            <a:gdLst>
              <a:gd name="connsiteX0" fmla="*/ 592852 w 1718268"/>
              <a:gd name="connsiteY0" fmla="*/ 30145 h 944545"/>
              <a:gd name="connsiteX1" fmla="*/ 0 w 1718268"/>
              <a:gd name="connsiteY1" fmla="*/ 658167 h 944545"/>
              <a:gd name="connsiteX2" fmla="*/ 30145 w 1718268"/>
              <a:gd name="connsiteY2" fmla="*/ 793820 h 944545"/>
              <a:gd name="connsiteX3" fmla="*/ 140676 w 1718268"/>
              <a:gd name="connsiteY3" fmla="*/ 849086 h 944545"/>
              <a:gd name="connsiteX4" fmla="*/ 316523 w 1718268"/>
              <a:gd name="connsiteY4" fmla="*/ 899327 h 944545"/>
              <a:gd name="connsiteX5" fmla="*/ 371789 w 1718268"/>
              <a:gd name="connsiteY5" fmla="*/ 904352 h 944545"/>
              <a:gd name="connsiteX6" fmla="*/ 562707 w 1718268"/>
              <a:gd name="connsiteY6" fmla="*/ 934497 h 944545"/>
              <a:gd name="connsiteX7" fmla="*/ 743578 w 1718268"/>
              <a:gd name="connsiteY7" fmla="*/ 939521 h 944545"/>
              <a:gd name="connsiteX8" fmla="*/ 909375 w 1718268"/>
              <a:gd name="connsiteY8" fmla="*/ 944545 h 944545"/>
              <a:gd name="connsiteX9" fmla="*/ 1040004 w 1718268"/>
              <a:gd name="connsiteY9" fmla="*/ 924448 h 944545"/>
              <a:gd name="connsiteX10" fmla="*/ 1225898 w 1718268"/>
              <a:gd name="connsiteY10" fmla="*/ 909376 h 944545"/>
              <a:gd name="connsiteX11" fmla="*/ 1346479 w 1718268"/>
              <a:gd name="connsiteY11" fmla="*/ 899327 h 944545"/>
              <a:gd name="connsiteX12" fmla="*/ 1436914 w 1718268"/>
              <a:gd name="connsiteY12" fmla="*/ 889279 h 944545"/>
              <a:gd name="connsiteX13" fmla="*/ 1617784 w 1718268"/>
              <a:gd name="connsiteY13" fmla="*/ 788795 h 944545"/>
              <a:gd name="connsiteX14" fmla="*/ 1718268 w 1718268"/>
              <a:gd name="connsiteY14" fmla="*/ 643094 h 944545"/>
              <a:gd name="connsiteX15" fmla="*/ 884254 w 1718268"/>
              <a:gd name="connsiteY15" fmla="*/ 0 h 944545"/>
              <a:gd name="connsiteX16" fmla="*/ 592852 w 1718268"/>
              <a:gd name="connsiteY16" fmla="*/ 30145 h 944545"/>
              <a:gd name="connsiteX0" fmla="*/ 592852 w 1718268"/>
              <a:gd name="connsiteY0" fmla="*/ 4644 h 919044"/>
              <a:gd name="connsiteX1" fmla="*/ 0 w 1718268"/>
              <a:gd name="connsiteY1" fmla="*/ 632666 h 919044"/>
              <a:gd name="connsiteX2" fmla="*/ 30145 w 1718268"/>
              <a:gd name="connsiteY2" fmla="*/ 768319 h 919044"/>
              <a:gd name="connsiteX3" fmla="*/ 140676 w 1718268"/>
              <a:gd name="connsiteY3" fmla="*/ 823585 h 919044"/>
              <a:gd name="connsiteX4" fmla="*/ 316523 w 1718268"/>
              <a:gd name="connsiteY4" fmla="*/ 873826 h 919044"/>
              <a:gd name="connsiteX5" fmla="*/ 371789 w 1718268"/>
              <a:gd name="connsiteY5" fmla="*/ 878851 h 919044"/>
              <a:gd name="connsiteX6" fmla="*/ 562707 w 1718268"/>
              <a:gd name="connsiteY6" fmla="*/ 908996 h 919044"/>
              <a:gd name="connsiteX7" fmla="*/ 743578 w 1718268"/>
              <a:gd name="connsiteY7" fmla="*/ 914020 h 919044"/>
              <a:gd name="connsiteX8" fmla="*/ 909375 w 1718268"/>
              <a:gd name="connsiteY8" fmla="*/ 919044 h 919044"/>
              <a:gd name="connsiteX9" fmla="*/ 1040004 w 1718268"/>
              <a:gd name="connsiteY9" fmla="*/ 898947 h 919044"/>
              <a:gd name="connsiteX10" fmla="*/ 1225898 w 1718268"/>
              <a:gd name="connsiteY10" fmla="*/ 883875 h 919044"/>
              <a:gd name="connsiteX11" fmla="*/ 1346479 w 1718268"/>
              <a:gd name="connsiteY11" fmla="*/ 873826 h 919044"/>
              <a:gd name="connsiteX12" fmla="*/ 1436914 w 1718268"/>
              <a:gd name="connsiteY12" fmla="*/ 863778 h 919044"/>
              <a:gd name="connsiteX13" fmla="*/ 1617784 w 1718268"/>
              <a:gd name="connsiteY13" fmla="*/ 763294 h 919044"/>
              <a:gd name="connsiteX14" fmla="*/ 1718268 w 1718268"/>
              <a:gd name="connsiteY14" fmla="*/ 617593 h 919044"/>
              <a:gd name="connsiteX15" fmla="*/ 895183 w 1718268"/>
              <a:gd name="connsiteY15" fmla="*/ 0 h 919044"/>
              <a:gd name="connsiteX16" fmla="*/ 592852 w 1718268"/>
              <a:gd name="connsiteY16" fmla="*/ 4644 h 91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8268" h="919044">
                <a:moveTo>
                  <a:pt x="592852" y="4644"/>
                </a:moveTo>
                <a:lnTo>
                  <a:pt x="0" y="632666"/>
                </a:lnTo>
                <a:lnTo>
                  <a:pt x="30145" y="768319"/>
                </a:lnTo>
                <a:lnTo>
                  <a:pt x="140676" y="823585"/>
                </a:lnTo>
                <a:lnTo>
                  <a:pt x="316523" y="873826"/>
                </a:lnTo>
                <a:lnTo>
                  <a:pt x="371789" y="878851"/>
                </a:lnTo>
                <a:lnTo>
                  <a:pt x="562707" y="908996"/>
                </a:lnTo>
                <a:lnTo>
                  <a:pt x="743578" y="914020"/>
                </a:lnTo>
                <a:lnTo>
                  <a:pt x="909375" y="919044"/>
                </a:lnTo>
                <a:lnTo>
                  <a:pt x="1040004" y="898947"/>
                </a:lnTo>
                <a:lnTo>
                  <a:pt x="1225898" y="883875"/>
                </a:lnTo>
                <a:lnTo>
                  <a:pt x="1346479" y="873826"/>
                </a:lnTo>
                <a:lnTo>
                  <a:pt x="1436914" y="863778"/>
                </a:lnTo>
                <a:lnTo>
                  <a:pt x="1617784" y="763294"/>
                </a:lnTo>
                <a:lnTo>
                  <a:pt x="1718268" y="617593"/>
                </a:lnTo>
                <a:lnTo>
                  <a:pt x="895183" y="0"/>
                </a:lnTo>
                <a:lnTo>
                  <a:pt x="592852" y="4644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2875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498"/>
            <a:ext cx="8341113" cy="277837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0068" cy="40924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56" y="4092498"/>
            <a:ext cx="8341112" cy="277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48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Een bedrijf ligt nooit geïsoleerd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09859539"/>
              </p:ext>
            </p:extLst>
          </p:nvPr>
        </p:nvGraphicFramePr>
        <p:xfrm>
          <a:off x="4064000" y="134183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4535078" cy="4697838"/>
          </a:xfrm>
        </p:spPr>
        <p:txBody>
          <a:bodyPr>
            <a:normAutofit fontScale="92500" lnSpcReduction="10000"/>
          </a:bodyPr>
          <a:lstStyle/>
          <a:p>
            <a:r>
              <a:rPr lang="nl-BE" dirty="0"/>
              <a:t>De meest optimale oplossing ligt zelden enkel op niveau van het bedrijf</a:t>
            </a:r>
          </a:p>
          <a:p>
            <a:r>
              <a:rPr lang="nl-BE" dirty="0"/>
              <a:t>Zoeken naar optimale schaal en naar win-</a:t>
            </a:r>
            <a:r>
              <a:rPr lang="nl-BE" dirty="0" err="1"/>
              <a:t>wins</a:t>
            </a:r>
            <a:r>
              <a:rPr lang="nl-BE" dirty="0"/>
              <a:t> met de directe omgeving en met de ruimere buurt</a:t>
            </a:r>
          </a:p>
          <a:p>
            <a:r>
              <a:rPr lang="nl-BE" dirty="0"/>
              <a:t>Denk als bedrijf vernieuwend, out-of-</a:t>
            </a:r>
            <a:r>
              <a:rPr lang="nl-BE" dirty="0" err="1"/>
              <a:t>the</a:t>
            </a:r>
            <a:r>
              <a:rPr lang="nl-BE" dirty="0"/>
              <a:t>-box, creatief en oplossingsgericht</a:t>
            </a:r>
          </a:p>
          <a:p>
            <a:r>
              <a:rPr lang="nl-BE" dirty="0"/>
              <a:t>Laat je goed adviseren/inspireren, maar</a:t>
            </a:r>
            <a:br>
              <a:rPr lang="nl-BE" dirty="0"/>
            </a:br>
            <a:r>
              <a:rPr lang="nl-BE" dirty="0"/>
              <a:t>stel ook zelf de juiste vragen.</a:t>
            </a:r>
          </a:p>
        </p:txBody>
      </p:sp>
    </p:spTree>
    <p:extLst>
      <p:ext uri="{BB962C8B-B14F-4D97-AF65-F5344CB8AC3E}">
        <p14:creationId xmlns:p14="http://schemas.microsoft.com/office/powerpoint/2010/main" val="739239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224"/>
            <a:ext cx="12190865" cy="315684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8953"/>
            <a:ext cx="12190866" cy="4402863"/>
          </a:xfrm>
          <a:prstGeom prst="rect">
            <a:avLst/>
          </a:prstGeom>
        </p:spPr>
      </p:pic>
      <p:sp>
        <p:nvSpPr>
          <p:cNvPr id="6" name="Ovaal 5"/>
          <p:cNvSpPr/>
          <p:nvPr/>
        </p:nvSpPr>
        <p:spPr>
          <a:xfrm>
            <a:off x="5798634" y="1025912"/>
            <a:ext cx="802888" cy="769434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/>
          <p:cNvSpPr/>
          <p:nvPr/>
        </p:nvSpPr>
        <p:spPr>
          <a:xfrm>
            <a:off x="8448907" y="1142999"/>
            <a:ext cx="802888" cy="769434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112252" y="-1"/>
            <a:ext cx="10580589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dirty="0"/>
              <a:t>Ecologisch interessante waterbuffer verbinden met aanpalend natuurgebied (ecologisch ‘</a:t>
            </a:r>
            <a:r>
              <a:rPr lang="nl-BE" dirty="0" err="1"/>
              <a:t>ontsnipperen</a:t>
            </a:r>
            <a:r>
              <a:rPr lang="nl-BE" dirty="0"/>
              <a:t>’ wegen)</a:t>
            </a:r>
          </a:p>
        </p:txBody>
      </p:sp>
      <p:cxnSp>
        <p:nvCxnSpPr>
          <p:cNvPr id="10" name="Rechte verbindingslijn 9"/>
          <p:cNvCxnSpPr/>
          <p:nvPr/>
        </p:nvCxnSpPr>
        <p:spPr>
          <a:xfrm>
            <a:off x="0" y="2787805"/>
            <a:ext cx="12192000" cy="1114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>
            <a:stCxn id="5" idx="0"/>
          </p:cNvCxnSpPr>
          <p:nvPr/>
        </p:nvCxnSpPr>
        <p:spPr>
          <a:xfrm flipH="1">
            <a:off x="6077415" y="2798953"/>
            <a:ext cx="18018" cy="475042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115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6" descr="pano20140325 2000pi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17" y="5528779"/>
            <a:ext cx="6712112" cy="130862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5452946" y="5515769"/>
            <a:ext cx="631942" cy="134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7586" name="Picture 3" descr="gekleurde bolletj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2"/>
            <a:ext cx="152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0" y="3643312"/>
            <a:ext cx="9144000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pic>
        <p:nvPicPr>
          <p:cNvPr id="67589" name="Afbeelding 9" descr="POM Antwerpen 201407030460 Niel cropfaunapass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84888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al 12"/>
          <p:cNvSpPr/>
          <p:nvPr/>
        </p:nvSpPr>
        <p:spPr>
          <a:xfrm>
            <a:off x="3571875" y="5072062"/>
            <a:ext cx="928688" cy="785812"/>
          </a:xfrm>
          <a:prstGeom prst="ellipse">
            <a:avLst/>
          </a:prstGeom>
          <a:noFill/>
          <a:ln w="349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14" name="Ovaal 13"/>
          <p:cNvSpPr/>
          <p:nvPr/>
        </p:nvSpPr>
        <p:spPr>
          <a:xfrm rot="824028">
            <a:off x="3740150" y="3698874"/>
            <a:ext cx="642938" cy="1500188"/>
          </a:xfrm>
          <a:prstGeom prst="ellipse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15" name="Ovaal 14"/>
          <p:cNvSpPr/>
          <p:nvPr/>
        </p:nvSpPr>
        <p:spPr>
          <a:xfrm rot="824028">
            <a:off x="4262439" y="2271712"/>
            <a:ext cx="642937" cy="1319212"/>
          </a:xfrm>
          <a:prstGeom prst="ellipse">
            <a:avLst/>
          </a:prstGeom>
          <a:noFill/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16" name="Ovaal 15"/>
          <p:cNvSpPr/>
          <p:nvPr/>
        </p:nvSpPr>
        <p:spPr>
          <a:xfrm>
            <a:off x="3929063" y="3428999"/>
            <a:ext cx="571500" cy="5715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17" name="Ovaal 16"/>
          <p:cNvSpPr/>
          <p:nvPr/>
        </p:nvSpPr>
        <p:spPr>
          <a:xfrm>
            <a:off x="4572000" y="1928812"/>
            <a:ext cx="571500" cy="571500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18" name="Ovaal 17"/>
          <p:cNvSpPr/>
          <p:nvPr/>
        </p:nvSpPr>
        <p:spPr>
          <a:xfrm>
            <a:off x="3929063" y="1857374"/>
            <a:ext cx="571500" cy="571500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67596" name="Tekstvak 18"/>
          <p:cNvSpPr txBox="1">
            <a:spLocks noChangeArrowheads="1"/>
          </p:cNvSpPr>
          <p:nvPr/>
        </p:nvSpPr>
        <p:spPr bwMode="auto">
          <a:xfrm>
            <a:off x="6215063" y="5115719"/>
            <a:ext cx="24801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-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2000" dirty="0">
                <a:latin typeface="Arial" panose="020B0604020202020204" pitchFamily="34" charset="0"/>
              </a:rPr>
              <a:t>Uitstapplaats </a:t>
            </a:r>
            <a:r>
              <a:rPr lang="nl-BE" altLang="nl-BE" sz="2000" dirty="0" err="1">
                <a:latin typeface="Arial" panose="020B0604020202020204" pitchFamily="34" charset="0"/>
              </a:rPr>
              <a:t>Rupel</a:t>
            </a:r>
            <a:r>
              <a:rPr lang="nl-BE" altLang="nl-BE" sz="2000" dirty="0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67597" name="Tekstvak 20"/>
          <p:cNvSpPr txBox="1">
            <a:spLocks noChangeArrowheads="1"/>
          </p:cNvSpPr>
          <p:nvPr/>
        </p:nvSpPr>
        <p:spPr bwMode="auto">
          <a:xfrm>
            <a:off x="6215063" y="2578098"/>
            <a:ext cx="28925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-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2000" dirty="0">
                <a:solidFill>
                  <a:srgbClr val="0070C0"/>
                </a:solidFill>
                <a:latin typeface="Arial" panose="020B0604020202020204" pitchFamily="34" charset="0"/>
              </a:rPr>
              <a:t>Groenbuffer/waterbuffer</a:t>
            </a:r>
            <a:br>
              <a:rPr lang="nl-BE" altLang="nl-BE" sz="2000" dirty="0">
                <a:solidFill>
                  <a:srgbClr val="0070C0"/>
                </a:solidFill>
                <a:latin typeface="Arial" panose="020B0604020202020204" pitchFamily="34" charset="0"/>
              </a:rPr>
            </a:br>
            <a:r>
              <a:rPr lang="nl-BE" altLang="nl-BE" sz="2000" dirty="0">
                <a:solidFill>
                  <a:srgbClr val="0070C0"/>
                </a:solidFill>
                <a:latin typeface="Arial" panose="020B0604020202020204" pitchFamily="34" charset="0"/>
              </a:rPr>
              <a:t>ecologisch ingericht</a:t>
            </a:r>
          </a:p>
        </p:txBody>
      </p:sp>
      <p:sp>
        <p:nvSpPr>
          <p:cNvPr id="67598" name="Tekstvak 21"/>
          <p:cNvSpPr txBox="1">
            <a:spLocks noChangeArrowheads="1"/>
          </p:cNvSpPr>
          <p:nvPr/>
        </p:nvSpPr>
        <p:spPr bwMode="auto">
          <a:xfrm>
            <a:off x="6215063" y="4214813"/>
            <a:ext cx="2830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-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2000" dirty="0">
                <a:solidFill>
                  <a:srgbClr val="00B050"/>
                </a:solidFill>
                <a:latin typeface="Arial" panose="020B0604020202020204" pitchFamily="34" charset="0"/>
              </a:rPr>
              <a:t>Groenbuffer ecologisch</a:t>
            </a:r>
            <a:br>
              <a:rPr lang="nl-BE" altLang="nl-BE" sz="2000" dirty="0">
                <a:solidFill>
                  <a:srgbClr val="00B050"/>
                </a:solidFill>
                <a:latin typeface="Arial" panose="020B0604020202020204" pitchFamily="34" charset="0"/>
              </a:rPr>
            </a:br>
            <a:r>
              <a:rPr lang="nl-BE" altLang="nl-BE" sz="2000" dirty="0">
                <a:solidFill>
                  <a:srgbClr val="00B050"/>
                </a:solidFill>
                <a:latin typeface="Arial" panose="020B0604020202020204" pitchFamily="34" charset="0"/>
              </a:rPr>
              <a:t>ingericht</a:t>
            </a:r>
          </a:p>
        </p:txBody>
      </p:sp>
      <p:sp>
        <p:nvSpPr>
          <p:cNvPr id="67599" name="Tekstvak 22"/>
          <p:cNvSpPr txBox="1">
            <a:spLocks noChangeArrowheads="1"/>
          </p:cNvSpPr>
          <p:nvPr/>
        </p:nvSpPr>
        <p:spPr bwMode="auto">
          <a:xfrm>
            <a:off x="6215064" y="1785938"/>
            <a:ext cx="2136775" cy="7080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-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2000" dirty="0">
                <a:latin typeface="Arial" panose="020B0604020202020204" pitchFamily="34" charset="0"/>
              </a:rPr>
              <a:t>2 faunapassages</a:t>
            </a:r>
            <a:br>
              <a:rPr lang="nl-BE" altLang="nl-BE" sz="2000" dirty="0">
                <a:latin typeface="Arial" panose="020B0604020202020204" pitchFamily="34" charset="0"/>
              </a:rPr>
            </a:br>
            <a:r>
              <a:rPr lang="nl-BE" altLang="nl-BE" sz="2000" dirty="0">
                <a:latin typeface="Arial" panose="020B0604020202020204" pitchFamily="34" charset="0"/>
              </a:rPr>
              <a:t>onder weg</a:t>
            </a:r>
          </a:p>
        </p:txBody>
      </p:sp>
      <p:sp>
        <p:nvSpPr>
          <p:cNvPr id="67600" name="Tekstvak 23"/>
          <p:cNvSpPr txBox="1">
            <a:spLocks noChangeArrowheads="1"/>
          </p:cNvSpPr>
          <p:nvPr/>
        </p:nvSpPr>
        <p:spPr bwMode="auto">
          <a:xfrm>
            <a:off x="6215063" y="3518208"/>
            <a:ext cx="37988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-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2000" dirty="0">
                <a:solidFill>
                  <a:srgbClr val="FF0000"/>
                </a:solidFill>
                <a:latin typeface="Arial" panose="020B0604020202020204" pitchFamily="34" charset="0"/>
              </a:rPr>
              <a:t>Faunapassage onder fietspad:</a:t>
            </a:r>
          </a:p>
        </p:txBody>
      </p:sp>
      <p:cxnSp>
        <p:nvCxnSpPr>
          <p:cNvPr id="3" name="Rechte verbindingslijn met pijl 2"/>
          <p:cNvCxnSpPr>
            <a:stCxn id="67597" idx="1"/>
          </p:cNvCxnSpPr>
          <p:nvPr/>
        </p:nvCxnSpPr>
        <p:spPr>
          <a:xfrm flipH="1" flipV="1">
            <a:off x="4737947" y="2897190"/>
            <a:ext cx="1477116" cy="34851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8"/>
          <p:cNvSpPr txBox="1"/>
          <p:nvPr/>
        </p:nvSpPr>
        <p:spPr>
          <a:xfrm>
            <a:off x="0" y="23262"/>
            <a:ext cx="12003864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dirty="0"/>
              <a:t>Combinatie maatregelen </a:t>
            </a:r>
            <a:r>
              <a:rPr lang="nl-BE" dirty="0" err="1"/>
              <a:t>mbt</a:t>
            </a:r>
            <a:r>
              <a:rPr lang="nl-BE" dirty="0"/>
              <a:t> water en natuur, creëert nieuwe </a:t>
            </a:r>
            <a:r>
              <a:rPr lang="nl-BE" dirty="0" err="1"/>
              <a:t>blauw-groene</a:t>
            </a:r>
            <a:r>
              <a:rPr lang="nl-BE" dirty="0"/>
              <a:t> verbinding tussen getijdenrivier en natuurgebied</a:t>
            </a:r>
          </a:p>
        </p:txBody>
      </p:sp>
      <p:pic>
        <p:nvPicPr>
          <p:cNvPr id="21" name="Afbeelding 7" descr="DCL31785_Niel_dppsnel_2000pi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784" y="3580938"/>
            <a:ext cx="2157080" cy="137620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Rechte verbindingslijn met pijl 21"/>
          <p:cNvCxnSpPr/>
          <p:nvPr/>
        </p:nvCxnSpPr>
        <p:spPr>
          <a:xfrm flipH="1" flipV="1">
            <a:off x="4214025" y="4489958"/>
            <a:ext cx="2012189" cy="18154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31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64" y="-1"/>
            <a:ext cx="13466549" cy="327845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1" y="2926687"/>
            <a:ext cx="12219545" cy="393131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01101" y="-1"/>
            <a:ext cx="11361765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dirty="0"/>
              <a:t>Ecologisch ingerichte wadi’s in plaats van eenvoudige baangracht -&gt; wapen tegen effecten verdroging (klimaatadaptatie)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01101" y="2926687"/>
            <a:ext cx="10172400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dirty="0"/>
              <a:t>Alle maatregelen samen maken van het bedrijventerrein een schakel in een ecologisch verbonden netwerk</a:t>
            </a:r>
          </a:p>
        </p:txBody>
      </p:sp>
    </p:spTree>
    <p:extLst>
      <p:ext uri="{BB962C8B-B14F-4D97-AF65-F5344CB8AC3E}">
        <p14:creationId xmlns:p14="http://schemas.microsoft.com/office/powerpoint/2010/main" val="3908537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/>
          <p:cNvGrpSpPr/>
          <p:nvPr/>
        </p:nvGrpSpPr>
        <p:grpSpPr>
          <a:xfrm>
            <a:off x="4737330" y="-15292"/>
            <a:ext cx="7660580" cy="6873292"/>
            <a:chOff x="3901440" y="-15292"/>
            <a:chExt cx="7660580" cy="6873292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1440" y="-15292"/>
              <a:ext cx="7660580" cy="6873292"/>
            </a:xfrm>
            <a:prstGeom prst="rect">
              <a:avLst/>
            </a:prstGeom>
          </p:spPr>
        </p:pic>
        <p:sp>
          <p:nvSpPr>
            <p:cNvPr id="5" name="Vrije vorm 4"/>
            <p:cNvSpPr/>
            <p:nvPr/>
          </p:nvSpPr>
          <p:spPr>
            <a:xfrm>
              <a:off x="7315200" y="575187"/>
              <a:ext cx="3126658" cy="4527755"/>
            </a:xfrm>
            <a:custGeom>
              <a:avLst/>
              <a:gdLst>
                <a:gd name="connsiteX0" fmla="*/ 3126658 w 3126658"/>
                <a:gd name="connsiteY0" fmla="*/ 4439265 h 4527755"/>
                <a:gd name="connsiteX1" fmla="*/ 1651819 w 3126658"/>
                <a:gd name="connsiteY1" fmla="*/ 4527755 h 4527755"/>
                <a:gd name="connsiteX2" fmla="*/ 1231490 w 3126658"/>
                <a:gd name="connsiteY2" fmla="*/ 3215148 h 4527755"/>
                <a:gd name="connsiteX3" fmla="*/ 811161 w 3126658"/>
                <a:gd name="connsiteY3" fmla="*/ 2588342 h 4527755"/>
                <a:gd name="connsiteX4" fmla="*/ 0 w 3126658"/>
                <a:gd name="connsiteY4" fmla="*/ 29497 h 4527755"/>
                <a:gd name="connsiteX5" fmla="*/ 634181 w 3126658"/>
                <a:gd name="connsiteY5" fmla="*/ 0 h 4527755"/>
                <a:gd name="connsiteX6" fmla="*/ 1858297 w 3126658"/>
                <a:gd name="connsiteY6" fmla="*/ 2706329 h 4527755"/>
                <a:gd name="connsiteX7" fmla="*/ 3126658 w 3126658"/>
                <a:gd name="connsiteY7" fmla="*/ 4439265 h 452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6658" h="4527755">
                  <a:moveTo>
                    <a:pt x="3126658" y="4439265"/>
                  </a:moveTo>
                  <a:lnTo>
                    <a:pt x="1651819" y="4527755"/>
                  </a:lnTo>
                  <a:lnTo>
                    <a:pt x="1231490" y="3215148"/>
                  </a:lnTo>
                  <a:lnTo>
                    <a:pt x="811161" y="2588342"/>
                  </a:lnTo>
                  <a:lnTo>
                    <a:pt x="0" y="29497"/>
                  </a:lnTo>
                  <a:lnTo>
                    <a:pt x="634181" y="0"/>
                  </a:lnTo>
                  <a:lnTo>
                    <a:pt x="1858297" y="2706329"/>
                  </a:lnTo>
                  <a:lnTo>
                    <a:pt x="3126658" y="4439265"/>
                  </a:lnTo>
                  <a:close/>
                </a:path>
              </a:pathLst>
            </a:custGeom>
            <a:noFill/>
            <a:ln w="412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" name="Afgeronde rechthoek 5"/>
            <p:cNvSpPr/>
            <p:nvPr/>
          </p:nvSpPr>
          <p:spPr>
            <a:xfrm rot="21315740">
              <a:off x="5780138" y="1880419"/>
              <a:ext cx="1246239" cy="1637071"/>
            </a:xfrm>
            <a:prstGeom prst="roundRect">
              <a:avLst/>
            </a:prstGeom>
            <a:noFill/>
            <a:ln w="3492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8" name="Rechte verbindingslijn met pijl 7"/>
            <p:cNvCxnSpPr/>
            <p:nvPr/>
          </p:nvCxnSpPr>
          <p:spPr>
            <a:xfrm flipV="1">
              <a:off x="7023450" y="2839064"/>
              <a:ext cx="1257769" cy="61238"/>
            </a:xfrm>
            <a:prstGeom prst="straightConnector1">
              <a:avLst/>
            </a:prstGeom>
            <a:ln w="31750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Rechte verbindingslijn met pijl 16"/>
          <p:cNvCxnSpPr/>
          <p:nvPr/>
        </p:nvCxnSpPr>
        <p:spPr>
          <a:xfrm>
            <a:off x="10662642" y="4913376"/>
            <a:ext cx="353568" cy="633984"/>
          </a:xfrm>
          <a:prstGeom prst="straightConnector1">
            <a:avLst/>
          </a:prstGeom>
          <a:ln w="412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/>
          <p:cNvCxnSpPr/>
          <p:nvPr/>
        </p:nvCxnSpPr>
        <p:spPr>
          <a:xfrm>
            <a:off x="7239147" y="475488"/>
            <a:ext cx="1088727" cy="416691"/>
          </a:xfrm>
          <a:prstGeom prst="straightConnector1">
            <a:avLst/>
          </a:prstGeom>
          <a:ln w="412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/>
          <p:nvPr/>
        </p:nvCxnSpPr>
        <p:spPr>
          <a:xfrm>
            <a:off x="8567620" y="208346"/>
            <a:ext cx="143551" cy="584134"/>
          </a:xfrm>
          <a:prstGeom prst="straightConnector1">
            <a:avLst/>
          </a:prstGeom>
          <a:ln w="412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7" descr="DCL31785_Niel_dppsnel_2000pi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9782"/>
            <a:ext cx="2157080" cy="137620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6" descr="pano20140325 2000pi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80" y="5469783"/>
            <a:ext cx="7058696" cy="137620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133815" y="-37596"/>
            <a:ext cx="5292792" cy="550737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nl-BE" sz="2300" u="sng" dirty="0"/>
            </a:br>
            <a:r>
              <a:rPr lang="nl-BE" sz="2300" u="sng" dirty="0"/>
              <a:t>“</a:t>
            </a:r>
            <a:r>
              <a:rPr lang="nl-BE" sz="2300" u="sng" dirty="0" err="1"/>
              <a:t>Lessons</a:t>
            </a:r>
            <a:r>
              <a:rPr lang="nl-BE" sz="2300" u="sng" dirty="0"/>
              <a:t> </a:t>
            </a:r>
            <a:r>
              <a:rPr lang="nl-BE" sz="2300" u="sng" dirty="0" err="1"/>
              <a:t>learned</a:t>
            </a:r>
            <a:r>
              <a:rPr lang="nl-BE" sz="2300" u="sng" dirty="0"/>
              <a:t>”:</a:t>
            </a:r>
          </a:p>
          <a:p>
            <a:pPr marL="0" indent="0">
              <a:buNone/>
            </a:pPr>
            <a:endParaRPr lang="nl-BE" sz="2300" dirty="0"/>
          </a:p>
          <a:p>
            <a:r>
              <a:rPr lang="nl-BE" sz="2300" dirty="0"/>
              <a:t>Waterhuishouding terug op orde krijgen via samenwerking bedrijf en overheid</a:t>
            </a:r>
          </a:p>
          <a:p>
            <a:r>
              <a:rPr lang="nl-BE" sz="2300" dirty="0"/>
              <a:t>Groenbuffer mee inschakelen in waterhuishouding bedrijf.</a:t>
            </a:r>
          </a:p>
          <a:p>
            <a:r>
              <a:rPr lang="nl-BE" sz="2300" dirty="0" err="1"/>
              <a:t>Natuurgebaseerde</a:t>
            </a:r>
            <a:r>
              <a:rPr lang="nl-BE" sz="2300" dirty="0"/>
              <a:t> uitvoering kan eenvoudig en kostenbesparend zijn.</a:t>
            </a:r>
          </a:p>
          <a:p>
            <a:r>
              <a:rPr lang="nl-BE" sz="2300" dirty="0"/>
              <a:t>Aanvullend ‘</a:t>
            </a:r>
            <a:r>
              <a:rPr lang="nl-BE" sz="2300" dirty="0" err="1"/>
              <a:t>ontsnipperen</a:t>
            </a:r>
            <a:r>
              <a:rPr lang="nl-BE" sz="2300" dirty="0"/>
              <a:t>’ kan ecologisch waardevolle natuurverbinding creëren.</a:t>
            </a:r>
          </a:p>
          <a:p>
            <a:r>
              <a:rPr lang="nl-BE" sz="2300" dirty="0"/>
              <a:t>Genoeg aandacht besteden aan monitoring en verder beheer.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6808307" y="-36369"/>
            <a:ext cx="1950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Naar natuurgebied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8758713" y="6110257"/>
            <a:ext cx="3172016" cy="64633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dirty="0" err="1"/>
              <a:t>Ecoverbinding</a:t>
            </a:r>
            <a:r>
              <a:rPr lang="nl-BE" dirty="0"/>
              <a:t> doorgetrokken tot in </a:t>
            </a:r>
            <a:r>
              <a:rPr lang="nl-BE" dirty="0" err="1"/>
              <a:t>Rupel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8075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591738" cy="6858000"/>
          </a:xfrm>
          <a:prstGeom prst="rect">
            <a:avLst/>
          </a:prstGeom>
        </p:spPr>
      </p:pic>
      <p:sp>
        <p:nvSpPr>
          <p:cNvPr id="6" name="Vrije vorm 5"/>
          <p:cNvSpPr/>
          <p:nvPr/>
        </p:nvSpPr>
        <p:spPr>
          <a:xfrm>
            <a:off x="8695592" y="43962"/>
            <a:ext cx="1011116" cy="553915"/>
          </a:xfrm>
          <a:custGeom>
            <a:avLst/>
            <a:gdLst>
              <a:gd name="connsiteX0" fmla="*/ 0 w 1011116"/>
              <a:gd name="connsiteY0" fmla="*/ 518746 h 553915"/>
              <a:gd name="connsiteX1" fmla="*/ 589085 w 1011116"/>
              <a:gd name="connsiteY1" fmla="*/ 553915 h 553915"/>
              <a:gd name="connsiteX2" fmla="*/ 835270 w 1011116"/>
              <a:gd name="connsiteY2" fmla="*/ 360484 h 553915"/>
              <a:gd name="connsiteX3" fmla="*/ 852854 w 1011116"/>
              <a:gd name="connsiteY3" fmla="*/ 272561 h 553915"/>
              <a:gd name="connsiteX4" fmla="*/ 1011116 w 1011116"/>
              <a:gd name="connsiteY4" fmla="*/ 52753 h 553915"/>
              <a:gd name="connsiteX5" fmla="*/ 202223 w 1011116"/>
              <a:gd name="connsiteY5" fmla="*/ 0 h 553915"/>
              <a:gd name="connsiteX6" fmla="*/ 52754 w 1011116"/>
              <a:gd name="connsiteY6" fmla="*/ 175846 h 553915"/>
              <a:gd name="connsiteX7" fmla="*/ 96716 w 1011116"/>
              <a:gd name="connsiteY7" fmla="*/ 334107 h 553915"/>
              <a:gd name="connsiteX8" fmla="*/ 167054 w 1011116"/>
              <a:gd name="connsiteY8" fmla="*/ 378069 h 553915"/>
              <a:gd name="connsiteX9" fmla="*/ 0 w 1011116"/>
              <a:gd name="connsiteY9" fmla="*/ 518746 h 55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1116" h="553915">
                <a:moveTo>
                  <a:pt x="0" y="518746"/>
                </a:moveTo>
                <a:lnTo>
                  <a:pt x="589085" y="553915"/>
                </a:lnTo>
                <a:lnTo>
                  <a:pt x="835270" y="360484"/>
                </a:lnTo>
                <a:lnTo>
                  <a:pt x="852854" y="272561"/>
                </a:lnTo>
                <a:lnTo>
                  <a:pt x="1011116" y="52753"/>
                </a:lnTo>
                <a:lnTo>
                  <a:pt x="202223" y="0"/>
                </a:lnTo>
                <a:lnTo>
                  <a:pt x="52754" y="175846"/>
                </a:lnTo>
                <a:lnTo>
                  <a:pt x="96716" y="334107"/>
                </a:lnTo>
                <a:lnTo>
                  <a:pt x="167054" y="378069"/>
                </a:lnTo>
                <a:lnTo>
                  <a:pt x="0" y="518746"/>
                </a:lnTo>
                <a:close/>
              </a:path>
            </a:pathLst>
          </a:custGeom>
          <a:noFill/>
          <a:ln>
            <a:solidFill>
              <a:srgbClr val="059D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Picture 2" descr="1101516_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3892062" cy="291904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97577" y="2518936"/>
            <a:ext cx="3167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Oud beeld grens met woonwijk</a:t>
            </a:r>
          </a:p>
        </p:txBody>
      </p:sp>
      <p:sp>
        <p:nvSpPr>
          <p:cNvPr id="10" name="Vrije vorm 9"/>
          <p:cNvSpPr/>
          <p:nvPr/>
        </p:nvSpPr>
        <p:spPr>
          <a:xfrm>
            <a:off x="3311913" y="702527"/>
            <a:ext cx="9467382" cy="5943600"/>
          </a:xfrm>
          <a:custGeom>
            <a:avLst/>
            <a:gdLst>
              <a:gd name="connsiteX0" fmla="*/ 5341434 w 5341434"/>
              <a:gd name="connsiteY0" fmla="*/ 2966224 h 2966224"/>
              <a:gd name="connsiteX1" fmla="*/ 0 w 5341434"/>
              <a:gd name="connsiteY1" fmla="*/ 1862253 h 2966224"/>
              <a:gd name="connsiteX2" fmla="*/ 211873 w 5341434"/>
              <a:gd name="connsiteY2" fmla="*/ 1694985 h 2966224"/>
              <a:gd name="connsiteX3" fmla="*/ 568712 w 5341434"/>
              <a:gd name="connsiteY3" fmla="*/ 1271239 h 2966224"/>
              <a:gd name="connsiteX4" fmla="*/ 914400 w 5341434"/>
              <a:gd name="connsiteY4" fmla="*/ 903249 h 2966224"/>
              <a:gd name="connsiteX5" fmla="*/ 981307 w 5341434"/>
              <a:gd name="connsiteY5" fmla="*/ 769434 h 2966224"/>
              <a:gd name="connsiteX6" fmla="*/ 981307 w 5341434"/>
              <a:gd name="connsiteY6" fmla="*/ 512956 h 2966224"/>
              <a:gd name="connsiteX7" fmla="*/ 925551 w 5341434"/>
              <a:gd name="connsiteY7" fmla="*/ 367990 h 2966224"/>
              <a:gd name="connsiteX8" fmla="*/ 791737 w 5341434"/>
              <a:gd name="connsiteY8" fmla="*/ 256478 h 2966224"/>
              <a:gd name="connsiteX9" fmla="*/ 602166 w 5341434"/>
              <a:gd name="connsiteY9" fmla="*/ 178419 h 2966224"/>
              <a:gd name="connsiteX10" fmla="*/ 189571 w 5341434"/>
              <a:gd name="connsiteY10" fmla="*/ 11151 h 2966224"/>
              <a:gd name="connsiteX11" fmla="*/ 691376 w 5341434"/>
              <a:gd name="connsiteY11" fmla="*/ 0 h 2966224"/>
              <a:gd name="connsiteX12" fmla="*/ 4795025 w 5341434"/>
              <a:gd name="connsiteY12" fmla="*/ 133814 h 2966224"/>
              <a:gd name="connsiteX13" fmla="*/ 5341434 w 5341434"/>
              <a:gd name="connsiteY13" fmla="*/ 122663 h 2966224"/>
              <a:gd name="connsiteX0" fmla="*/ 5475249 w 5475249"/>
              <a:gd name="connsiteY0" fmla="*/ 2966224 h 2966224"/>
              <a:gd name="connsiteX1" fmla="*/ 0 w 5475249"/>
              <a:gd name="connsiteY1" fmla="*/ 2029521 h 2966224"/>
              <a:gd name="connsiteX2" fmla="*/ 345688 w 5475249"/>
              <a:gd name="connsiteY2" fmla="*/ 1694985 h 2966224"/>
              <a:gd name="connsiteX3" fmla="*/ 702527 w 5475249"/>
              <a:gd name="connsiteY3" fmla="*/ 1271239 h 2966224"/>
              <a:gd name="connsiteX4" fmla="*/ 1048215 w 5475249"/>
              <a:gd name="connsiteY4" fmla="*/ 903249 h 2966224"/>
              <a:gd name="connsiteX5" fmla="*/ 1115122 w 5475249"/>
              <a:gd name="connsiteY5" fmla="*/ 769434 h 2966224"/>
              <a:gd name="connsiteX6" fmla="*/ 1115122 w 5475249"/>
              <a:gd name="connsiteY6" fmla="*/ 512956 h 2966224"/>
              <a:gd name="connsiteX7" fmla="*/ 1059366 w 5475249"/>
              <a:gd name="connsiteY7" fmla="*/ 367990 h 2966224"/>
              <a:gd name="connsiteX8" fmla="*/ 925552 w 5475249"/>
              <a:gd name="connsiteY8" fmla="*/ 256478 h 2966224"/>
              <a:gd name="connsiteX9" fmla="*/ 735981 w 5475249"/>
              <a:gd name="connsiteY9" fmla="*/ 178419 h 2966224"/>
              <a:gd name="connsiteX10" fmla="*/ 323386 w 5475249"/>
              <a:gd name="connsiteY10" fmla="*/ 11151 h 2966224"/>
              <a:gd name="connsiteX11" fmla="*/ 825191 w 5475249"/>
              <a:gd name="connsiteY11" fmla="*/ 0 h 2966224"/>
              <a:gd name="connsiteX12" fmla="*/ 4928840 w 5475249"/>
              <a:gd name="connsiteY12" fmla="*/ 133814 h 2966224"/>
              <a:gd name="connsiteX13" fmla="*/ 5475249 w 5475249"/>
              <a:gd name="connsiteY13" fmla="*/ 122663 h 2966224"/>
              <a:gd name="connsiteX0" fmla="*/ 5742878 w 5742878"/>
              <a:gd name="connsiteY0" fmla="*/ 5943600 h 5943600"/>
              <a:gd name="connsiteX1" fmla="*/ 0 w 5742878"/>
              <a:gd name="connsiteY1" fmla="*/ 2029521 h 5943600"/>
              <a:gd name="connsiteX2" fmla="*/ 345688 w 5742878"/>
              <a:gd name="connsiteY2" fmla="*/ 1694985 h 5943600"/>
              <a:gd name="connsiteX3" fmla="*/ 702527 w 5742878"/>
              <a:gd name="connsiteY3" fmla="*/ 1271239 h 5943600"/>
              <a:gd name="connsiteX4" fmla="*/ 1048215 w 5742878"/>
              <a:gd name="connsiteY4" fmla="*/ 903249 h 5943600"/>
              <a:gd name="connsiteX5" fmla="*/ 1115122 w 5742878"/>
              <a:gd name="connsiteY5" fmla="*/ 769434 h 5943600"/>
              <a:gd name="connsiteX6" fmla="*/ 1115122 w 5742878"/>
              <a:gd name="connsiteY6" fmla="*/ 512956 h 5943600"/>
              <a:gd name="connsiteX7" fmla="*/ 1059366 w 5742878"/>
              <a:gd name="connsiteY7" fmla="*/ 367990 h 5943600"/>
              <a:gd name="connsiteX8" fmla="*/ 925552 w 5742878"/>
              <a:gd name="connsiteY8" fmla="*/ 256478 h 5943600"/>
              <a:gd name="connsiteX9" fmla="*/ 735981 w 5742878"/>
              <a:gd name="connsiteY9" fmla="*/ 178419 h 5943600"/>
              <a:gd name="connsiteX10" fmla="*/ 323386 w 5742878"/>
              <a:gd name="connsiteY10" fmla="*/ 11151 h 5943600"/>
              <a:gd name="connsiteX11" fmla="*/ 825191 w 5742878"/>
              <a:gd name="connsiteY11" fmla="*/ 0 h 5943600"/>
              <a:gd name="connsiteX12" fmla="*/ 4928840 w 5742878"/>
              <a:gd name="connsiteY12" fmla="*/ 133814 h 5943600"/>
              <a:gd name="connsiteX13" fmla="*/ 5475249 w 5742878"/>
              <a:gd name="connsiteY13" fmla="*/ 122663 h 5943600"/>
              <a:gd name="connsiteX0" fmla="*/ 5742878 w 5742878"/>
              <a:gd name="connsiteY0" fmla="*/ 5943600 h 5943600"/>
              <a:gd name="connsiteX1" fmla="*/ 2854713 w 5742878"/>
              <a:gd name="connsiteY1" fmla="*/ 3980985 h 5943600"/>
              <a:gd name="connsiteX2" fmla="*/ 0 w 5742878"/>
              <a:gd name="connsiteY2" fmla="*/ 2029521 h 5943600"/>
              <a:gd name="connsiteX3" fmla="*/ 345688 w 5742878"/>
              <a:gd name="connsiteY3" fmla="*/ 1694985 h 5943600"/>
              <a:gd name="connsiteX4" fmla="*/ 702527 w 5742878"/>
              <a:gd name="connsiteY4" fmla="*/ 1271239 h 5943600"/>
              <a:gd name="connsiteX5" fmla="*/ 1048215 w 5742878"/>
              <a:gd name="connsiteY5" fmla="*/ 903249 h 5943600"/>
              <a:gd name="connsiteX6" fmla="*/ 1115122 w 5742878"/>
              <a:gd name="connsiteY6" fmla="*/ 769434 h 5943600"/>
              <a:gd name="connsiteX7" fmla="*/ 1115122 w 5742878"/>
              <a:gd name="connsiteY7" fmla="*/ 512956 h 5943600"/>
              <a:gd name="connsiteX8" fmla="*/ 1059366 w 5742878"/>
              <a:gd name="connsiteY8" fmla="*/ 367990 h 5943600"/>
              <a:gd name="connsiteX9" fmla="*/ 925552 w 5742878"/>
              <a:gd name="connsiteY9" fmla="*/ 256478 h 5943600"/>
              <a:gd name="connsiteX10" fmla="*/ 735981 w 5742878"/>
              <a:gd name="connsiteY10" fmla="*/ 178419 h 5943600"/>
              <a:gd name="connsiteX11" fmla="*/ 323386 w 5742878"/>
              <a:gd name="connsiteY11" fmla="*/ 11151 h 5943600"/>
              <a:gd name="connsiteX12" fmla="*/ 825191 w 5742878"/>
              <a:gd name="connsiteY12" fmla="*/ 0 h 5943600"/>
              <a:gd name="connsiteX13" fmla="*/ 4928840 w 5742878"/>
              <a:gd name="connsiteY13" fmla="*/ 133814 h 5943600"/>
              <a:gd name="connsiteX14" fmla="*/ 5475249 w 5742878"/>
              <a:gd name="connsiteY14" fmla="*/ 122663 h 5943600"/>
              <a:gd name="connsiteX0" fmla="*/ 5742878 w 5742878"/>
              <a:gd name="connsiteY0" fmla="*/ 5943600 h 5943600"/>
              <a:gd name="connsiteX1" fmla="*/ 2620537 w 5742878"/>
              <a:gd name="connsiteY1" fmla="*/ 5196468 h 5943600"/>
              <a:gd name="connsiteX2" fmla="*/ 0 w 5742878"/>
              <a:gd name="connsiteY2" fmla="*/ 2029521 h 5943600"/>
              <a:gd name="connsiteX3" fmla="*/ 345688 w 5742878"/>
              <a:gd name="connsiteY3" fmla="*/ 1694985 h 5943600"/>
              <a:gd name="connsiteX4" fmla="*/ 702527 w 5742878"/>
              <a:gd name="connsiteY4" fmla="*/ 1271239 h 5943600"/>
              <a:gd name="connsiteX5" fmla="*/ 1048215 w 5742878"/>
              <a:gd name="connsiteY5" fmla="*/ 903249 h 5943600"/>
              <a:gd name="connsiteX6" fmla="*/ 1115122 w 5742878"/>
              <a:gd name="connsiteY6" fmla="*/ 769434 h 5943600"/>
              <a:gd name="connsiteX7" fmla="*/ 1115122 w 5742878"/>
              <a:gd name="connsiteY7" fmla="*/ 512956 h 5943600"/>
              <a:gd name="connsiteX8" fmla="*/ 1059366 w 5742878"/>
              <a:gd name="connsiteY8" fmla="*/ 367990 h 5943600"/>
              <a:gd name="connsiteX9" fmla="*/ 925552 w 5742878"/>
              <a:gd name="connsiteY9" fmla="*/ 256478 h 5943600"/>
              <a:gd name="connsiteX10" fmla="*/ 735981 w 5742878"/>
              <a:gd name="connsiteY10" fmla="*/ 178419 h 5943600"/>
              <a:gd name="connsiteX11" fmla="*/ 323386 w 5742878"/>
              <a:gd name="connsiteY11" fmla="*/ 11151 h 5943600"/>
              <a:gd name="connsiteX12" fmla="*/ 825191 w 5742878"/>
              <a:gd name="connsiteY12" fmla="*/ 0 h 5943600"/>
              <a:gd name="connsiteX13" fmla="*/ 4928840 w 5742878"/>
              <a:gd name="connsiteY13" fmla="*/ 133814 h 5943600"/>
              <a:gd name="connsiteX14" fmla="*/ 5475249 w 5742878"/>
              <a:gd name="connsiteY14" fmla="*/ 122663 h 5943600"/>
              <a:gd name="connsiteX0" fmla="*/ 5742878 w 5742878"/>
              <a:gd name="connsiteY0" fmla="*/ 5943600 h 5943600"/>
              <a:gd name="connsiteX1" fmla="*/ 2620537 w 5742878"/>
              <a:gd name="connsiteY1" fmla="*/ 5196468 h 5943600"/>
              <a:gd name="connsiteX2" fmla="*/ 1126274 w 5742878"/>
              <a:gd name="connsiteY2" fmla="*/ 3401122 h 5943600"/>
              <a:gd name="connsiteX3" fmla="*/ 0 w 5742878"/>
              <a:gd name="connsiteY3" fmla="*/ 2029521 h 5943600"/>
              <a:gd name="connsiteX4" fmla="*/ 345688 w 5742878"/>
              <a:gd name="connsiteY4" fmla="*/ 1694985 h 5943600"/>
              <a:gd name="connsiteX5" fmla="*/ 702527 w 5742878"/>
              <a:gd name="connsiteY5" fmla="*/ 1271239 h 5943600"/>
              <a:gd name="connsiteX6" fmla="*/ 1048215 w 5742878"/>
              <a:gd name="connsiteY6" fmla="*/ 903249 h 5943600"/>
              <a:gd name="connsiteX7" fmla="*/ 1115122 w 5742878"/>
              <a:gd name="connsiteY7" fmla="*/ 769434 h 5943600"/>
              <a:gd name="connsiteX8" fmla="*/ 1115122 w 5742878"/>
              <a:gd name="connsiteY8" fmla="*/ 512956 h 5943600"/>
              <a:gd name="connsiteX9" fmla="*/ 1059366 w 5742878"/>
              <a:gd name="connsiteY9" fmla="*/ 367990 h 5943600"/>
              <a:gd name="connsiteX10" fmla="*/ 925552 w 5742878"/>
              <a:gd name="connsiteY10" fmla="*/ 256478 h 5943600"/>
              <a:gd name="connsiteX11" fmla="*/ 735981 w 5742878"/>
              <a:gd name="connsiteY11" fmla="*/ 178419 h 5943600"/>
              <a:gd name="connsiteX12" fmla="*/ 323386 w 5742878"/>
              <a:gd name="connsiteY12" fmla="*/ 11151 h 5943600"/>
              <a:gd name="connsiteX13" fmla="*/ 825191 w 5742878"/>
              <a:gd name="connsiteY13" fmla="*/ 0 h 5943600"/>
              <a:gd name="connsiteX14" fmla="*/ 4928840 w 5742878"/>
              <a:gd name="connsiteY14" fmla="*/ 133814 h 5943600"/>
              <a:gd name="connsiteX15" fmla="*/ 5475249 w 5742878"/>
              <a:gd name="connsiteY15" fmla="*/ 122663 h 5943600"/>
              <a:gd name="connsiteX0" fmla="*/ 5742878 w 5742878"/>
              <a:gd name="connsiteY0" fmla="*/ 5943600 h 5943600"/>
              <a:gd name="connsiteX1" fmla="*/ 2620537 w 5742878"/>
              <a:gd name="connsiteY1" fmla="*/ 5196468 h 5943600"/>
              <a:gd name="connsiteX2" fmla="*/ 479504 w 5742878"/>
              <a:gd name="connsiteY2" fmla="*/ 4873083 h 5943600"/>
              <a:gd name="connsiteX3" fmla="*/ 0 w 5742878"/>
              <a:gd name="connsiteY3" fmla="*/ 2029521 h 5943600"/>
              <a:gd name="connsiteX4" fmla="*/ 345688 w 5742878"/>
              <a:gd name="connsiteY4" fmla="*/ 1694985 h 5943600"/>
              <a:gd name="connsiteX5" fmla="*/ 702527 w 5742878"/>
              <a:gd name="connsiteY5" fmla="*/ 1271239 h 5943600"/>
              <a:gd name="connsiteX6" fmla="*/ 1048215 w 5742878"/>
              <a:gd name="connsiteY6" fmla="*/ 903249 h 5943600"/>
              <a:gd name="connsiteX7" fmla="*/ 1115122 w 5742878"/>
              <a:gd name="connsiteY7" fmla="*/ 769434 h 5943600"/>
              <a:gd name="connsiteX8" fmla="*/ 1115122 w 5742878"/>
              <a:gd name="connsiteY8" fmla="*/ 512956 h 5943600"/>
              <a:gd name="connsiteX9" fmla="*/ 1059366 w 5742878"/>
              <a:gd name="connsiteY9" fmla="*/ 367990 h 5943600"/>
              <a:gd name="connsiteX10" fmla="*/ 925552 w 5742878"/>
              <a:gd name="connsiteY10" fmla="*/ 256478 h 5943600"/>
              <a:gd name="connsiteX11" fmla="*/ 735981 w 5742878"/>
              <a:gd name="connsiteY11" fmla="*/ 178419 h 5943600"/>
              <a:gd name="connsiteX12" fmla="*/ 323386 w 5742878"/>
              <a:gd name="connsiteY12" fmla="*/ 11151 h 5943600"/>
              <a:gd name="connsiteX13" fmla="*/ 825191 w 5742878"/>
              <a:gd name="connsiteY13" fmla="*/ 0 h 5943600"/>
              <a:gd name="connsiteX14" fmla="*/ 4928840 w 5742878"/>
              <a:gd name="connsiteY14" fmla="*/ 133814 h 5943600"/>
              <a:gd name="connsiteX15" fmla="*/ 5475249 w 5742878"/>
              <a:gd name="connsiteY15" fmla="*/ 122663 h 5943600"/>
              <a:gd name="connsiteX0" fmla="*/ 5742878 w 5742878"/>
              <a:gd name="connsiteY0" fmla="*/ 5943600 h 5943600"/>
              <a:gd name="connsiteX1" fmla="*/ 2620537 w 5742878"/>
              <a:gd name="connsiteY1" fmla="*/ 5196468 h 5943600"/>
              <a:gd name="connsiteX2" fmla="*/ 479504 w 5742878"/>
              <a:gd name="connsiteY2" fmla="*/ 4873083 h 5943600"/>
              <a:gd name="connsiteX3" fmla="*/ 178420 w 5742878"/>
              <a:gd name="connsiteY3" fmla="*/ 3178097 h 5943600"/>
              <a:gd name="connsiteX4" fmla="*/ 0 w 5742878"/>
              <a:gd name="connsiteY4" fmla="*/ 2029521 h 5943600"/>
              <a:gd name="connsiteX5" fmla="*/ 345688 w 5742878"/>
              <a:gd name="connsiteY5" fmla="*/ 1694985 h 5943600"/>
              <a:gd name="connsiteX6" fmla="*/ 702527 w 5742878"/>
              <a:gd name="connsiteY6" fmla="*/ 1271239 h 5943600"/>
              <a:gd name="connsiteX7" fmla="*/ 1048215 w 5742878"/>
              <a:gd name="connsiteY7" fmla="*/ 903249 h 5943600"/>
              <a:gd name="connsiteX8" fmla="*/ 1115122 w 5742878"/>
              <a:gd name="connsiteY8" fmla="*/ 769434 h 5943600"/>
              <a:gd name="connsiteX9" fmla="*/ 1115122 w 5742878"/>
              <a:gd name="connsiteY9" fmla="*/ 512956 h 5943600"/>
              <a:gd name="connsiteX10" fmla="*/ 1059366 w 5742878"/>
              <a:gd name="connsiteY10" fmla="*/ 367990 h 5943600"/>
              <a:gd name="connsiteX11" fmla="*/ 925552 w 5742878"/>
              <a:gd name="connsiteY11" fmla="*/ 256478 h 5943600"/>
              <a:gd name="connsiteX12" fmla="*/ 735981 w 5742878"/>
              <a:gd name="connsiteY12" fmla="*/ 178419 h 5943600"/>
              <a:gd name="connsiteX13" fmla="*/ 323386 w 5742878"/>
              <a:gd name="connsiteY13" fmla="*/ 11151 h 5943600"/>
              <a:gd name="connsiteX14" fmla="*/ 825191 w 5742878"/>
              <a:gd name="connsiteY14" fmla="*/ 0 h 5943600"/>
              <a:gd name="connsiteX15" fmla="*/ 4928840 w 5742878"/>
              <a:gd name="connsiteY15" fmla="*/ 133814 h 5943600"/>
              <a:gd name="connsiteX16" fmla="*/ 5475249 w 5742878"/>
              <a:gd name="connsiteY16" fmla="*/ 122663 h 5943600"/>
              <a:gd name="connsiteX0" fmla="*/ 6969511 w 6969511"/>
              <a:gd name="connsiteY0" fmla="*/ 5943600 h 5943600"/>
              <a:gd name="connsiteX1" fmla="*/ 3847170 w 6969511"/>
              <a:gd name="connsiteY1" fmla="*/ 5196468 h 5943600"/>
              <a:gd name="connsiteX2" fmla="*/ 1706137 w 6969511"/>
              <a:gd name="connsiteY2" fmla="*/ 4873083 h 5943600"/>
              <a:gd name="connsiteX3" fmla="*/ 0 w 6969511"/>
              <a:gd name="connsiteY3" fmla="*/ 4739267 h 5943600"/>
              <a:gd name="connsiteX4" fmla="*/ 1226633 w 6969511"/>
              <a:gd name="connsiteY4" fmla="*/ 2029521 h 5943600"/>
              <a:gd name="connsiteX5" fmla="*/ 1572321 w 6969511"/>
              <a:gd name="connsiteY5" fmla="*/ 1694985 h 5943600"/>
              <a:gd name="connsiteX6" fmla="*/ 1929160 w 6969511"/>
              <a:gd name="connsiteY6" fmla="*/ 1271239 h 5943600"/>
              <a:gd name="connsiteX7" fmla="*/ 2274848 w 6969511"/>
              <a:gd name="connsiteY7" fmla="*/ 903249 h 5943600"/>
              <a:gd name="connsiteX8" fmla="*/ 2341755 w 6969511"/>
              <a:gd name="connsiteY8" fmla="*/ 769434 h 5943600"/>
              <a:gd name="connsiteX9" fmla="*/ 2341755 w 6969511"/>
              <a:gd name="connsiteY9" fmla="*/ 512956 h 5943600"/>
              <a:gd name="connsiteX10" fmla="*/ 2285999 w 6969511"/>
              <a:gd name="connsiteY10" fmla="*/ 367990 h 5943600"/>
              <a:gd name="connsiteX11" fmla="*/ 2152185 w 6969511"/>
              <a:gd name="connsiteY11" fmla="*/ 256478 h 5943600"/>
              <a:gd name="connsiteX12" fmla="*/ 1962614 w 6969511"/>
              <a:gd name="connsiteY12" fmla="*/ 178419 h 5943600"/>
              <a:gd name="connsiteX13" fmla="*/ 1550019 w 6969511"/>
              <a:gd name="connsiteY13" fmla="*/ 11151 h 5943600"/>
              <a:gd name="connsiteX14" fmla="*/ 2051824 w 6969511"/>
              <a:gd name="connsiteY14" fmla="*/ 0 h 5943600"/>
              <a:gd name="connsiteX15" fmla="*/ 6155473 w 6969511"/>
              <a:gd name="connsiteY15" fmla="*/ 133814 h 5943600"/>
              <a:gd name="connsiteX16" fmla="*/ 6701882 w 6969511"/>
              <a:gd name="connsiteY16" fmla="*/ 122663 h 5943600"/>
              <a:gd name="connsiteX0" fmla="*/ 6969511 w 6969511"/>
              <a:gd name="connsiteY0" fmla="*/ 5943600 h 5943600"/>
              <a:gd name="connsiteX1" fmla="*/ 3847170 w 6969511"/>
              <a:gd name="connsiteY1" fmla="*/ 5196468 h 5943600"/>
              <a:gd name="connsiteX2" fmla="*/ 1683834 w 6969511"/>
              <a:gd name="connsiteY2" fmla="*/ 4895385 h 5943600"/>
              <a:gd name="connsiteX3" fmla="*/ 0 w 6969511"/>
              <a:gd name="connsiteY3" fmla="*/ 4739267 h 5943600"/>
              <a:gd name="connsiteX4" fmla="*/ 1226633 w 6969511"/>
              <a:gd name="connsiteY4" fmla="*/ 2029521 h 5943600"/>
              <a:gd name="connsiteX5" fmla="*/ 1572321 w 6969511"/>
              <a:gd name="connsiteY5" fmla="*/ 1694985 h 5943600"/>
              <a:gd name="connsiteX6" fmla="*/ 1929160 w 6969511"/>
              <a:gd name="connsiteY6" fmla="*/ 1271239 h 5943600"/>
              <a:gd name="connsiteX7" fmla="*/ 2274848 w 6969511"/>
              <a:gd name="connsiteY7" fmla="*/ 903249 h 5943600"/>
              <a:gd name="connsiteX8" fmla="*/ 2341755 w 6969511"/>
              <a:gd name="connsiteY8" fmla="*/ 769434 h 5943600"/>
              <a:gd name="connsiteX9" fmla="*/ 2341755 w 6969511"/>
              <a:gd name="connsiteY9" fmla="*/ 512956 h 5943600"/>
              <a:gd name="connsiteX10" fmla="*/ 2285999 w 6969511"/>
              <a:gd name="connsiteY10" fmla="*/ 367990 h 5943600"/>
              <a:gd name="connsiteX11" fmla="*/ 2152185 w 6969511"/>
              <a:gd name="connsiteY11" fmla="*/ 256478 h 5943600"/>
              <a:gd name="connsiteX12" fmla="*/ 1962614 w 6969511"/>
              <a:gd name="connsiteY12" fmla="*/ 178419 h 5943600"/>
              <a:gd name="connsiteX13" fmla="*/ 1550019 w 6969511"/>
              <a:gd name="connsiteY13" fmla="*/ 11151 h 5943600"/>
              <a:gd name="connsiteX14" fmla="*/ 2051824 w 6969511"/>
              <a:gd name="connsiteY14" fmla="*/ 0 h 5943600"/>
              <a:gd name="connsiteX15" fmla="*/ 6155473 w 6969511"/>
              <a:gd name="connsiteY15" fmla="*/ 133814 h 5943600"/>
              <a:gd name="connsiteX16" fmla="*/ 6701882 w 6969511"/>
              <a:gd name="connsiteY16" fmla="*/ 122663 h 5943600"/>
              <a:gd name="connsiteX0" fmla="*/ 7014116 w 7014116"/>
              <a:gd name="connsiteY0" fmla="*/ 5943600 h 5943600"/>
              <a:gd name="connsiteX1" fmla="*/ 3891775 w 7014116"/>
              <a:gd name="connsiteY1" fmla="*/ 5196468 h 5943600"/>
              <a:gd name="connsiteX2" fmla="*/ 1728439 w 7014116"/>
              <a:gd name="connsiteY2" fmla="*/ 4895385 h 5943600"/>
              <a:gd name="connsiteX3" fmla="*/ 0 w 7014116"/>
              <a:gd name="connsiteY3" fmla="*/ 4761570 h 5943600"/>
              <a:gd name="connsiteX4" fmla="*/ 1271238 w 7014116"/>
              <a:gd name="connsiteY4" fmla="*/ 2029521 h 5943600"/>
              <a:gd name="connsiteX5" fmla="*/ 1616926 w 7014116"/>
              <a:gd name="connsiteY5" fmla="*/ 1694985 h 5943600"/>
              <a:gd name="connsiteX6" fmla="*/ 1973765 w 7014116"/>
              <a:gd name="connsiteY6" fmla="*/ 1271239 h 5943600"/>
              <a:gd name="connsiteX7" fmla="*/ 2319453 w 7014116"/>
              <a:gd name="connsiteY7" fmla="*/ 903249 h 5943600"/>
              <a:gd name="connsiteX8" fmla="*/ 2386360 w 7014116"/>
              <a:gd name="connsiteY8" fmla="*/ 769434 h 5943600"/>
              <a:gd name="connsiteX9" fmla="*/ 2386360 w 7014116"/>
              <a:gd name="connsiteY9" fmla="*/ 512956 h 5943600"/>
              <a:gd name="connsiteX10" fmla="*/ 2330604 w 7014116"/>
              <a:gd name="connsiteY10" fmla="*/ 367990 h 5943600"/>
              <a:gd name="connsiteX11" fmla="*/ 2196790 w 7014116"/>
              <a:gd name="connsiteY11" fmla="*/ 256478 h 5943600"/>
              <a:gd name="connsiteX12" fmla="*/ 2007219 w 7014116"/>
              <a:gd name="connsiteY12" fmla="*/ 178419 h 5943600"/>
              <a:gd name="connsiteX13" fmla="*/ 1594624 w 7014116"/>
              <a:gd name="connsiteY13" fmla="*/ 11151 h 5943600"/>
              <a:gd name="connsiteX14" fmla="*/ 2096429 w 7014116"/>
              <a:gd name="connsiteY14" fmla="*/ 0 h 5943600"/>
              <a:gd name="connsiteX15" fmla="*/ 6200078 w 7014116"/>
              <a:gd name="connsiteY15" fmla="*/ 133814 h 5943600"/>
              <a:gd name="connsiteX16" fmla="*/ 6746487 w 7014116"/>
              <a:gd name="connsiteY16" fmla="*/ 122663 h 5943600"/>
              <a:gd name="connsiteX0" fmla="*/ 7014116 w 7014116"/>
              <a:gd name="connsiteY0" fmla="*/ 5943600 h 5943600"/>
              <a:gd name="connsiteX1" fmla="*/ 3891775 w 7014116"/>
              <a:gd name="connsiteY1" fmla="*/ 5196468 h 5943600"/>
              <a:gd name="connsiteX2" fmla="*/ 1728439 w 7014116"/>
              <a:gd name="connsiteY2" fmla="*/ 4895385 h 5943600"/>
              <a:gd name="connsiteX3" fmla="*/ 0 w 7014116"/>
              <a:gd name="connsiteY3" fmla="*/ 4761570 h 5943600"/>
              <a:gd name="connsiteX4" fmla="*/ 602166 w 7014116"/>
              <a:gd name="connsiteY4" fmla="*/ 3378819 h 5943600"/>
              <a:gd name="connsiteX5" fmla="*/ 1271238 w 7014116"/>
              <a:gd name="connsiteY5" fmla="*/ 2029521 h 5943600"/>
              <a:gd name="connsiteX6" fmla="*/ 1616926 w 7014116"/>
              <a:gd name="connsiteY6" fmla="*/ 1694985 h 5943600"/>
              <a:gd name="connsiteX7" fmla="*/ 1973765 w 7014116"/>
              <a:gd name="connsiteY7" fmla="*/ 1271239 h 5943600"/>
              <a:gd name="connsiteX8" fmla="*/ 2319453 w 7014116"/>
              <a:gd name="connsiteY8" fmla="*/ 903249 h 5943600"/>
              <a:gd name="connsiteX9" fmla="*/ 2386360 w 7014116"/>
              <a:gd name="connsiteY9" fmla="*/ 769434 h 5943600"/>
              <a:gd name="connsiteX10" fmla="*/ 2386360 w 7014116"/>
              <a:gd name="connsiteY10" fmla="*/ 512956 h 5943600"/>
              <a:gd name="connsiteX11" fmla="*/ 2330604 w 7014116"/>
              <a:gd name="connsiteY11" fmla="*/ 367990 h 5943600"/>
              <a:gd name="connsiteX12" fmla="*/ 2196790 w 7014116"/>
              <a:gd name="connsiteY12" fmla="*/ 256478 h 5943600"/>
              <a:gd name="connsiteX13" fmla="*/ 2007219 w 7014116"/>
              <a:gd name="connsiteY13" fmla="*/ 178419 h 5943600"/>
              <a:gd name="connsiteX14" fmla="*/ 1594624 w 7014116"/>
              <a:gd name="connsiteY14" fmla="*/ 11151 h 5943600"/>
              <a:gd name="connsiteX15" fmla="*/ 2096429 w 7014116"/>
              <a:gd name="connsiteY15" fmla="*/ 0 h 5943600"/>
              <a:gd name="connsiteX16" fmla="*/ 6200078 w 7014116"/>
              <a:gd name="connsiteY16" fmla="*/ 133814 h 5943600"/>
              <a:gd name="connsiteX17" fmla="*/ 6746487 w 7014116"/>
              <a:gd name="connsiteY17" fmla="*/ 122663 h 5943600"/>
              <a:gd name="connsiteX0" fmla="*/ 8709101 w 8709101"/>
              <a:gd name="connsiteY0" fmla="*/ 5943600 h 5943600"/>
              <a:gd name="connsiteX1" fmla="*/ 5586760 w 8709101"/>
              <a:gd name="connsiteY1" fmla="*/ 5196468 h 5943600"/>
              <a:gd name="connsiteX2" fmla="*/ 3423424 w 8709101"/>
              <a:gd name="connsiteY2" fmla="*/ 4895385 h 5943600"/>
              <a:gd name="connsiteX3" fmla="*/ 1694985 w 8709101"/>
              <a:gd name="connsiteY3" fmla="*/ 4761570 h 5943600"/>
              <a:gd name="connsiteX4" fmla="*/ 0 w 8709101"/>
              <a:gd name="connsiteY4" fmla="*/ 4705814 h 5943600"/>
              <a:gd name="connsiteX5" fmla="*/ 2966223 w 8709101"/>
              <a:gd name="connsiteY5" fmla="*/ 2029521 h 5943600"/>
              <a:gd name="connsiteX6" fmla="*/ 3311911 w 8709101"/>
              <a:gd name="connsiteY6" fmla="*/ 1694985 h 5943600"/>
              <a:gd name="connsiteX7" fmla="*/ 3668750 w 8709101"/>
              <a:gd name="connsiteY7" fmla="*/ 1271239 h 5943600"/>
              <a:gd name="connsiteX8" fmla="*/ 4014438 w 8709101"/>
              <a:gd name="connsiteY8" fmla="*/ 903249 h 5943600"/>
              <a:gd name="connsiteX9" fmla="*/ 4081345 w 8709101"/>
              <a:gd name="connsiteY9" fmla="*/ 769434 h 5943600"/>
              <a:gd name="connsiteX10" fmla="*/ 4081345 w 8709101"/>
              <a:gd name="connsiteY10" fmla="*/ 512956 h 5943600"/>
              <a:gd name="connsiteX11" fmla="*/ 4025589 w 8709101"/>
              <a:gd name="connsiteY11" fmla="*/ 367990 h 5943600"/>
              <a:gd name="connsiteX12" fmla="*/ 3891775 w 8709101"/>
              <a:gd name="connsiteY12" fmla="*/ 256478 h 5943600"/>
              <a:gd name="connsiteX13" fmla="*/ 3702204 w 8709101"/>
              <a:gd name="connsiteY13" fmla="*/ 178419 h 5943600"/>
              <a:gd name="connsiteX14" fmla="*/ 3289609 w 8709101"/>
              <a:gd name="connsiteY14" fmla="*/ 11151 h 5943600"/>
              <a:gd name="connsiteX15" fmla="*/ 3791414 w 8709101"/>
              <a:gd name="connsiteY15" fmla="*/ 0 h 5943600"/>
              <a:gd name="connsiteX16" fmla="*/ 7895063 w 8709101"/>
              <a:gd name="connsiteY16" fmla="*/ 133814 h 5943600"/>
              <a:gd name="connsiteX17" fmla="*/ 8441472 w 8709101"/>
              <a:gd name="connsiteY17" fmla="*/ 122663 h 5943600"/>
              <a:gd name="connsiteX0" fmla="*/ 8709101 w 8709101"/>
              <a:gd name="connsiteY0" fmla="*/ 5943600 h 5943600"/>
              <a:gd name="connsiteX1" fmla="*/ 5586760 w 8709101"/>
              <a:gd name="connsiteY1" fmla="*/ 5196468 h 5943600"/>
              <a:gd name="connsiteX2" fmla="*/ 3423424 w 8709101"/>
              <a:gd name="connsiteY2" fmla="*/ 4895385 h 5943600"/>
              <a:gd name="connsiteX3" fmla="*/ 1694985 w 8709101"/>
              <a:gd name="connsiteY3" fmla="*/ 4761570 h 5943600"/>
              <a:gd name="connsiteX4" fmla="*/ 0 w 8709101"/>
              <a:gd name="connsiteY4" fmla="*/ 4705814 h 5943600"/>
              <a:gd name="connsiteX5" fmla="*/ 1728440 w 8709101"/>
              <a:gd name="connsiteY5" fmla="*/ 3144644 h 5943600"/>
              <a:gd name="connsiteX6" fmla="*/ 2966223 w 8709101"/>
              <a:gd name="connsiteY6" fmla="*/ 2029521 h 5943600"/>
              <a:gd name="connsiteX7" fmla="*/ 3311911 w 8709101"/>
              <a:gd name="connsiteY7" fmla="*/ 1694985 h 5943600"/>
              <a:gd name="connsiteX8" fmla="*/ 3668750 w 8709101"/>
              <a:gd name="connsiteY8" fmla="*/ 1271239 h 5943600"/>
              <a:gd name="connsiteX9" fmla="*/ 4014438 w 8709101"/>
              <a:gd name="connsiteY9" fmla="*/ 903249 h 5943600"/>
              <a:gd name="connsiteX10" fmla="*/ 4081345 w 8709101"/>
              <a:gd name="connsiteY10" fmla="*/ 769434 h 5943600"/>
              <a:gd name="connsiteX11" fmla="*/ 4081345 w 8709101"/>
              <a:gd name="connsiteY11" fmla="*/ 512956 h 5943600"/>
              <a:gd name="connsiteX12" fmla="*/ 4025589 w 8709101"/>
              <a:gd name="connsiteY12" fmla="*/ 367990 h 5943600"/>
              <a:gd name="connsiteX13" fmla="*/ 3891775 w 8709101"/>
              <a:gd name="connsiteY13" fmla="*/ 256478 h 5943600"/>
              <a:gd name="connsiteX14" fmla="*/ 3702204 w 8709101"/>
              <a:gd name="connsiteY14" fmla="*/ 178419 h 5943600"/>
              <a:gd name="connsiteX15" fmla="*/ 3289609 w 8709101"/>
              <a:gd name="connsiteY15" fmla="*/ 11151 h 5943600"/>
              <a:gd name="connsiteX16" fmla="*/ 3791414 w 8709101"/>
              <a:gd name="connsiteY16" fmla="*/ 0 h 5943600"/>
              <a:gd name="connsiteX17" fmla="*/ 7895063 w 8709101"/>
              <a:gd name="connsiteY17" fmla="*/ 133814 h 5943600"/>
              <a:gd name="connsiteX18" fmla="*/ 8441472 w 8709101"/>
              <a:gd name="connsiteY18" fmla="*/ 122663 h 5943600"/>
              <a:gd name="connsiteX0" fmla="*/ 9367022 w 9367022"/>
              <a:gd name="connsiteY0" fmla="*/ 5943600 h 5943600"/>
              <a:gd name="connsiteX1" fmla="*/ 6244681 w 9367022"/>
              <a:gd name="connsiteY1" fmla="*/ 5196468 h 5943600"/>
              <a:gd name="connsiteX2" fmla="*/ 4081345 w 9367022"/>
              <a:gd name="connsiteY2" fmla="*/ 4895385 h 5943600"/>
              <a:gd name="connsiteX3" fmla="*/ 2352906 w 9367022"/>
              <a:gd name="connsiteY3" fmla="*/ 4761570 h 5943600"/>
              <a:gd name="connsiteX4" fmla="*/ 657921 w 9367022"/>
              <a:gd name="connsiteY4" fmla="*/ 4705814 h 5943600"/>
              <a:gd name="connsiteX5" fmla="*/ 0 w 9367022"/>
              <a:gd name="connsiteY5" fmla="*/ 4605454 h 5943600"/>
              <a:gd name="connsiteX6" fmla="*/ 3624144 w 9367022"/>
              <a:gd name="connsiteY6" fmla="*/ 2029521 h 5943600"/>
              <a:gd name="connsiteX7" fmla="*/ 3969832 w 9367022"/>
              <a:gd name="connsiteY7" fmla="*/ 1694985 h 5943600"/>
              <a:gd name="connsiteX8" fmla="*/ 4326671 w 9367022"/>
              <a:gd name="connsiteY8" fmla="*/ 1271239 h 5943600"/>
              <a:gd name="connsiteX9" fmla="*/ 4672359 w 9367022"/>
              <a:gd name="connsiteY9" fmla="*/ 903249 h 5943600"/>
              <a:gd name="connsiteX10" fmla="*/ 4739266 w 9367022"/>
              <a:gd name="connsiteY10" fmla="*/ 769434 h 5943600"/>
              <a:gd name="connsiteX11" fmla="*/ 4739266 w 9367022"/>
              <a:gd name="connsiteY11" fmla="*/ 512956 h 5943600"/>
              <a:gd name="connsiteX12" fmla="*/ 4683510 w 9367022"/>
              <a:gd name="connsiteY12" fmla="*/ 367990 h 5943600"/>
              <a:gd name="connsiteX13" fmla="*/ 4549696 w 9367022"/>
              <a:gd name="connsiteY13" fmla="*/ 256478 h 5943600"/>
              <a:gd name="connsiteX14" fmla="*/ 4360125 w 9367022"/>
              <a:gd name="connsiteY14" fmla="*/ 178419 h 5943600"/>
              <a:gd name="connsiteX15" fmla="*/ 3947530 w 9367022"/>
              <a:gd name="connsiteY15" fmla="*/ 11151 h 5943600"/>
              <a:gd name="connsiteX16" fmla="*/ 4449335 w 9367022"/>
              <a:gd name="connsiteY16" fmla="*/ 0 h 5943600"/>
              <a:gd name="connsiteX17" fmla="*/ 8552984 w 9367022"/>
              <a:gd name="connsiteY17" fmla="*/ 133814 h 5943600"/>
              <a:gd name="connsiteX18" fmla="*/ 9099393 w 9367022"/>
              <a:gd name="connsiteY18" fmla="*/ 122663 h 5943600"/>
              <a:gd name="connsiteX0" fmla="*/ 9367022 w 9367022"/>
              <a:gd name="connsiteY0" fmla="*/ 5943600 h 5943600"/>
              <a:gd name="connsiteX1" fmla="*/ 6244681 w 9367022"/>
              <a:gd name="connsiteY1" fmla="*/ 5196468 h 5943600"/>
              <a:gd name="connsiteX2" fmla="*/ 4081345 w 9367022"/>
              <a:gd name="connsiteY2" fmla="*/ 4895385 h 5943600"/>
              <a:gd name="connsiteX3" fmla="*/ 2352906 w 9367022"/>
              <a:gd name="connsiteY3" fmla="*/ 4761570 h 5943600"/>
              <a:gd name="connsiteX4" fmla="*/ 657921 w 9367022"/>
              <a:gd name="connsiteY4" fmla="*/ 4705814 h 5943600"/>
              <a:gd name="connsiteX5" fmla="*/ 0 w 9367022"/>
              <a:gd name="connsiteY5" fmla="*/ 4605454 h 5943600"/>
              <a:gd name="connsiteX6" fmla="*/ 501805 w 9367022"/>
              <a:gd name="connsiteY6" fmla="*/ 4237463 h 5943600"/>
              <a:gd name="connsiteX7" fmla="*/ 3624144 w 9367022"/>
              <a:gd name="connsiteY7" fmla="*/ 2029521 h 5943600"/>
              <a:gd name="connsiteX8" fmla="*/ 3969832 w 9367022"/>
              <a:gd name="connsiteY8" fmla="*/ 1694985 h 5943600"/>
              <a:gd name="connsiteX9" fmla="*/ 4326671 w 9367022"/>
              <a:gd name="connsiteY9" fmla="*/ 1271239 h 5943600"/>
              <a:gd name="connsiteX10" fmla="*/ 4672359 w 9367022"/>
              <a:gd name="connsiteY10" fmla="*/ 903249 h 5943600"/>
              <a:gd name="connsiteX11" fmla="*/ 4739266 w 9367022"/>
              <a:gd name="connsiteY11" fmla="*/ 769434 h 5943600"/>
              <a:gd name="connsiteX12" fmla="*/ 4739266 w 9367022"/>
              <a:gd name="connsiteY12" fmla="*/ 512956 h 5943600"/>
              <a:gd name="connsiteX13" fmla="*/ 4683510 w 9367022"/>
              <a:gd name="connsiteY13" fmla="*/ 367990 h 5943600"/>
              <a:gd name="connsiteX14" fmla="*/ 4549696 w 9367022"/>
              <a:gd name="connsiteY14" fmla="*/ 256478 h 5943600"/>
              <a:gd name="connsiteX15" fmla="*/ 4360125 w 9367022"/>
              <a:gd name="connsiteY15" fmla="*/ 178419 h 5943600"/>
              <a:gd name="connsiteX16" fmla="*/ 3947530 w 9367022"/>
              <a:gd name="connsiteY16" fmla="*/ 11151 h 5943600"/>
              <a:gd name="connsiteX17" fmla="*/ 4449335 w 9367022"/>
              <a:gd name="connsiteY17" fmla="*/ 0 h 5943600"/>
              <a:gd name="connsiteX18" fmla="*/ 8552984 w 9367022"/>
              <a:gd name="connsiteY18" fmla="*/ 133814 h 5943600"/>
              <a:gd name="connsiteX19" fmla="*/ 9099393 w 9367022"/>
              <a:gd name="connsiteY19" fmla="*/ 122663 h 5943600"/>
              <a:gd name="connsiteX0" fmla="*/ 9467382 w 9467382"/>
              <a:gd name="connsiteY0" fmla="*/ 5943600 h 5943600"/>
              <a:gd name="connsiteX1" fmla="*/ 6345041 w 9467382"/>
              <a:gd name="connsiteY1" fmla="*/ 5196468 h 5943600"/>
              <a:gd name="connsiteX2" fmla="*/ 4181705 w 9467382"/>
              <a:gd name="connsiteY2" fmla="*/ 4895385 h 5943600"/>
              <a:gd name="connsiteX3" fmla="*/ 2453266 w 9467382"/>
              <a:gd name="connsiteY3" fmla="*/ 4761570 h 5943600"/>
              <a:gd name="connsiteX4" fmla="*/ 758281 w 9467382"/>
              <a:gd name="connsiteY4" fmla="*/ 4705814 h 5943600"/>
              <a:gd name="connsiteX5" fmla="*/ 100360 w 9467382"/>
              <a:gd name="connsiteY5" fmla="*/ 4605454 h 5943600"/>
              <a:gd name="connsiteX6" fmla="*/ 0 w 9467382"/>
              <a:gd name="connsiteY6" fmla="*/ 3512634 h 5943600"/>
              <a:gd name="connsiteX7" fmla="*/ 3724504 w 9467382"/>
              <a:gd name="connsiteY7" fmla="*/ 2029521 h 5943600"/>
              <a:gd name="connsiteX8" fmla="*/ 4070192 w 9467382"/>
              <a:gd name="connsiteY8" fmla="*/ 1694985 h 5943600"/>
              <a:gd name="connsiteX9" fmla="*/ 4427031 w 9467382"/>
              <a:gd name="connsiteY9" fmla="*/ 1271239 h 5943600"/>
              <a:gd name="connsiteX10" fmla="*/ 4772719 w 9467382"/>
              <a:gd name="connsiteY10" fmla="*/ 903249 h 5943600"/>
              <a:gd name="connsiteX11" fmla="*/ 4839626 w 9467382"/>
              <a:gd name="connsiteY11" fmla="*/ 769434 h 5943600"/>
              <a:gd name="connsiteX12" fmla="*/ 4839626 w 9467382"/>
              <a:gd name="connsiteY12" fmla="*/ 512956 h 5943600"/>
              <a:gd name="connsiteX13" fmla="*/ 4783870 w 9467382"/>
              <a:gd name="connsiteY13" fmla="*/ 367990 h 5943600"/>
              <a:gd name="connsiteX14" fmla="*/ 4650056 w 9467382"/>
              <a:gd name="connsiteY14" fmla="*/ 256478 h 5943600"/>
              <a:gd name="connsiteX15" fmla="*/ 4460485 w 9467382"/>
              <a:gd name="connsiteY15" fmla="*/ 178419 h 5943600"/>
              <a:gd name="connsiteX16" fmla="*/ 4047890 w 9467382"/>
              <a:gd name="connsiteY16" fmla="*/ 11151 h 5943600"/>
              <a:gd name="connsiteX17" fmla="*/ 4549695 w 9467382"/>
              <a:gd name="connsiteY17" fmla="*/ 0 h 5943600"/>
              <a:gd name="connsiteX18" fmla="*/ 8653344 w 9467382"/>
              <a:gd name="connsiteY18" fmla="*/ 133814 h 5943600"/>
              <a:gd name="connsiteX19" fmla="*/ 9199753 w 9467382"/>
              <a:gd name="connsiteY19" fmla="*/ 122663 h 5943600"/>
              <a:gd name="connsiteX0" fmla="*/ 9467382 w 9467382"/>
              <a:gd name="connsiteY0" fmla="*/ 5943600 h 5943600"/>
              <a:gd name="connsiteX1" fmla="*/ 6345041 w 9467382"/>
              <a:gd name="connsiteY1" fmla="*/ 5196468 h 5943600"/>
              <a:gd name="connsiteX2" fmla="*/ 4181705 w 9467382"/>
              <a:gd name="connsiteY2" fmla="*/ 4895385 h 5943600"/>
              <a:gd name="connsiteX3" fmla="*/ 2453266 w 9467382"/>
              <a:gd name="connsiteY3" fmla="*/ 4761570 h 5943600"/>
              <a:gd name="connsiteX4" fmla="*/ 758281 w 9467382"/>
              <a:gd name="connsiteY4" fmla="*/ 4705814 h 5943600"/>
              <a:gd name="connsiteX5" fmla="*/ 100360 w 9467382"/>
              <a:gd name="connsiteY5" fmla="*/ 4605454 h 5943600"/>
              <a:gd name="connsiteX6" fmla="*/ 0 w 9467382"/>
              <a:gd name="connsiteY6" fmla="*/ 3512634 h 5943600"/>
              <a:gd name="connsiteX7" fmla="*/ 1405053 w 9467382"/>
              <a:gd name="connsiteY7" fmla="*/ 2943922 h 5943600"/>
              <a:gd name="connsiteX8" fmla="*/ 3724504 w 9467382"/>
              <a:gd name="connsiteY8" fmla="*/ 2029521 h 5943600"/>
              <a:gd name="connsiteX9" fmla="*/ 4070192 w 9467382"/>
              <a:gd name="connsiteY9" fmla="*/ 1694985 h 5943600"/>
              <a:gd name="connsiteX10" fmla="*/ 4427031 w 9467382"/>
              <a:gd name="connsiteY10" fmla="*/ 1271239 h 5943600"/>
              <a:gd name="connsiteX11" fmla="*/ 4772719 w 9467382"/>
              <a:gd name="connsiteY11" fmla="*/ 903249 h 5943600"/>
              <a:gd name="connsiteX12" fmla="*/ 4839626 w 9467382"/>
              <a:gd name="connsiteY12" fmla="*/ 769434 h 5943600"/>
              <a:gd name="connsiteX13" fmla="*/ 4839626 w 9467382"/>
              <a:gd name="connsiteY13" fmla="*/ 512956 h 5943600"/>
              <a:gd name="connsiteX14" fmla="*/ 4783870 w 9467382"/>
              <a:gd name="connsiteY14" fmla="*/ 367990 h 5943600"/>
              <a:gd name="connsiteX15" fmla="*/ 4650056 w 9467382"/>
              <a:gd name="connsiteY15" fmla="*/ 256478 h 5943600"/>
              <a:gd name="connsiteX16" fmla="*/ 4460485 w 9467382"/>
              <a:gd name="connsiteY16" fmla="*/ 178419 h 5943600"/>
              <a:gd name="connsiteX17" fmla="*/ 4047890 w 9467382"/>
              <a:gd name="connsiteY17" fmla="*/ 11151 h 5943600"/>
              <a:gd name="connsiteX18" fmla="*/ 4549695 w 9467382"/>
              <a:gd name="connsiteY18" fmla="*/ 0 h 5943600"/>
              <a:gd name="connsiteX19" fmla="*/ 8653344 w 9467382"/>
              <a:gd name="connsiteY19" fmla="*/ 133814 h 5943600"/>
              <a:gd name="connsiteX20" fmla="*/ 9199753 w 9467382"/>
              <a:gd name="connsiteY20" fmla="*/ 122663 h 5943600"/>
              <a:gd name="connsiteX0" fmla="*/ 9467382 w 9467382"/>
              <a:gd name="connsiteY0" fmla="*/ 5943600 h 5943600"/>
              <a:gd name="connsiteX1" fmla="*/ 6345041 w 9467382"/>
              <a:gd name="connsiteY1" fmla="*/ 5196468 h 5943600"/>
              <a:gd name="connsiteX2" fmla="*/ 4181705 w 9467382"/>
              <a:gd name="connsiteY2" fmla="*/ 4895385 h 5943600"/>
              <a:gd name="connsiteX3" fmla="*/ 2453266 w 9467382"/>
              <a:gd name="connsiteY3" fmla="*/ 4761570 h 5943600"/>
              <a:gd name="connsiteX4" fmla="*/ 758281 w 9467382"/>
              <a:gd name="connsiteY4" fmla="*/ 4705814 h 5943600"/>
              <a:gd name="connsiteX5" fmla="*/ 100360 w 9467382"/>
              <a:gd name="connsiteY5" fmla="*/ 4605454 h 5943600"/>
              <a:gd name="connsiteX6" fmla="*/ 0 w 9467382"/>
              <a:gd name="connsiteY6" fmla="*/ 3512634 h 5943600"/>
              <a:gd name="connsiteX7" fmla="*/ 2497873 w 9467382"/>
              <a:gd name="connsiteY7" fmla="*/ 1873405 h 5943600"/>
              <a:gd name="connsiteX8" fmla="*/ 3724504 w 9467382"/>
              <a:gd name="connsiteY8" fmla="*/ 2029521 h 5943600"/>
              <a:gd name="connsiteX9" fmla="*/ 4070192 w 9467382"/>
              <a:gd name="connsiteY9" fmla="*/ 1694985 h 5943600"/>
              <a:gd name="connsiteX10" fmla="*/ 4427031 w 9467382"/>
              <a:gd name="connsiteY10" fmla="*/ 1271239 h 5943600"/>
              <a:gd name="connsiteX11" fmla="*/ 4772719 w 9467382"/>
              <a:gd name="connsiteY11" fmla="*/ 903249 h 5943600"/>
              <a:gd name="connsiteX12" fmla="*/ 4839626 w 9467382"/>
              <a:gd name="connsiteY12" fmla="*/ 769434 h 5943600"/>
              <a:gd name="connsiteX13" fmla="*/ 4839626 w 9467382"/>
              <a:gd name="connsiteY13" fmla="*/ 512956 h 5943600"/>
              <a:gd name="connsiteX14" fmla="*/ 4783870 w 9467382"/>
              <a:gd name="connsiteY14" fmla="*/ 367990 h 5943600"/>
              <a:gd name="connsiteX15" fmla="*/ 4650056 w 9467382"/>
              <a:gd name="connsiteY15" fmla="*/ 256478 h 5943600"/>
              <a:gd name="connsiteX16" fmla="*/ 4460485 w 9467382"/>
              <a:gd name="connsiteY16" fmla="*/ 178419 h 5943600"/>
              <a:gd name="connsiteX17" fmla="*/ 4047890 w 9467382"/>
              <a:gd name="connsiteY17" fmla="*/ 11151 h 5943600"/>
              <a:gd name="connsiteX18" fmla="*/ 4549695 w 9467382"/>
              <a:gd name="connsiteY18" fmla="*/ 0 h 5943600"/>
              <a:gd name="connsiteX19" fmla="*/ 8653344 w 9467382"/>
              <a:gd name="connsiteY19" fmla="*/ 133814 h 5943600"/>
              <a:gd name="connsiteX20" fmla="*/ 9199753 w 9467382"/>
              <a:gd name="connsiteY20" fmla="*/ 122663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67382" h="5943600">
                <a:moveTo>
                  <a:pt x="9467382" y="5943600"/>
                </a:moveTo>
                <a:lnTo>
                  <a:pt x="6345041" y="5196468"/>
                </a:lnTo>
                <a:lnTo>
                  <a:pt x="4181705" y="4895385"/>
                </a:lnTo>
                <a:lnTo>
                  <a:pt x="2453266" y="4761570"/>
                </a:lnTo>
                <a:lnTo>
                  <a:pt x="758281" y="4705814"/>
                </a:lnTo>
                <a:lnTo>
                  <a:pt x="100360" y="4605454"/>
                </a:lnTo>
                <a:lnTo>
                  <a:pt x="0" y="3512634"/>
                </a:lnTo>
                <a:lnTo>
                  <a:pt x="2497873" y="1873405"/>
                </a:lnTo>
                <a:lnTo>
                  <a:pt x="3724504" y="2029521"/>
                </a:lnTo>
                <a:lnTo>
                  <a:pt x="4070192" y="1694985"/>
                </a:lnTo>
                <a:lnTo>
                  <a:pt x="4427031" y="1271239"/>
                </a:lnTo>
                <a:lnTo>
                  <a:pt x="4772719" y="903249"/>
                </a:lnTo>
                <a:lnTo>
                  <a:pt x="4839626" y="769434"/>
                </a:lnTo>
                <a:lnTo>
                  <a:pt x="4839626" y="512956"/>
                </a:lnTo>
                <a:lnTo>
                  <a:pt x="4783870" y="367990"/>
                </a:lnTo>
                <a:lnTo>
                  <a:pt x="4650056" y="256478"/>
                </a:lnTo>
                <a:lnTo>
                  <a:pt x="4460485" y="178419"/>
                </a:lnTo>
                <a:lnTo>
                  <a:pt x="4047890" y="11151"/>
                </a:lnTo>
                <a:lnTo>
                  <a:pt x="4549695" y="0"/>
                </a:lnTo>
                <a:lnTo>
                  <a:pt x="8653344" y="133814"/>
                </a:lnTo>
                <a:lnTo>
                  <a:pt x="9199753" y="122663"/>
                </a:lnTo>
              </a:path>
            </a:pathLst>
          </a:custGeom>
          <a:solidFill>
            <a:srgbClr val="7030A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181708" y="-1"/>
            <a:ext cx="7149790" cy="1325563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Rumst </a:t>
            </a:r>
            <a:r>
              <a:rPr lang="nl-BE" dirty="0" err="1">
                <a:solidFill>
                  <a:schemeClr val="bg1"/>
                </a:solidFill>
              </a:rPr>
              <a:t>Catenberg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/>
          </p:nvPr>
        </p:nvSpPr>
        <p:spPr>
          <a:xfrm>
            <a:off x="4204009" y="1030919"/>
            <a:ext cx="6803700" cy="334536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l-BE" sz="2700" dirty="0">
                <a:solidFill>
                  <a:schemeClr val="bg1"/>
                </a:solidFill>
              </a:rPr>
              <a:t>Concept Niel verder </a:t>
            </a:r>
            <a:br>
              <a:rPr lang="nl-BE" sz="2700" dirty="0">
                <a:solidFill>
                  <a:schemeClr val="bg1"/>
                </a:solidFill>
              </a:rPr>
            </a:br>
            <a:r>
              <a:rPr lang="nl-BE" sz="2700" dirty="0">
                <a:solidFill>
                  <a:schemeClr val="bg1"/>
                </a:solidFill>
              </a:rPr>
              <a:t>geperfectioneerd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732231" y="175296"/>
            <a:ext cx="1616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>
                <a:solidFill>
                  <a:schemeClr val="bg1"/>
                </a:solidFill>
              </a:rPr>
              <a:t>natuurgebied</a:t>
            </a:r>
          </a:p>
        </p:txBody>
      </p:sp>
    </p:spTree>
    <p:extLst>
      <p:ext uri="{BB962C8B-B14F-4D97-AF65-F5344CB8AC3E}">
        <p14:creationId xmlns:p14="http://schemas.microsoft.com/office/powerpoint/2010/main" val="4030357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" y="1"/>
            <a:ext cx="12569252" cy="6858000"/>
          </a:xfrm>
          <a:prstGeom prst="rect">
            <a:avLst/>
          </a:prstGeom>
        </p:spPr>
      </p:pic>
      <p:cxnSp>
        <p:nvCxnSpPr>
          <p:cNvPr id="3" name="Rechte verbindingslijn 2"/>
          <p:cNvCxnSpPr/>
          <p:nvPr/>
        </p:nvCxnSpPr>
        <p:spPr>
          <a:xfrm flipH="1" flipV="1">
            <a:off x="7781192" y="677008"/>
            <a:ext cx="1424355" cy="17585"/>
          </a:xfrm>
          <a:prstGeom prst="line">
            <a:avLst/>
          </a:prstGeom>
          <a:ln w="19050">
            <a:solidFill>
              <a:srgbClr val="059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rije vorm 7"/>
          <p:cNvSpPr/>
          <p:nvPr/>
        </p:nvSpPr>
        <p:spPr>
          <a:xfrm>
            <a:off x="8695592" y="43962"/>
            <a:ext cx="1011116" cy="553915"/>
          </a:xfrm>
          <a:custGeom>
            <a:avLst/>
            <a:gdLst>
              <a:gd name="connsiteX0" fmla="*/ 0 w 1011116"/>
              <a:gd name="connsiteY0" fmla="*/ 518746 h 553915"/>
              <a:gd name="connsiteX1" fmla="*/ 589085 w 1011116"/>
              <a:gd name="connsiteY1" fmla="*/ 553915 h 553915"/>
              <a:gd name="connsiteX2" fmla="*/ 835270 w 1011116"/>
              <a:gd name="connsiteY2" fmla="*/ 360484 h 553915"/>
              <a:gd name="connsiteX3" fmla="*/ 852854 w 1011116"/>
              <a:gd name="connsiteY3" fmla="*/ 272561 h 553915"/>
              <a:gd name="connsiteX4" fmla="*/ 1011116 w 1011116"/>
              <a:gd name="connsiteY4" fmla="*/ 52753 h 553915"/>
              <a:gd name="connsiteX5" fmla="*/ 202223 w 1011116"/>
              <a:gd name="connsiteY5" fmla="*/ 0 h 553915"/>
              <a:gd name="connsiteX6" fmla="*/ 52754 w 1011116"/>
              <a:gd name="connsiteY6" fmla="*/ 175846 h 553915"/>
              <a:gd name="connsiteX7" fmla="*/ 96716 w 1011116"/>
              <a:gd name="connsiteY7" fmla="*/ 334107 h 553915"/>
              <a:gd name="connsiteX8" fmla="*/ 167054 w 1011116"/>
              <a:gd name="connsiteY8" fmla="*/ 378069 h 553915"/>
              <a:gd name="connsiteX9" fmla="*/ 0 w 1011116"/>
              <a:gd name="connsiteY9" fmla="*/ 518746 h 55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1116" h="553915">
                <a:moveTo>
                  <a:pt x="0" y="518746"/>
                </a:moveTo>
                <a:lnTo>
                  <a:pt x="589085" y="553915"/>
                </a:lnTo>
                <a:lnTo>
                  <a:pt x="835270" y="360484"/>
                </a:lnTo>
                <a:lnTo>
                  <a:pt x="852854" y="272561"/>
                </a:lnTo>
                <a:lnTo>
                  <a:pt x="1011116" y="52753"/>
                </a:lnTo>
                <a:lnTo>
                  <a:pt x="202223" y="0"/>
                </a:lnTo>
                <a:lnTo>
                  <a:pt x="52754" y="175846"/>
                </a:lnTo>
                <a:lnTo>
                  <a:pt x="96716" y="334107"/>
                </a:lnTo>
                <a:lnTo>
                  <a:pt x="167054" y="378069"/>
                </a:lnTo>
                <a:lnTo>
                  <a:pt x="0" y="518746"/>
                </a:lnTo>
                <a:close/>
              </a:path>
            </a:pathLst>
          </a:custGeom>
          <a:solidFill>
            <a:srgbClr val="059D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Vrije vorm 9"/>
          <p:cNvSpPr/>
          <p:nvPr/>
        </p:nvSpPr>
        <p:spPr>
          <a:xfrm>
            <a:off x="0" y="2"/>
            <a:ext cx="6701883" cy="4839628"/>
          </a:xfrm>
          <a:custGeom>
            <a:avLst/>
            <a:gdLst>
              <a:gd name="connsiteX0" fmla="*/ 11151 w 6735337"/>
              <a:gd name="connsiteY0" fmla="*/ 0 h 2319453"/>
              <a:gd name="connsiteX1" fmla="*/ 6701883 w 6735337"/>
              <a:gd name="connsiteY1" fmla="*/ 11151 h 2319453"/>
              <a:gd name="connsiteX2" fmla="*/ 6735337 w 6735337"/>
              <a:gd name="connsiteY2" fmla="*/ 1505414 h 2319453"/>
              <a:gd name="connsiteX3" fmla="*/ 5174166 w 6735337"/>
              <a:gd name="connsiteY3" fmla="*/ 1516566 h 2319453"/>
              <a:gd name="connsiteX4" fmla="*/ 5196468 w 6735337"/>
              <a:gd name="connsiteY4" fmla="*/ 2319453 h 2319453"/>
              <a:gd name="connsiteX5" fmla="*/ 0 w 6735337"/>
              <a:gd name="connsiteY5" fmla="*/ 2308302 h 2319453"/>
              <a:gd name="connsiteX6" fmla="*/ 11151 w 6735337"/>
              <a:gd name="connsiteY6" fmla="*/ 0 h 2319453"/>
              <a:gd name="connsiteX0" fmla="*/ 11151 w 6735337"/>
              <a:gd name="connsiteY0" fmla="*/ 0 h 2319453"/>
              <a:gd name="connsiteX1" fmla="*/ 6701883 w 6735337"/>
              <a:gd name="connsiteY1" fmla="*/ 11151 h 2319453"/>
              <a:gd name="connsiteX2" fmla="*/ 6735337 w 6735337"/>
              <a:gd name="connsiteY2" fmla="*/ 1505414 h 2319453"/>
              <a:gd name="connsiteX3" fmla="*/ 5174166 w 6735337"/>
              <a:gd name="connsiteY3" fmla="*/ 1516566 h 2319453"/>
              <a:gd name="connsiteX4" fmla="*/ 5174166 w 6735337"/>
              <a:gd name="connsiteY4" fmla="*/ 2319453 h 2319453"/>
              <a:gd name="connsiteX5" fmla="*/ 0 w 6735337"/>
              <a:gd name="connsiteY5" fmla="*/ 2308302 h 2319453"/>
              <a:gd name="connsiteX6" fmla="*/ 11151 w 6735337"/>
              <a:gd name="connsiteY6" fmla="*/ 0 h 2319453"/>
              <a:gd name="connsiteX0" fmla="*/ 11151 w 6735337"/>
              <a:gd name="connsiteY0" fmla="*/ 0 h 2587082"/>
              <a:gd name="connsiteX1" fmla="*/ 6701883 w 6735337"/>
              <a:gd name="connsiteY1" fmla="*/ 11151 h 2587082"/>
              <a:gd name="connsiteX2" fmla="*/ 6735337 w 6735337"/>
              <a:gd name="connsiteY2" fmla="*/ 1505414 h 2587082"/>
              <a:gd name="connsiteX3" fmla="*/ 5174166 w 6735337"/>
              <a:gd name="connsiteY3" fmla="*/ 1516566 h 2587082"/>
              <a:gd name="connsiteX4" fmla="*/ 5185317 w 6735337"/>
              <a:gd name="connsiteY4" fmla="*/ 2587082 h 2587082"/>
              <a:gd name="connsiteX5" fmla="*/ 0 w 6735337"/>
              <a:gd name="connsiteY5" fmla="*/ 2308302 h 2587082"/>
              <a:gd name="connsiteX6" fmla="*/ 11151 w 6735337"/>
              <a:gd name="connsiteY6" fmla="*/ 0 h 2587082"/>
              <a:gd name="connsiteX0" fmla="*/ 11151 w 6735337"/>
              <a:gd name="connsiteY0" fmla="*/ 0 h 2598234"/>
              <a:gd name="connsiteX1" fmla="*/ 6701883 w 6735337"/>
              <a:gd name="connsiteY1" fmla="*/ 11151 h 2598234"/>
              <a:gd name="connsiteX2" fmla="*/ 6735337 w 6735337"/>
              <a:gd name="connsiteY2" fmla="*/ 1505414 h 2598234"/>
              <a:gd name="connsiteX3" fmla="*/ 5174166 w 6735337"/>
              <a:gd name="connsiteY3" fmla="*/ 1516566 h 2598234"/>
              <a:gd name="connsiteX4" fmla="*/ 5185317 w 6735337"/>
              <a:gd name="connsiteY4" fmla="*/ 2587082 h 2598234"/>
              <a:gd name="connsiteX5" fmla="*/ 0 w 6735337"/>
              <a:gd name="connsiteY5" fmla="*/ 2598234 h 2598234"/>
              <a:gd name="connsiteX6" fmla="*/ 11151 w 6735337"/>
              <a:gd name="connsiteY6" fmla="*/ 0 h 2598234"/>
              <a:gd name="connsiteX0" fmla="*/ 11151 w 6735337"/>
              <a:gd name="connsiteY0" fmla="*/ 0 h 2598234"/>
              <a:gd name="connsiteX1" fmla="*/ 6701883 w 6735337"/>
              <a:gd name="connsiteY1" fmla="*/ 11151 h 2598234"/>
              <a:gd name="connsiteX2" fmla="*/ 6735337 w 6735337"/>
              <a:gd name="connsiteY2" fmla="*/ 1505414 h 2598234"/>
              <a:gd name="connsiteX3" fmla="*/ 5163015 w 6735337"/>
              <a:gd name="connsiteY3" fmla="*/ 1150010 h 2598234"/>
              <a:gd name="connsiteX4" fmla="*/ 5185317 w 6735337"/>
              <a:gd name="connsiteY4" fmla="*/ 2587082 h 2598234"/>
              <a:gd name="connsiteX5" fmla="*/ 0 w 6735337"/>
              <a:gd name="connsiteY5" fmla="*/ 2598234 h 2598234"/>
              <a:gd name="connsiteX6" fmla="*/ 11151 w 6735337"/>
              <a:gd name="connsiteY6" fmla="*/ 0 h 2598234"/>
              <a:gd name="connsiteX0" fmla="*/ 11151 w 6701883"/>
              <a:gd name="connsiteY0" fmla="*/ 0 h 2598234"/>
              <a:gd name="connsiteX1" fmla="*/ 6701883 w 6701883"/>
              <a:gd name="connsiteY1" fmla="*/ 11151 h 2598234"/>
              <a:gd name="connsiteX2" fmla="*/ 6690732 w 6701883"/>
              <a:gd name="connsiteY2" fmla="*/ 1171201 h 2598234"/>
              <a:gd name="connsiteX3" fmla="*/ 5163015 w 6701883"/>
              <a:gd name="connsiteY3" fmla="*/ 1150010 h 2598234"/>
              <a:gd name="connsiteX4" fmla="*/ 5185317 w 6701883"/>
              <a:gd name="connsiteY4" fmla="*/ 2587082 h 2598234"/>
              <a:gd name="connsiteX5" fmla="*/ 0 w 6701883"/>
              <a:gd name="connsiteY5" fmla="*/ 2598234 h 2598234"/>
              <a:gd name="connsiteX6" fmla="*/ 11151 w 6701883"/>
              <a:gd name="connsiteY6" fmla="*/ 0 h 2598234"/>
              <a:gd name="connsiteX0" fmla="*/ 11151 w 6701883"/>
              <a:gd name="connsiteY0" fmla="*/ 0 h 2598234"/>
              <a:gd name="connsiteX1" fmla="*/ 6701883 w 6701883"/>
              <a:gd name="connsiteY1" fmla="*/ 11151 h 2598234"/>
              <a:gd name="connsiteX2" fmla="*/ 6690732 w 6701883"/>
              <a:gd name="connsiteY2" fmla="*/ 1171201 h 2598234"/>
              <a:gd name="connsiteX3" fmla="*/ 5185318 w 6701883"/>
              <a:gd name="connsiteY3" fmla="*/ 1150010 h 2598234"/>
              <a:gd name="connsiteX4" fmla="*/ 5185317 w 6701883"/>
              <a:gd name="connsiteY4" fmla="*/ 2587082 h 2598234"/>
              <a:gd name="connsiteX5" fmla="*/ 0 w 6701883"/>
              <a:gd name="connsiteY5" fmla="*/ 2598234 h 2598234"/>
              <a:gd name="connsiteX6" fmla="*/ 11151 w 6701883"/>
              <a:gd name="connsiteY6" fmla="*/ 0 h 2598234"/>
              <a:gd name="connsiteX0" fmla="*/ 11151 w 6701883"/>
              <a:gd name="connsiteY0" fmla="*/ 0 h 2598234"/>
              <a:gd name="connsiteX1" fmla="*/ 6701883 w 6701883"/>
              <a:gd name="connsiteY1" fmla="*/ 11151 h 2598234"/>
              <a:gd name="connsiteX2" fmla="*/ 6690732 w 6701883"/>
              <a:gd name="connsiteY2" fmla="*/ 1171201 h 2598234"/>
              <a:gd name="connsiteX3" fmla="*/ 5185318 w 6701883"/>
              <a:gd name="connsiteY3" fmla="*/ 1150010 h 2598234"/>
              <a:gd name="connsiteX4" fmla="*/ 5185317 w 6701883"/>
              <a:gd name="connsiteY4" fmla="*/ 2587082 h 2598234"/>
              <a:gd name="connsiteX5" fmla="*/ 3624146 w 6701883"/>
              <a:gd name="connsiteY5" fmla="*/ 2576672 h 2598234"/>
              <a:gd name="connsiteX6" fmla="*/ 0 w 6701883"/>
              <a:gd name="connsiteY6" fmla="*/ 2598234 h 2598234"/>
              <a:gd name="connsiteX7" fmla="*/ 11151 w 6701883"/>
              <a:gd name="connsiteY7" fmla="*/ 0 h 2598234"/>
              <a:gd name="connsiteX0" fmla="*/ 11151 w 6701883"/>
              <a:gd name="connsiteY0" fmla="*/ 0 h 3396033"/>
              <a:gd name="connsiteX1" fmla="*/ 6701883 w 6701883"/>
              <a:gd name="connsiteY1" fmla="*/ 11151 h 3396033"/>
              <a:gd name="connsiteX2" fmla="*/ 6690732 w 6701883"/>
              <a:gd name="connsiteY2" fmla="*/ 1171201 h 3396033"/>
              <a:gd name="connsiteX3" fmla="*/ 5185318 w 6701883"/>
              <a:gd name="connsiteY3" fmla="*/ 1150010 h 3396033"/>
              <a:gd name="connsiteX4" fmla="*/ 5185317 w 6701883"/>
              <a:gd name="connsiteY4" fmla="*/ 2587082 h 3396033"/>
              <a:gd name="connsiteX5" fmla="*/ 3490331 w 6701883"/>
              <a:gd name="connsiteY5" fmla="*/ 3396033 h 3396033"/>
              <a:gd name="connsiteX6" fmla="*/ 0 w 6701883"/>
              <a:gd name="connsiteY6" fmla="*/ 2598234 h 3396033"/>
              <a:gd name="connsiteX7" fmla="*/ 11151 w 6701883"/>
              <a:gd name="connsiteY7" fmla="*/ 0 h 3396033"/>
              <a:gd name="connsiteX0" fmla="*/ 11151 w 6701883"/>
              <a:gd name="connsiteY0" fmla="*/ 0 h 3396033"/>
              <a:gd name="connsiteX1" fmla="*/ 6701883 w 6701883"/>
              <a:gd name="connsiteY1" fmla="*/ 11151 h 3396033"/>
              <a:gd name="connsiteX2" fmla="*/ 6690732 w 6701883"/>
              <a:gd name="connsiteY2" fmla="*/ 1171201 h 3396033"/>
              <a:gd name="connsiteX3" fmla="*/ 5185318 w 6701883"/>
              <a:gd name="connsiteY3" fmla="*/ 1150010 h 3396033"/>
              <a:gd name="connsiteX4" fmla="*/ 5185317 w 6701883"/>
              <a:gd name="connsiteY4" fmla="*/ 2587082 h 3396033"/>
              <a:gd name="connsiteX5" fmla="*/ 3490331 w 6701883"/>
              <a:gd name="connsiteY5" fmla="*/ 3396033 h 3396033"/>
              <a:gd name="connsiteX6" fmla="*/ 0 w 6701883"/>
              <a:gd name="connsiteY6" fmla="*/ 3342127 h 3396033"/>
              <a:gd name="connsiteX7" fmla="*/ 11151 w 6701883"/>
              <a:gd name="connsiteY7" fmla="*/ 0 h 3396033"/>
              <a:gd name="connsiteX0" fmla="*/ 11151 w 6701883"/>
              <a:gd name="connsiteY0" fmla="*/ 0 h 3396033"/>
              <a:gd name="connsiteX1" fmla="*/ 6701883 w 6701883"/>
              <a:gd name="connsiteY1" fmla="*/ 11151 h 3396033"/>
              <a:gd name="connsiteX2" fmla="*/ 6690732 w 6701883"/>
              <a:gd name="connsiteY2" fmla="*/ 1171201 h 3396033"/>
              <a:gd name="connsiteX3" fmla="*/ 5185318 w 6701883"/>
              <a:gd name="connsiteY3" fmla="*/ 1150010 h 3396033"/>
              <a:gd name="connsiteX4" fmla="*/ 5185317 w 6701883"/>
              <a:gd name="connsiteY4" fmla="*/ 2457710 h 3396033"/>
              <a:gd name="connsiteX5" fmla="*/ 3490331 w 6701883"/>
              <a:gd name="connsiteY5" fmla="*/ 3396033 h 3396033"/>
              <a:gd name="connsiteX6" fmla="*/ 0 w 6701883"/>
              <a:gd name="connsiteY6" fmla="*/ 3342127 h 3396033"/>
              <a:gd name="connsiteX7" fmla="*/ 11151 w 6701883"/>
              <a:gd name="connsiteY7" fmla="*/ 0 h 3396033"/>
              <a:gd name="connsiteX0" fmla="*/ 11151 w 6701883"/>
              <a:gd name="connsiteY0" fmla="*/ 0 h 3396033"/>
              <a:gd name="connsiteX1" fmla="*/ 6701883 w 6701883"/>
              <a:gd name="connsiteY1" fmla="*/ 11151 h 3396033"/>
              <a:gd name="connsiteX2" fmla="*/ 6690732 w 6701883"/>
              <a:gd name="connsiteY2" fmla="*/ 1171201 h 3396033"/>
              <a:gd name="connsiteX3" fmla="*/ 5185318 w 6701883"/>
              <a:gd name="connsiteY3" fmla="*/ 1150010 h 3396033"/>
              <a:gd name="connsiteX4" fmla="*/ 5185317 w 6701883"/>
              <a:gd name="connsiteY4" fmla="*/ 2414585 h 3396033"/>
              <a:gd name="connsiteX5" fmla="*/ 3490331 w 6701883"/>
              <a:gd name="connsiteY5" fmla="*/ 3396033 h 3396033"/>
              <a:gd name="connsiteX6" fmla="*/ 0 w 6701883"/>
              <a:gd name="connsiteY6" fmla="*/ 3342127 h 3396033"/>
              <a:gd name="connsiteX7" fmla="*/ 11151 w 6701883"/>
              <a:gd name="connsiteY7" fmla="*/ 0 h 3396033"/>
              <a:gd name="connsiteX0" fmla="*/ 11151 w 6701883"/>
              <a:gd name="connsiteY0" fmla="*/ 0 h 3396033"/>
              <a:gd name="connsiteX1" fmla="*/ 6701883 w 6701883"/>
              <a:gd name="connsiteY1" fmla="*/ 11151 h 3396033"/>
              <a:gd name="connsiteX2" fmla="*/ 6690732 w 6701883"/>
              <a:gd name="connsiteY2" fmla="*/ 1031048 h 3396033"/>
              <a:gd name="connsiteX3" fmla="*/ 5185318 w 6701883"/>
              <a:gd name="connsiteY3" fmla="*/ 1150010 h 3396033"/>
              <a:gd name="connsiteX4" fmla="*/ 5185317 w 6701883"/>
              <a:gd name="connsiteY4" fmla="*/ 2414585 h 3396033"/>
              <a:gd name="connsiteX5" fmla="*/ 3490331 w 6701883"/>
              <a:gd name="connsiteY5" fmla="*/ 3396033 h 3396033"/>
              <a:gd name="connsiteX6" fmla="*/ 0 w 6701883"/>
              <a:gd name="connsiteY6" fmla="*/ 3342127 h 3396033"/>
              <a:gd name="connsiteX7" fmla="*/ 11151 w 6701883"/>
              <a:gd name="connsiteY7" fmla="*/ 0 h 3396033"/>
              <a:gd name="connsiteX0" fmla="*/ 11151 w 6701883"/>
              <a:gd name="connsiteY0" fmla="*/ 0 h 3396033"/>
              <a:gd name="connsiteX1" fmla="*/ 6701883 w 6701883"/>
              <a:gd name="connsiteY1" fmla="*/ 11151 h 3396033"/>
              <a:gd name="connsiteX2" fmla="*/ 6690732 w 6701883"/>
              <a:gd name="connsiteY2" fmla="*/ 1031048 h 3396033"/>
              <a:gd name="connsiteX3" fmla="*/ 5185318 w 6701883"/>
              <a:gd name="connsiteY3" fmla="*/ 1063761 h 3396033"/>
              <a:gd name="connsiteX4" fmla="*/ 5185317 w 6701883"/>
              <a:gd name="connsiteY4" fmla="*/ 2414585 h 3396033"/>
              <a:gd name="connsiteX5" fmla="*/ 3490331 w 6701883"/>
              <a:gd name="connsiteY5" fmla="*/ 3396033 h 3396033"/>
              <a:gd name="connsiteX6" fmla="*/ 0 w 6701883"/>
              <a:gd name="connsiteY6" fmla="*/ 3342127 h 3396033"/>
              <a:gd name="connsiteX7" fmla="*/ 11151 w 6701883"/>
              <a:gd name="connsiteY7" fmla="*/ 0 h 3396033"/>
              <a:gd name="connsiteX0" fmla="*/ 11151 w 6701883"/>
              <a:gd name="connsiteY0" fmla="*/ 0 h 3945867"/>
              <a:gd name="connsiteX1" fmla="*/ 6701883 w 6701883"/>
              <a:gd name="connsiteY1" fmla="*/ 11151 h 3945867"/>
              <a:gd name="connsiteX2" fmla="*/ 6690732 w 6701883"/>
              <a:gd name="connsiteY2" fmla="*/ 1031048 h 3945867"/>
              <a:gd name="connsiteX3" fmla="*/ 5185318 w 6701883"/>
              <a:gd name="connsiteY3" fmla="*/ 1063761 h 3945867"/>
              <a:gd name="connsiteX4" fmla="*/ 5185317 w 6701883"/>
              <a:gd name="connsiteY4" fmla="*/ 2414585 h 3945867"/>
              <a:gd name="connsiteX5" fmla="*/ 2553628 w 6701883"/>
              <a:gd name="connsiteY5" fmla="*/ 3945867 h 3945867"/>
              <a:gd name="connsiteX6" fmla="*/ 0 w 6701883"/>
              <a:gd name="connsiteY6" fmla="*/ 3342127 h 3945867"/>
              <a:gd name="connsiteX7" fmla="*/ 11151 w 6701883"/>
              <a:gd name="connsiteY7" fmla="*/ 0 h 3945867"/>
              <a:gd name="connsiteX0" fmla="*/ 22302 w 6713034"/>
              <a:gd name="connsiteY0" fmla="*/ 0 h 3945867"/>
              <a:gd name="connsiteX1" fmla="*/ 6713034 w 6713034"/>
              <a:gd name="connsiteY1" fmla="*/ 11151 h 3945867"/>
              <a:gd name="connsiteX2" fmla="*/ 6701883 w 6713034"/>
              <a:gd name="connsiteY2" fmla="*/ 1031048 h 3945867"/>
              <a:gd name="connsiteX3" fmla="*/ 5196469 w 6713034"/>
              <a:gd name="connsiteY3" fmla="*/ 1063761 h 3945867"/>
              <a:gd name="connsiteX4" fmla="*/ 5196468 w 6713034"/>
              <a:gd name="connsiteY4" fmla="*/ 2414585 h 3945867"/>
              <a:gd name="connsiteX5" fmla="*/ 2564779 w 6713034"/>
              <a:gd name="connsiteY5" fmla="*/ 3945867 h 3945867"/>
              <a:gd name="connsiteX6" fmla="*/ 0 w 6713034"/>
              <a:gd name="connsiteY6" fmla="*/ 3913523 h 3945867"/>
              <a:gd name="connsiteX7" fmla="*/ 22302 w 6713034"/>
              <a:gd name="connsiteY7" fmla="*/ 0 h 3945867"/>
              <a:gd name="connsiteX0" fmla="*/ 22302 w 6713034"/>
              <a:gd name="connsiteY0" fmla="*/ 0 h 3945867"/>
              <a:gd name="connsiteX1" fmla="*/ 6713034 w 6713034"/>
              <a:gd name="connsiteY1" fmla="*/ 11151 h 3945867"/>
              <a:gd name="connsiteX2" fmla="*/ 6713034 w 6713034"/>
              <a:gd name="connsiteY2" fmla="*/ 1311355 h 3945867"/>
              <a:gd name="connsiteX3" fmla="*/ 5196469 w 6713034"/>
              <a:gd name="connsiteY3" fmla="*/ 1063761 h 3945867"/>
              <a:gd name="connsiteX4" fmla="*/ 5196468 w 6713034"/>
              <a:gd name="connsiteY4" fmla="*/ 2414585 h 3945867"/>
              <a:gd name="connsiteX5" fmla="*/ 2564779 w 6713034"/>
              <a:gd name="connsiteY5" fmla="*/ 3945867 h 3945867"/>
              <a:gd name="connsiteX6" fmla="*/ 0 w 6713034"/>
              <a:gd name="connsiteY6" fmla="*/ 3913523 h 3945867"/>
              <a:gd name="connsiteX7" fmla="*/ 22302 w 6713034"/>
              <a:gd name="connsiteY7" fmla="*/ 0 h 3945867"/>
              <a:gd name="connsiteX0" fmla="*/ 22302 w 6713034"/>
              <a:gd name="connsiteY0" fmla="*/ 0 h 3945867"/>
              <a:gd name="connsiteX1" fmla="*/ 6713034 w 6713034"/>
              <a:gd name="connsiteY1" fmla="*/ 11151 h 3945867"/>
              <a:gd name="connsiteX2" fmla="*/ 6713034 w 6713034"/>
              <a:gd name="connsiteY2" fmla="*/ 1311355 h 3945867"/>
              <a:gd name="connsiteX3" fmla="*/ 5196469 w 6713034"/>
              <a:gd name="connsiteY3" fmla="*/ 1322507 h 3945867"/>
              <a:gd name="connsiteX4" fmla="*/ 5196468 w 6713034"/>
              <a:gd name="connsiteY4" fmla="*/ 2414585 h 3945867"/>
              <a:gd name="connsiteX5" fmla="*/ 2564779 w 6713034"/>
              <a:gd name="connsiteY5" fmla="*/ 3945867 h 3945867"/>
              <a:gd name="connsiteX6" fmla="*/ 0 w 6713034"/>
              <a:gd name="connsiteY6" fmla="*/ 3913523 h 3945867"/>
              <a:gd name="connsiteX7" fmla="*/ 22302 w 6713034"/>
              <a:gd name="connsiteY7" fmla="*/ 0 h 3945867"/>
              <a:gd name="connsiteX0" fmla="*/ 22302 w 6713034"/>
              <a:gd name="connsiteY0" fmla="*/ 0 h 3945867"/>
              <a:gd name="connsiteX1" fmla="*/ 6713034 w 6713034"/>
              <a:gd name="connsiteY1" fmla="*/ 11151 h 3945867"/>
              <a:gd name="connsiteX2" fmla="*/ 6713034 w 6713034"/>
              <a:gd name="connsiteY2" fmla="*/ 1311355 h 3945867"/>
              <a:gd name="connsiteX3" fmla="*/ 5196469 w 6713034"/>
              <a:gd name="connsiteY3" fmla="*/ 1322507 h 3945867"/>
              <a:gd name="connsiteX4" fmla="*/ 5196468 w 6713034"/>
              <a:gd name="connsiteY4" fmla="*/ 2414585 h 3945867"/>
              <a:gd name="connsiteX5" fmla="*/ 2564779 w 6713034"/>
              <a:gd name="connsiteY5" fmla="*/ 3945867 h 3945867"/>
              <a:gd name="connsiteX6" fmla="*/ 1360449 w 6713034"/>
              <a:gd name="connsiteY6" fmla="*/ 3935085 h 3945867"/>
              <a:gd name="connsiteX7" fmla="*/ 0 w 6713034"/>
              <a:gd name="connsiteY7" fmla="*/ 3913523 h 3945867"/>
              <a:gd name="connsiteX8" fmla="*/ 22302 w 6713034"/>
              <a:gd name="connsiteY8" fmla="*/ 0 h 3945867"/>
              <a:gd name="connsiteX0" fmla="*/ 22302 w 6713034"/>
              <a:gd name="connsiteY0" fmla="*/ 0 h 4484920"/>
              <a:gd name="connsiteX1" fmla="*/ 6713034 w 6713034"/>
              <a:gd name="connsiteY1" fmla="*/ 11151 h 4484920"/>
              <a:gd name="connsiteX2" fmla="*/ 6713034 w 6713034"/>
              <a:gd name="connsiteY2" fmla="*/ 1311355 h 4484920"/>
              <a:gd name="connsiteX3" fmla="*/ 5196469 w 6713034"/>
              <a:gd name="connsiteY3" fmla="*/ 1322507 h 4484920"/>
              <a:gd name="connsiteX4" fmla="*/ 5196468 w 6713034"/>
              <a:gd name="connsiteY4" fmla="*/ 2414585 h 4484920"/>
              <a:gd name="connsiteX5" fmla="*/ 2564779 w 6713034"/>
              <a:gd name="connsiteY5" fmla="*/ 3945867 h 4484920"/>
              <a:gd name="connsiteX6" fmla="*/ 2564781 w 6713034"/>
              <a:gd name="connsiteY6" fmla="*/ 4484920 h 4484920"/>
              <a:gd name="connsiteX7" fmla="*/ 0 w 6713034"/>
              <a:gd name="connsiteY7" fmla="*/ 3913523 h 4484920"/>
              <a:gd name="connsiteX8" fmla="*/ 22302 w 6713034"/>
              <a:gd name="connsiteY8" fmla="*/ 0 h 4484920"/>
              <a:gd name="connsiteX0" fmla="*/ 11151 w 6701883"/>
              <a:gd name="connsiteY0" fmla="*/ 0 h 4484920"/>
              <a:gd name="connsiteX1" fmla="*/ 6701883 w 6701883"/>
              <a:gd name="connsiteY1" fmla="*/ 11151 h 4484920"/>
              <a:gd name="connsiteX2" fmla="*/ 6701883 w 6701883"/>
              <a:gd name="connsiteY2" fmla="*/ 1311355 h 4484920"/>
              <a:gd name="connsiteX3" fmla="*/ 5185318 w 6701883"/>
              <a:gd name="connsiteY3" fmla="*/ 1322507 h 4484920"/>
              <a:gd name="connsiteX4" fmla="*/ 5185317 w 6701883"/>
              <a:gd name="connsiteY4" fmla="*/ 2414585 h 4484920"/>
              <a:gd name="connsiteX5" fmla="*/ 2553628 w 6701883"/>
              <a:gd name="connsiteY5" fmla="*/ 3945867 h 4484920"/>
              <a:gd name="connsiteX6" fmla="*/ 2553630 w 6701883"/>
              <a:gd name="connsiteY6" fmla="*/ 4484920 h 4484920"/>
              <a:gd name="connsiteX7" fmla="*/ 0 w 6701883"/>
              <a:gd name="connsiteY7" fmla="*/ 4452576 h 4484920"/>
              <a:gd name="connsiteX8" fmla="*/ 11151 w 6701883"/>
              <a:gd name="connsiteY8" fmla="*/ 0 h 4484920"/>
              <a:gd name="connsiteX0" fmla="*/ 11151 w 6701883"/>
              <a:gd name="connsiteY0" fmla="*/ 0 h 4614293"/>
              <a:gd name="connsiteX1" fmla="*/ 6701883 w 6701883"/>
              <a:gd name="connsiteY1" fmla="*/ 11151 h 4614293"/>
              <a:gd name="connsiteX2" fmla="*/ 6701883 w 6701883"/>
              <a:gd name="connsiteY2" fmla="*/ 1311355 h 4614293"/>
              <a:gd name="connsiteX3" fmla="*/ 5185318 w 6701883"/>
              <a:gd name="connsiteY3" fmla="*/ 1322507 h 4614293"/>
              <a:gd name="connsiteX4" fmla="*/ 5185317 w 6701883"/>
              <a:gd name="connsiteY4" fmla="*/ 2414585 h 4614293"/>
              <a:gd name="connsiteX5" fmla="*/ 2553628 w 6701883"/>
              <a:gd name="connsiteY5" fmla="*/ 3945867 h 4614293"/>
              <a:gd name="connsiteX6" fmla="*/ 2553630 w 6701883"/>
              <a:gd name="connsiteY6" fmla="*/ 4614293 h 4614293"/>
              <a:gd name="connsiteX7" fmla="*/ 0 w 6701883"/>
              <a:gd name="connsiteY7" fmla="*/ 4452576 h 4614293"/>
              <a:gd name="connsiteX8" fmla="*/ 11151 w 6701883"/>
              <a:gd name="connsiteY8" fmla="*/ 0 h 4614293"/>
              <a:gd name="connsiteX0" fmla="*/ 11151 w 6701883"/>
              <a:gd name="connsiteY0" fmla="*/ 0 h 4678978"/>
              <a:gd name="connsiteX1" fmla="*/ 6701883 w 6701883"/>
              <a:gd name="connsiteY1" fmla="*/ 11151 h 4678978"/>
              <a:gd name="connsiteX2" fmla="*/ 6701883 w 6701883"/>
              <a:gd name="connsiteY2" fmla="*/ 1311355 h 4678978"/>
              <a:gd name="connsiteX3" fmla="*/ 5185318 w 6701883"/>
              <a:gd name="connsiteY3" fmla="*/ 1322507 h 4678978"/>
              <a:gd name="connsiteX4" fmla="*/ 5185317 w 6701883"/>
              <a:gd name="connsiteY4" fmla="*/ 2414585 h 4678978"/>
              <a:gd name="connsiteX5" fmla="*/ 2553628 w 6701883"/>
              <a:gd name="connsiteY5" fmla="*/ 3945867 h 4678978"/>
              <a:gd name="connsiteX6" fmla="*/ 2553630 w 6701883"/>
              <a:gd name="connsiteY6" fmla="*/ 4614293 h 4678978"/>
              <a:gd name="connsiteX7" fmla="*/ 0 w 6701883"/>
              <a:gd name="connsiteY7" fmla="*/ 4678978 h 4678978"/>
              <a:gd name="connsiteX8" fmla="*/ 11151 w 6701883"/>
              <a:gd name="connsiteY8" fmla="*/ 0 h 4678978"/>
              <a:gd name="connsiteX0" fmla="*/ 11151 w 6701883"/>
              <a:gd name="connsiteY0" fmla="*/ 0 h 4678978"/>
              <a:gd name="connsiteX1" fmla="*/ 6701883 w 6701883"/>
              <a:gd name="connsiteY1" fmla="*/ 11151 h 4678978"/>
              <a:gd name="connsiteX2" fmla="*/ 6701883 w 6701883"/>
              <a:gd name="connsiteY2" fmla="*/ 1311355 h 4678978"/>
              <a:gd name="connsiteX3" fmla="*/ 5185318 w 6701883"/>
              <a:gd name="connsiteY3" fmla="*/ 1322507 h 4678978"/>
              <a:gd name="connsiteX4" fmla="*/ 5185317 w 6701883"/>
              <a:gd name="connsiteY4" fmla="*/ 2414585 h 4678978"/>
              <a:gd name="connsiteX5" fmla="*/ 2553628 w 6701883"/>
              <a:gd name="connsiteY5" fmla="*/ 3945867 h 4678978"/>
              <a:gd name="connsiteX6" fmla="*/ 2553630 w 6701883"/>
              <a:gd name="connsiteY6" fmla="*/ 4635856 h 4678978"/>
              <a:gd name="connsiteX7" fmla="*/ 0 w 6701883"/>
              <a:gd name="connsiteY7" fmla="*/ 4678978 h 4678978"/>
              <a:gd name="connsiteX8" fmla="*/ 11151 w 6701883"/>
              <a:gd name="connsiteY8" fmla="*/ 0 h 467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01883" h="4678978">
                <a:moveTo>
                  <a:pt x="11151" y="0"/>
                </a:moveTo>
                <a:lnTo>
                  <a:pt x="6701883" y="11151"/>
                </a:lnTo>
                <a:lnTo>
                  <a:pt x="6701883" y="1311355"/>
                </a:lnTo>
                <a:lnTo>
                  <a:pt x="5185318" y="1322507"/>
                </a:lnTo>
                <a:cubicBezTo>
                  <a:pt x="5185318" y="1801531"/>
                  <a:pt x="5185317" y="1935561"/>
                  <a:pt x="5185317" y="2414585"/>
                </a:cubicBezTo>
                <a:lnTo>
                  <a:pt x="2553628" y="3945867"/>
                </a:lnTo>
                <a:cubicBezTo>
                  <a:pt x="2553629" y="4125551"/>
                  <a:pt x="2553629" y="4456172"/>
                  <a:pt x="2553630" y="4635856"/>
                </a:cubicBezTo>
                <a:lnTo>
                  <a:pt x="0" y="4678978"/>
                </a:lnTo>
                <a:lnTo>
                  <a:pt x="11151" y="0"/>
                </a:lnTo>
                <a:close/>
              </a:path>
            </a:pathLst>
          </a:custGeom>
          <a:solidFill>
            <a:schemeClr val="bg1">
              <a:lumMod val="5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9695" y="3476"/>
            <a:ext cx="6803700" cy="3345365"/>
          </a:xfrm>
        </p:spPr>
        <p:txBody>
          <a:bodyPr>
            <a:noAutofit/>
          </a:bodyPr>
          <a:lstStyle/>
          <a:p>
            <a:r>
              <a:rPr lang="nl-BE" sz="2700" dirty="0">
                <a:solidFill>
                  <a:schemeClr val="bg1"/>
                </a:solidFill>
              </a:rPr>
              <a:t>Groenbuffer met uitgraving over 500 meter</a:t>
            </a:r>
            <a:br>
              <a:rPr lang="nl-BE" sz="2700" dirty="0">
                <a:solidFill>
                  <a:schemeClr val="bg1"/>
                </a:solidFill>
              </a:rPr>
            </a:br>
            <a:r>
              <a:rPr lang="nl-BE" sz="2700" dirty="0">
                <a:solidFill>
                  <a:schemeClr val="bg1"/>
                </a:solidFill>
              </a:rPr>
              <a:t>(gesloten grondbalans: visuele buffer)</a:t>
            </a:r>
          </a:p>
          <a:p>
            <a:r>
              <a:rPr lang="nl-BE" sz="2700" dirty="0">
                <a:solidFill>
                  <a:schemeClr val="bg1"/>
                </a:solidFill>
              </a:rPr>
              <a:t>Inrichting in functie </a:t>
            </a:r>
            <a:r>
              <a:rPr lang="nl-BE" sz="2700" dirty="0" err="1">
                <a:solidFill>
                  <a:schemeClr val="bg1"/>
                </a:solidFill>
              </a:rPr>
              <a:t>ecocorridor</a:t>
            </a:r>
            <a:r>
              <a:rPr lang="nl-BE" sz="2700" dirty="0">
                <a:solidFill>
                  <a:schemeClr val="bg1"/>
                </a:solidFill>
              </a:rPr>
              <a:t> (otter, bever, kamsalamander, rugstreeppad, …)</a:t>
            </a:r>
          </a:p>
          <a:p>
            <a:r>
              <a:rPr lang="nl-BE" sz="2700" dirty="0">
                <a:solidFill>
                  <a:schemeClr val="bg1"/>
                </a:solidFill>
              </a:rPr>
              <a:t>Synergie met waterhuishouding</a:t>
            </a:r>
            <a:br>
              <a:rPr lang="nl-BE" sz="2700" dirty="0">
                <a:solidFill>
                  <a:schemeClr val="bg1"/>
                </a:solidFill>
              </a:rPr>
            </a:br>
            <a:r>
              <a:rPr lang="nl-BE" sz="2700" dirty="0">
                <a:solidFill>
                  <a:schemeClr val="bg1"/>
                </a:solidFill>
              </a:rPr>
              <a:t>aanpalend natuurgebied</a:t>
            </a:r>
          </a:p>
          <a:p>
            <a:r>
              <a:rPr lang="nl-BE" sz="2700" dirty="0">
                <a:solidFill>
                  <a:schemeClr val="bg1"/>
                </a:solidFill>
              </a:rPr>
              <a:t>ANB betaalt meerkosten voor </a:t>
            </a:r>
            <a:br>
              <a:rPr lang="nl-BE" sz="2700" dirty="0">
                <a:solidFill>
                  <a:schemeClr val="bg1"/>
                </a:solidFill>
              </a:rPr>
            </a:br>
            <a:r>
              <a:rPr lang="nl-BE" sz="2700" dirty="0">
                <a:solidFill>
                  <a:schemeClr val="bg1"/>
                </a:solidFill>
              </a:rPr>
              <a:t>85% (natuursubsidie)</a:t>
            </a:r>
          </a:p>
          <a:p>
            <a:r>
              <a:rPr lang="nl-BE" sz="2700" dirty="0" err="1">
                <a:solidFill>
                  <a:schemeClr val="bg1"/>
                </a:solidFill>
              </a:rPr>
              <a:t>Vlaio</a:t>
            </a:r>
            <a:r>
              <a:rPr lang="nl-BE" sz="2700" dirty="0">
                <a:solidFill>
                  <a:schemeClr val="bg1"/>
                </a:solidFill>
              </a:rPr>
              <a:t> subsidie</a:t>
            </a:r>
          </a:p>
          <a:p>
            <a:r>
              <a:rPr lang="nl-BE" sz="2700" dirty="0">
                <a:solidFill>
                  <a:schemeClr val="bg1"/>
                </a:solidFill>
              </a:rPr>
              <a:t>Gemeente doet</a:t>
            </a:r>
            <a:br>
              <a:rPr lang="nl-BE" sz="2700" dirty="0">
                <a:solidFill>
                  <a:schemeClr val="bg1"/>
                </a:solidFill>
              </a:rPr>
            </a:br>
            <a:r>
              <a:rPr lang="nl-BE" sz="2700" dirty="0">
                <a:solidFill>
                  <a:schemeClr val="bg1"/>
                </a:solidFill>
              </a:rPr>
              <a:t>verder beheer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732231" y="175296"/>
            <a:ext cx="1616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>
                <a:solidFill>
                  <a:schemeClr val="bg1"/>
                </a:solidFill>
              </a:rPr>
              <a:t>natuurgebied</a:t>
            </a:r>
          </a:p>
        </p:txBody>
      </p:sp>
      <p:sp>
        <p:nvSpPr>
          <p:cNvPr id="13" name="Tekstvak 12"/>
          <p:cNvSpPr txBox="1"/>
          <p:nvPr/>
        </p:nvSpPr>
        <p:spPr>
          <a:xfrm rot="198167">
            <a:off x="8069404" y="712613"/>
            <a:ext cx="2464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>
                <a:solidFill>
                  <a:schemeClr val="bg1"/>
                </a:solidFill>
              </a:rPr>
              <a:t>Aansluiting op bestaande afwatering</a:t>
            </a:r>
          </a:p>
        </p:txBody>
      </p:sp>
    </p:spTree>
    <p:extLst>
      <p:ext uri="{BB962C8B-B14F-4D97-AF65-F5344CB8AC3E}">
        <p14:creationId xmlns:p14="http://schemas.microsoft.com/office/powerpoint/2010/main" val="3244500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" y="1"/>
            <a:ext cx="12569252" cy="6858000"/>
          </a:xfrm>
          <a:prstGeom prst="rect">
            <a:avLst/>
          </a:prstGeom>
        </p:spPr>
      </p:pic>
      <p:cxnSp>
        <p:nvCxnSpPr>
          <p:cNvPr id="3" name="Rechte verbindingslijn 2"/>
          <p:cNvCxnSpPr/>
          <p:nvPr/>
        </p:nvCxnSpPr>
        <p:spPr>
          <a:xfrm flipH="1" flipV="1">
            <a:off x="7781192" y="677008"/>
            <a:ext cx="1424355" cy="17585"/>
          </a:xfrm>
          <a:prstGeom prst="line">
            <a:avLst/>
          </a:prstGeom>
          <a:ln w="44450">
            <a:solidFill>
              <a:schemeClr val="bg1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rije vorm 7"/>
          <p:cNvSpPr/>
          <p:nvPr/>
        </p:nvSpPr>
        <p:spPr>
          <a:xfrm>
            <a:off x="8695592" y="43962"/>
            <a:ext cx="1011116" cy="553915"/>
          </a:xfrm>
          <a:custGeom>
            <a:avLst/>
            <a:gdLst>
              <a:gd name="connsiteX0" fmla="*/ 0 w 1011116"/>
              <a:gd name="connsiteY0" fmla="*/ 518746 h 553915"/>
              <a:gd name="connsiteX1" fmla="*/ 589085 w 1011116"/>
              <a:gd name="connsiteY1" fmla="*/ 553915 h 553915"/>
              <a:gd name="connsiteX2" fmla="*/ 835270 w 1011116"/>
              <a:gd name="connsiteY2" fmla="*/ 360484 h 553915"/>
              <a:gd name="connsiteX3" fmla="*/ 852854 w 1011116"/>
              <a:gd name="connsiteY3" fmla="*/ 272561 h 553915"/>
              <a:gd name="connsiteX4" fmla="*/ 1011116 w 1011116"/>
              <a:gd name="connsiteY4" fmla="*/ 52753 h 553915"/>
              <a:gd name="connsiteX5" fmla="*/ 202223 w 1011116"/>
              <a:gd name="connsiteY5" fmla="*/ 0 h 553915"/>
              <a:gd name="connsiteX6" fmla="*/ 52754 w 1011116"/>
              <a:gd name="connsiteY6" fmla="*/ 175846 h 553915"/>
              <a:gd name="connsiteX7" fmla="*/ 96716 w 1011116"/>
              <a:gd name="connsiteY7" fmla="*/ 334107 h 553915"/>
              <a:gd name="connsiteX8" fmla="*/ 167054 w 1011116"/>
              <a:gd name="connsiteY8" fmla="*/ 378069 h 553915"/>
              <a:gd name="connsiteX9" fmla="*/ 0 w 1011116"/>
              <a:gd name="connsiteY9" fmla="*/ 518746 h 55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1116" h="553915">
                <a:moveTo>
                  <a:pt x="0" y="518746"/>
                </a:moveTo>
                <a:lnTo>
                  <a:pt x="589085" y="553915"/>
                </a:lnTo>
                <a:lnTo>
                  <a:pt x="835270" y="360484"/>
                </a:lnTo>
                <a:lnTo>
                  <a:pt x="852854" y="272561"/>
                </a:lnTo>
                <a:lnTo>
                  <a:pt x="1011116" y="52753"/>
                </a:lnTo>
                <a:lnTo>
                  <a:pt x="202223" y="0"/>
                </a:lnTo>
                <a:lnTo>
                  <a:pt x="52754" y="175846"/>
                </a:lnTo>
                <a:lnTo>
                  <a:pt x="96716" y="334107"/>
                </a:lnTo>
                <a:lnTo>
                  <a:pt x="167054" y="378069"/>
                </a:lnTo>
                <a:lnTo>
                  <a:pt x="0" y="518746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Vrije vorm 4"/>
          <p:cNvSpPr/>
          <p:nvPr/>
        </p:nvSpPr>
        <p:spPr>
          <a:xfrm>
            <a:off x="5140712" y="2888166"/>
            <a:ext cx="3100039" cy="1784195"/>
          </a:xfrm>
          <a:custGeom>
            <a:avLst/>
            <a:gdLst>
              <a:gd name="connsiteX0" fmla="*/ 1628078 w 3100039"/>
              <a:gd name="connsiteY0" fmla="*/ 0 h 1784195"/>
              <a:gd name="connsiteX1" fmla="*/ 3100039 w 3100039"/>
              <a:gd name="connsiteY1" fmla="*/ 345688 h 1784195"/>
              <a:gd name="connsiteX2" fmla="*/ 1639229 w 3100039"/>
              <a:gd name="connsiteY2" fmla="*/ 1784195 h 1784195"/>
              <a:gd name="connsiteX3" fmla="*/ 0 w 3100039"/>
              <a:gd name="connsiteY3" fmla="*/ 1182029 h 1784195"/>
              <a:gd name="connsiteX4" fmla="*/ 1628078 w 3100039"/>
              <a:gd name="connsiteY4" fmla="*/ 0 h 178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0039" h="1784195">
                <a:moveTo>
                  <a:pt x="1628078" y="0"/>
                </a:moveTo>
                <a:lnTo>
                  <a:pt x="3100039" y="345688"/>
                </a:lnTo>
                <a:lnTo>
                  <a:pt x="1639229" y="1784195"/>
                </a:lnTo>
                <a:lnTo>
                  <a:pt x="0" y="1182029"/>
                </a:lnTo>
                <a:lnTo>
                  <a:pt x="1628078" y="0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Vrije vorm 6"/>
          <p:cNvSpPr/>
          <p:nvPr/>
        </p:nvSpPr>
        <p:spPr>
          <a:xfrm rot="20258015">
            <a:off x="8282647" y="863528"/>
            <a:ext cx="1916973" cy="2036657"/>
          </a:xfrm>
          <a:custGeom>
            <a:avLst/>
            <a:gdLst>
              <a:gd name="connsiteX0" fmla="*/ 1628078 w 3100039"/>
              <a:gd name="connsiteY0" fmla="*/ 0 h 1784195"/>
              <a:gd name="connsiteX1" fmla="*/ 3100039 w 3100039"/>
              <a:gd name="connsiteY1" fmla="*/ 345688 h 1784195"/>
              <a:gd name="connsiteX2" fmla="*/ 1639229 w 3100039"/>
              <a:gd name="connsiteY2" fmla="*/ 1784195 h 1784195"/>
              <a:gd name="connsiteX3" fmla="*/ 0 w 3100039"/>
              <a:gd name="connsiteY3" fmla="*/ 1182029 h 1784195"/>
              <a:gd name="connsiteX4" fmla="*/ 1628078 w 3100039"/>
              <a:gd name="connsiteY4" fmla="*/ 0 h 178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0039" h="1784195">
                <a:moveTo>
                  <a:pt x="1628078" y="0"/>
                </a:moveTo>
                <a:lnTo>
                  <a:pt x="3100039" y="345688"/>
                </a:lnTo>
                <a:lnTo>
                  <a:pt x="1639229" y="1784195"/>
                </a:lnTo>
                <a:lnTo>
                  <a:pt x="0" y="1182029"/>
                </a:lnTo>
                <a:lnTo>
                  <a:pt x="1628078" y="0"/>
                </a:lnTo>
                <a:close/>
              </a:path>
            </a:pathLst>
          </a:custGeom>
          <a:solidFill>
            <a:schemeClr val="bg1">
              <a:alpha val="61000"/>
            </a:schemeClr>
          </a:solidFill>
          <a:ln w="539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Vrije vorm 8"/>
          <p:cNvSpPr/>
          <p:nvPr/>
        </p:nvSpPr>
        <p:spPr>
          <a:xfrm rot="19825959">
            <a:off x="10178870" y="887861"/>
            <a:ext cx="1776839" cy="2279200"/>
          </a:xfrm>
          <a:custGeom>
            <a:avLst/>
            <a:gdLst>
              <a:gd name="connsiteX0" fmla="*/ 1628078 w 3100039"/>
              <a:gd name="connsiteY0" fmla="*/ 0 h 1784195"/>
              <a:gd name="connsiteX1" fmla="*/ 3100039 w 3100039"/>
              <a:gd name="connsiteY1" fmla="*/ 345688 h 1784195"/>
              <a:gd name="connsiteX2" fmla="*/ 1639229 w 3100039"/>
              <a:gd name="connsiteY2" fmla="*/ 1784195 h 1784195"/>
              <a:gd name="connsiteX3" fmla="*/ 0 w 3100039"/>
              <a:gd name="connsiteY3" fmla="*/ 1182029 h 1784195"/>
              <a:gd name="connsiteX4" fmla="*/ 1628078 w 3100039"/>
              <a:gd name="connsiteY4" fmla="*/ 0 h 178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0039" h="1784195">
                <a:moveTo>
                  <a:pt x="1628078" y="0"/>
                </a:moveTo>
                <a:lnTo>
                  <a:pt x="3100039" y="345688"/>
                </a:lnTo>
                <a:lnTo>
                  <a:pt x="1639229" y="1784195"/>
                </a:lnTo>
                <a:lnTo>
                  <a:pt x="0" y="1182029"/>
                </a:lnTo>
                <a:lnTo>
                  <a:pt x="1628078" y="0"/>
                </a:lnTo>
                <a:close/>
              </a:path>
            </a:pathLst>
          </a:custGeom>
          <a:solidFill>
            <a:schemeClr val="bg1">
              <a:alpha val="61000"/>
            </a:schemeClr>
          </a:solidFill>
          <a:ln w="539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9732231" y="175296"/>
            <a:ext cx="2254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>
                <a:solidFill>
                  <a:schemeClr val="bg1"/>
                </a:solidFill>
              </a:rPr>
              <a:t>i.s.m. natuurgebied</a:t>
            </a:r>
          </a:p>
        </p:txBody>
      </p:sp>
      <p:sp>
        <p:nvSpPr>
          <p:cNvPr id="10" name="Boog 9"/>
          <p:cNvSpPr/>
          <p:nvPr/>
        </p:nvSpPr>
        <p:spPr>
          <a:xfrm rot="19767370">
            <a:off x="7392677" y="1179606"/>
            <a:ext cx="1510032" cy="1319707"/>
          </a:xfrm>
          <a:prstGeom prst="arc">
            <a:avLst/>
          </a:prstGeom>
          <a:ln w="38100">
            <a:solidFill>
              <a:schemeClr val="bg1"/>
            </a:solidFill>
            <a:headEnd type="stealt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Boog 10"/>
          <p:cNvSpPr/>
          <p:nvPr/>
        </p:nvSpPr>
        <p:spPr>
          <a:xfrm rot="19767370">
            <a:off x="5148303" y="3201348"/>
            <a:ext cx="1510032" cy="1319707"/>
          </a:xfrm>
          <a:prstGeom prst="arc">
            <a:avLst/>
          </a:prstGeom>
          <a:ln w="38100">
            <a:solidFill>
              <a:schemeClr val="bg1"/>
            </a:solidFill>
            <a:headEnd type="stealt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2" name="Rechte verbindingslijn 11"/>
          <p:cNvCxnSpPr/>
          <p:nvPr/>
        </p:nvCxnSpPr>
        <p:spPr>
          <a:xfrm flipH="1" flipV="1">
            <a:off x="9178961" y="705870"/>
            <a:ext cx="2776108" cy="114300"/>
          </a:xfrm>
          <a:prstGeom prst="line">
            <a:avLst/>
          </a:prstGeom>
          <a:ln w="44450">
            <a:solidFill>
              <a:schemeClr val="bg1"/>
            </a:solidFill>
            <a:headEnd type="stealth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 flipV="1">
            <a:off x="9201151" y="375351"/>
            <a:ext cx="117413" cy="330519"/>
          </a:xfrm>
          <a:prstGeom prst="line">
            <a:avLst/>
          </a:prstGeom>
          <a:ln w="44450">
            <a:solidFill>
              <a:schemeClr val="bg1"/>
            </a:solidFill>
            <a:headEnd type="stealth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 flipH="1" flipV="1">
            <a:off x="11955069" y="820170"/>
            <a:ext cx="324928" cy="353112"/>
          </a:xfrm>
          <a:prstGeom prst="line">
            <a:avLst/>
          </a:prstGeom>
          <a:ln w="44450">
            <a:solidFill>
              <a:schemeClr val="bg1"/>
            </a:solidFill>
            <a:headEnd type="stealth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/>
          <p:cNvSpPr txBox="1"/>
          <p:nvPr/>
        </p:nvSpPr>
        <p:spPr>
          <a:xfrm>
            <a:off x="8937067" y="1418045"/>
            <a:ext cx="31208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>
                <a:solidFill>
                  <a:schemeClr val="bg1"/>
                </a:solidFill>
              </a:rPr>
              <a:t>Water daken nuttig</a:t>
            </a:r>
            <a:br>
              <a:rPr lang="nl-BE" sz="2000" b="1" dirty="0">
                <a:solidFill>
                  <a:schemeClr val="bg1"/>
                </a:solidFill>
              </a:rPr>
            </a:br>
            <a:r>
              <a:rPr lang="nl-BE" sz="2000" b="1" dirty="0">
                <a:solidFill>
                  <a:schemeClr val="bg1"/>
                </a:solidFill>
              </a:rPr>
              <a:t>gebruiken voor groenbuffer</a:t>
            </a:r>
            <a:br>
              <a:rPr lang="nl-BE" sz="2000" b="1" dirty="0">
                <a:solidFill>
                  <a:schemeClr val="bg1"/>
                </a:solidFill>
              </a:rPr>
            </a:br>
            <a:r>
              <a:rPr lang="nl-BE" sz="2000" b="1" dirty="0">
                <a:solidFill>
                  <a:schemeClr val="bg1"/>
                </a:solidFill>
              </a:rPr>
              <a:t>(klimaatadaptatie)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184123" y="0"/>
            <a:ext cx="7149790" cy="1325563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Creatief waterbeheer</a:t>
            </a:r>
            <a:br>
              <a:rPr lang="nl-BE" dirty="0">
                <a:solidFill>
                  <a:schemeClr val="bg1"/>
                </a:solidFill>
              </a:rPr>
            </a:br>
            <a:r>
              <a:rPr lang="nl-BE" dirty="0">
                <a:solidFill>
                  <a:schemeClr val="bg1"/>
                </a:solidFill>
              </a:rPr>
              <a:t>ontwerpen !</a:t>
            </a:r>
          </a:p>
        </p:txBody>
      </p:sp>
      <p:sp>
        <p:nvSpPr>
          <p:cNvPr id="23" name="Boog 22"/>
          <p:cNvSpPr/>
          <p:nvPr/>
        </p:nvSpPr>
        <p:spPr>
          <a:xfrm rot="18646947">
            <a:off x="5886824" y="4829603"/>
            <a:ext cx="1510032" cy="1319707"/>
          </a:xfrm>
          <a:prstGeom prst="arc">
            <a:avLst/>
          </a:prstGeom>
          <a:ln w="38100">
            <a:solidFill>
              <a:schemeClr val="bg1"/>
            </a:solidFill>
            <a:headEnd type="stealt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4" name="Rechte verbindingslijn 23"/>
          <p:cNvCxnSpPr/>
          <p:nvPr/>
        </p:nvCxnSpPr>
        <p:spPr>
          <a:xfrm flipV="1">
            <a:off x="6010507" y="5181326"/>
            <a:ext cx="15185" cy="650762"/>
          </a:xfrm>
          <a:prstGeom prst="line">
            <a:avLst/>
          </a:prstGeom>
          <a:ln w="44450">
            <a:solidFill>
              <a:schemeClr val="bg1"/>
            </a:solidFill>
            <a:headEnd type="stealth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/>
          <p:cNvSpPr txBox="1"/>
          <p:nvPr/>
        </p:nvSpPr>
        <p:spPr>
          <a:xfrm>
            <a:off x="7109821" y="4669211"/>
            <a:ext cx="2867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>
                <a:solidFill>
                  <a:schemeClr val="bg1"/>
                </a:solidFill>
              </a:rPr>
              <a:t>Potentieel licht besmeurd</a:t>
            </a:r>
            <a:br>
              <a:rPr lang="nl-BE" sz="2000" dirty="0">
                <a:solidFill>
                  <a:schemeClr val="bg1"/>
                </a:solidFill>
              </a:rPr>
            </a:br>
            <a:r>
              <a:rPr lang="nl-BE" sz="2000" dirty="0">
                <a:solidFill>
                  <a:schemeClr val="bg1"/>
                </a:solidFill>
              </a:rPr>
              <a:t>water verharding apart</a:t>
            </a:r>
          </a:p>
        </p:txBody>
      </p:sp>
    </p:spTree>
    <p:extLst>
      <p:ext uri="{BB962C8B-B14F-4D97-AF65-F5344CB8AC3E}">
        <p14:creationId xmlns:p14="http://schemas.microsoft.com/office/powerpoint/2010/main" val="1740373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1" y="1978800"/>
            <a:ext cx="12198001" cy="48792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2" y="-1334530"/>
            <a:ext cx="12198001" cy="4879200"/>
          </a:xfrm>
          <a:prstGeom prst="rect">
            <a:avLst/>
          </a:prstGeom>
        </p:spPr>
      </p:pic>
      <p:pic>
        <p:nvPicPr>
          <p:cNvPr id="5" name="Afbeelding 4" descr="Free illustration: Thunder, Rain, Cloud, Storm - Free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982" y="-1334529"/>
            <a:ext cx="2271018" cy="2088292"/>
          </a:xfrm>
          <a:prstGeom prst="rect">
            <a:avLst/>
          </a:prstGeom>
        </p:spPr>
      </p:pic>
      <p:sp>
        <p:nvSpPr>
          <p:cNvPr id="6" name="Vrije vorm 5"/>
          <p:cNvSpPr/>
          <p:nvPr/>
        </p:nvSpPr>
        <p:spPr>
          <a:xfrm>
            <a:off x="3105509" y="750498"/>
            <a:ext cx="7177178" cy="1794294"/>
          </a:xfrm>
          <a:custGeom>
            <a:avLst/>
            <a:gdLst>
              <a:gd name="connsiteX0" fmla="*/ 7177178 w 7177178"/>
              <a:gd name="connsiteY0" fmla="*/ 0 h 1794294"/>
              <a:gd name="connsiteX1" fmla="*/ 7177178 w 7177178"/>
              <a:gd name="connsiteY1" fmla="*/ 1794294 h 1794294"/>
              <a:gd name="connsiteX2" fmla="*/ 5477774 w 7177178"/>
              <a:gd name="connsiteY2" fmla="*/ 1794294 h 1794294"/>
              <a:gd name="connsiteX3" fmla="*/ 0 w 7177178"/>
              <a:gd name="connsiteY3" fmla="*/ 1794294 h 179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7178" h="1794294">
                <a:moveTo>
                  <a:pt x="7177178" y="0"/>
                </a:moveTo>
                <a:lnTo>
                  <a:pt x="7177178" y="1794294"/>
                </a:lnTo>
                <a:lnTo>
                  <a:pt x="5477774" y="1794294"/>
                </a:lnTo>
                <a:lnTo>
                  <a:pt x="0" y="1794294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Vrije vorm 11"/>
          <p:cNvSpPr/>
          <p:nvPr/>
        </p:nvSpPr>
        <p:spPr>
          <a:xfrm>
            <a:off x="3180272" y="3856008"/>
            <a:ext cx="2323381" cy="1670958"/>
          </a:xfrm>
          <a:custGeom>
            <a:avLst/>
            <a:gdLst>
              <a:gd name="connsiteX0" fmla="*/ 7177178 w 7177178"/>
              <a:gd name="connsiteY0" fmla="*/ 0 h 1794294"/>
              <a:gd name="connsiteX1" fmla="*/ 7177178 w 7177178"/>
              <a:gd name="connsiteY1" fmla="*/ 1794294 h 1794294"/>
              <a:gd name="connsiteX2" fmla="*/ 5477774 w 7177178"/>
              <a:gd name="connsiteY2" fmla="*/ 1794294 h 1794294"/>
              <a:gd name="connsiteX3" fmla="*/ 0 w 7177178"/>
              <a:gd name="connsiteY3" fmla="*/ 1794294 h 179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7178" h="1794294">
                <a:moveTo>
                  <a:pt x="7177178" y="0"/>
                </a:moveTo>
                <a:lnTo>
                  <a:pt x="7177178" y="1794294"/>
                </a:lnTo>
                <a:lnTo>
                  <a:pt x="5477774" y="1794294"/>
                </a:lnTo>
                <a:lnTo>
                  <a:pt x="0" y="1794294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8" name="Rechte verbindingslijn 7"/>
          <p:cNvCxnSpPr/>
          <p:nvPr/>
        </p:nvCxnSpPr>
        <p:spPr>
          <a:xfrm flipV="1">
            <a:off x="10136038" y="750497"/>
            <a:ext cx="2055961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 flipV="1">
            <a:off x="5190227" y="3856008"/>
            <a:ext cx="2629619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jdelijke aanduiding voor inhoud 2"/>
          <p:cNvSpPr txBox="1">
            <a:spLocks/>
          </p:cNvSpPr>
          <p:nvPr/>
        </p:nvSpPr>
        <p:spPr>
          <a:xfrm>
            <a:off x="0" y="89826"/>
            <a:ext cx="3229680" cy="4646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400" u="sng" dirty="0"/>
              <a:t>Technische uitwerking:</a:t>
            </a:r>
            <a:endParaRPr lang="nl-BE" sz="2400" dirty="0"/>
          </a:p>
        </p:txBody>
      </p:sp>
      <p:sp>
        <p:nvSpPr>
          <p:cNvPr id="11" name="Rechthoek 10"/>
          <p:cNvSpPr/>
          <p:nvPr/>
        </p:nvSpPr>
        <p:spPr>
          <a:xfrm>
            <a:off x="5190227" y="4418400"/>
            <a:ext cx="184661" cy="876258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ijdelijke aanduiding voor inhoud 2"/>
          <p:cNvSpPr txBox="1">
            <a:spLocks/>
          </p:cNvSpPr>
          <p:nvPr/>
        </p:nvSpPr>
        <p:spPr>
          <a:xfrm>
            <a:off x="10694476" y="1358513"/>
            <a:ext cx="1404597" cy="4646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400" dirty="0"/>
              <a:t>gebouw</a:t>
            </a:r>
          </a:p>
        </p:txBody>
      </p:sp>
      <p:sp>
        <p:nvSpPr>
          <p:cNvPr id="22" name="Tijdelijke aanduiding voor inhoud 2"/>
          <p:cNvSpPr txBox="1">
            <a:spLocks/>
          </p:cNvSpPr>
          <p:nvPr/>
        </p:nvSpPr>
        <p:spPr>
          <a:xfrm>
            <a:off x="5764304" y="4415548"/>
            <a:ext cx="1404597" cy="4646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400" dirty="0"/>
              <a:t>gebouw</a:t>
            </a:r>
          </a:p>
        </p:txBody>
      </p:sp>
    </p:spTree>
    <p:extLst>
      <p:ext uri="{BB962C8B-B14F-4D97-AF65-F5344CB8AC3E}">
        <p14:creationId xmlns:p14="http://schemas.microsoft.com/office/powerpoint/2010/main" val="3244907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1" y="1978800"/>
            <a:ext cx="12198001" cy="48792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2" y="-1334530"/>
            <a:ext cx="12198001" cy="4879200"/>
          </a:xfrm>
          <a:prstGeom prst="rect">
            <a:avLst/>
          </a:prstGeom>
        </p:spPr>
      </p:pic>
      <p:pic>
        <p:nvPicPr>
          <p:cNvPr id="5" name="Afbeelding 4" descr="Free illustration: Thunder, Rain, Cloud, Storm - Free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982" y="-1334529"/>
            <a:ext cx="2271018" cy="2088292"/>
          </a:xfrm>
          <a:prstGeom prst="rect">
            <a:avLst/>
          </a:prstGeom>
        </p:spPr>
      </p:pic>
      <p:sp>
        <p:nvSpPr>
          <p:cNvPr id="6" name="Vrije vorm 5"/>
          <p:cNvSpPr/>
          <p:nvPr/>
        </p:nvSpPr>
        <p:spPr>
          <a:xfrm>
            <a:off x="3105509" y="750498"/>
            <a:ext cx="7177178" cy="1794294"/>
          </a:xfrm>
          <a:custGeom>
            <a:avLst/>
            <a:gdLst>
              <a:gd name="connsiteX0" fmla="*/ 7177178 w 7177178"/>
              <a:gd name="connsiteY0" fmla="*/ 0 h 1794294"/>
              <a:gd name="connsiteX1" fmla="*/ 7177178 w 7177178"/>
              <a:gd name="connsiteY1" fmla="*/ 1794294 h 1794294"/>
              <a:gd name="connsiteX2" fmla="*/ 5477774 w 7177178"/>
              <a:gd name="connsiteY2" fmla="*/ 1794294 h 1794294"/>
              <a:gd name="connsiteX3" fmla="*/ 0 w 7177178"/>
              <a:gd name="connsiteY3" fmla="*/ 1794294 h 179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7178" h="1794294">
                <a:moveTo>
                  <a:pt x="7177178" y="0"/>
                </a:moveTo>
                <a:lnTo>
                  <a:pt x="7177178" y="1794294"/>
                </a:lnTo>
                <a:lnTo>
                  <a:pt x="5477774" y="1794294"/>
                </a:lnTo>
                <a:lnTo>
                  <a:pt x="0" y="1794294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Vrije vorm 11"/>
          <p:cNvSpPr/>
          <p:nvPr/>
        </p:nvSpPr>
        <p:spPr>
          <a:xfrm>
            <a:off x="3180272" y="3856008"/>
            <a:ext cx="2323381" cy="1670958"/>
          </a:xfrm>
          <a:custGeom>
            <a:avLst/>
            <a:gdLst>
              <a:gd name="connsiteX0" fmla="*/ 7177178 w 7177178"/>
              <a:gd name="connsiteY0" fmla="*/ 0 h 1794294"/>
              <a:gd name="connsiteX1" fmla="*/ 7177178 w 7177178"/>
              <a:gd name="connsiteY1" fmla="*/ 1794294 h 1794294"/>
              <a:gd name="connsiteX2" fmla="*/ 5477774 w 7177178"/>
              <a:gd name="connsiteY2" fmla="*/ 1794294 h 1794294"/>
              <a:gd name="connsiteX3" fmla="*/ 0 w 7177178"/>
              <a:gd name="connsiteY3" fmla="*/ 1794294 h 179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7178" h="1794294">
                <a:moveTo>
                  <a:pt x="7177178" y="0"/>
                </a:moveTo>
                <a:lnTo>
                  <a:pt x="7177178" y="1794294"/>
                </a:lnTo>
                <a:lnTo>
                  <a:pt x="5477774" y="1794294"/>
                </a:lnTo>
                <a:lnTo>
                  <a:pt x="0" y="1794294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8" name="Rechte verbindingslijn 7"/>
          <p:cNvCxnSpPr/>
          <p:nvPr/>
        </p:nvCxnSpPr>
        <p:spPr>
          <a:xfrm flipV="1">
            <a:off x="10136038" y="750497"/>
            <a:ext cx="2055961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 flipV="1">
            <a:off x="5190227" y="3856008"/>
            <a:ext cx="2629619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inhoud 2"/>
          <p:cNvSpPr>
            <a:spLocks noGrp="1"/>
          </p:cNvSpPr>
          <p:nvPr>
            <p:ph idx="1"/>
          </p:nvPr>
        </p:nvSpPr>
        <p:spPr>
          <a:xfrm>
            <a:off x="7429553" y="3856008"/>
            <a:ext cx="4669520" cy="3001992"/>
          </a:xfrm>
          <a:solidFill>
            <a:schemeClr val="bg1">
              <a:alpha val="76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sz="2400" u="sng" dirty="0"/>
              <a:t>“</a:t>
            </a:r>
            <a:r>
              <a:rPr lang="nl-BE" sz="2400" u="sng" dirty="0" err="1"/>
              <a:t>Lessons</a:t>
            </a:r>
            <a:r>
              <a:rPr lang="nl-BE" sz="2400" u="sng" dirty="0"/>
              <a:t> </a:t>
            </a:r>
            <a:r>
              <a:rPr lang="nl-BE" sz="2400" u="sng" dirty="0" err="1"/>
              <a:t>learned</a:t>
            </a:r>
            <a:r>
              <a:rPr lang="nl-BE" sz="2400" u="sng" dirty="0"/>
              <a:t>”</a:t>
            </a:r>
            <a:r>
              <a:rPr lang="nl-BE" sz="2400" dirty="0"/>
              <a:t>:</a:t>
            </a:r>
          </a:p>
          <a:p>
            <a:r>
              <a:rPr lang="nl-BE" sz="2400" dirty="0"/>
              <a:t>Hemelwater daken apart</a:t>
            </a:r>
          </a:p>
          <a:p>
            <a:r>
              <a:rPr lang="nl-BE" sz="2400" dirty="0"/>
              <a:t>Met proper water makkelijker </a:t>
            </a:r>
            <a:r>
              <a:rPr lang="nl-BE" sz="2400" dirty="0" err="1"/>
              <a:t>meerwaarden</a:t>
            </a:r>
            <a:r>
              <a:rPr lang="nl-BE" sz="2400" dirty="0"/>
              <a:t> creëren</a:t>
            </a:r>
          </a:p>
          <a:p>
            <a:r>
              <a:rPr lang="nl-BE" sz="2400" dirty="0"/>
              <a:t>Extra financieringskanalen voor natte natuur en klimaat-adaptatie (Blue Deal)</a:t>
            </a:r>
          </a:p>
        </p:txBody>
      </p:sp>
      <p:sp>
        <p:nvSpPr>
          <p:cNvPr id="19" name="Tijdelijke aanduiding voor inhoud 2"/>
          <p:cNvSpPr txBox="1">
            <a:spLocks/>
          </p:cNvSpPr>
          <p:nvPr/>
        </p:nvSpPr>
        <p:spPr>
          <a:xfrm>
            <a:off x="0" y="89826"/>
            <a:ext cx="3229680" cy="4646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400" u="sng" dirty="0"/>
              <a:t>Technische uitwerking:</a:t>
            </a:r>
            <a:endParaRPr lang="nl-BE" sz="2400" dirty="0"/>
          </a:p>
        </p:txBody>
      </p:sp>
      <p:sp>
        <p:nvSpPr>
          <p:cNvPr id="11" name="Rechthoek 10"/>
          <p:cNvSpPr/>
          <p:nvPr/>
        </p:nvSpPr>
        <p:spPr>
          <a:xfrm>
            <a:off x="5190227" y="4418400"/>
            <a:ext cx="184661" cy="876258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ijdelijke aanduiding voor inhoud 2"/>
          <p:cNvSpPr txBox="1">
            <a:spLocks/>
          </p:cNvSpPr>
          <p:nvPr/>
        </p:nvSpPr>
        <p:spPr>
          <a:xfrm>
            <a:off x="10694476" y="1358513"/>
            <a:ext cx="1404597" cy="4646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400" dirty="0"/>
              <a:t>gebouw</a:t>
            </a:r>
          </a:p>
        </p:txBody>
      </p:sp>
      <p:sp>
        <p:nvSpPr>
          <p:cNvPr id="22" name="Tijdelijke aanduiding voor inhoud 2"/>
          <p:cNvSpPr txBox="1">
            <a:spLocks/>
          </p:cNvSpPr>
          <p:nvPr/>
        </p:nvSpPr>
        <p:spPr>
          <a:xfrm>
            <a:off x="5764304" y="4415548"/>
            <a:ext cx="1404597" cy="4646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400" dirty="0"/>
              <a:t>gebouw</a:t>
            </a:r>
          </a:p>
        </p:txBody>
      </p:sp>
    </p:spTree>
    <p:extLst>
      <p:ext uri="{BB962C8B-B14F-4D97-AF65-F5344CB8AC3E}">
        <p14:creationId xmlns:p14="http://schemas.microsoft.com/office/powerpoint/2010/main" val="4043162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3747" y="192346"/>
            <a:ext cx="12091639" cy="1325563"/>
          </a:xfrm>
        </p:spPr>
        <p:txBody>
          <a:bodyPr>
            <a:normAutofit/>
          </a:bodyPr>
          <a:lstStyle/>
          <a:p>
            <a:r>
              <a:rPr lang="nl-BE" sz="3600" dirty="0"/>
              <a:t>‘Dakwater’: </a:t>
            </a:r>
            <a:br>
              <a:rPr lang="nl-BE" sz="3600" dirty="0"/>
            </a:br>
            <a:r>
              <a:rPr lang="nl-BE" sz="3600" dirty="0"/>
              <a:t>hoogwaardig hergebruik door tuinbouw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781FBFE-C815-47E7-B342-004A87649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782" y="2759811"/>
            <a:ext cx="6913756" cy="3754330"/>
          </a:xfrm>
          <a:prstGeom prst="rect">
            <a:avLst/>
          </a:prstGeom>
        </p:spPr>
      </p:pic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423748" y="1519252"/>
            <a:ext cx="442703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sz="2000" i="1" dirty="0"/>
              <a:t>Case </a:t>
            </a:r>
            <a:r>
              <a:rPr lang="nl-BE" sz="2000" i="1" dirty="0" err="1"/>
              <a:t>Reynaers</a:t>
            </a:r>
            <a:r>
              <a:rPr lang="nl-BE" sz="2000" i="1" dirty="0"/>
              <a:t> + glastuinbouwbedrijf + PSKW (proeftuin droogte)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sz="2000" dirty="0"/>
              <a:t>Hemelwater bedrijf afvoeren naar glastuinbouwbedrijf:</a:t>
            </a:r>
          </a:p>
          <a:p>
            <a:r>
              <a:rPr lang="nl-BE" sz="2000" dirty="0"/>
              <a:t>Minder wateroverlast rond bedrijf</a:t>
            </a:r>
          </a:p>
          <a:p>
            <a:r>
              <a:rPr lang="nl-BE" sz="2000" dirty="0"/>
              <a:t>Vermijden oppompen grondwater</a:t>
            </a:r>
            <a:br>
              <a:rPr lang="nl-BE" sz="2000" dirty="0"/>
            </a:br>
            <a:r>
              <a:rPr lang="nl-BE" sz="2000" dirty="0"/>
              <a:t>door glastuinbouw</a:t>
            </a:r>
          </a:p>
          <a:p>
            <a:r>
              <a:rPr lang="nl-BE" sz="2000" dirty="0"/>
              <a:t>Opslag = seizoenen overbruggen! </a:t>
            </a:r>
          </a:p>
          <a:p>
            <a:r>
              <a:rPr lang="nl-BE" sz="2000" dirty="0"/>
              <a:t>Als toch te veel: infiltratie in wadi</a:t>
            </a:r>
          </a:p>
          <a:p>
            <a:r>
              <a:rPr lang="nl-BE" sz="2000" dirty="0" err="1"/>
              <a:t>Rainlevelr</a:t>
            </a:r>
            <a:r>
              <a:rPr lang="nl-BE" sz="2000" dirty="0"/>
              <a:t>©: voor hevige regenbui opvangbekken deels ledigen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45588" y="6487701"/>
            <a:ext cx="1194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i="1" dirty="0"/>
              <a:t>Meer info: </a:t>
            </a:r>
            <a:r>
              <a:rPr lang="nl-BE" sz="1200" i="1" dirty="0" err="1"/>
              <a:t>WaterLandSchap</a:t>
            </a:r>
            <a:r>
              <a:rPr lang="nl-BE" sz="1200" i="1" dirty="0"/>
              <a:t> en </a:t>
            </a:r>
            <a:r>
              <a:rPr lang="nl-BE" sz="1200" i="1" dirty="0">
                <a:hlinkClick r:id="rId3"/>
              </a:rPr>
              <a:t>https://www.vmm.be/water/projecten/proeftuinen-droogte/slim-hemelwaterbeheer-landbouw-en-industrie-zorgen-samen-voor-robuuste-waterbevoorrading</a:t>
            </a:r>
            <a:r>
              <a:rPr lang="nl-BE" sz="1200" i="1" dirty="0"/>
              <a:t> </a:t>
            </a:r>
            <a:endParaRPr lang="nl-BE" sz="12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430" y="-195850"/>
            <a:ext cx="3404839" cy="38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C5BAB-CFCA-4CE7-93D7-60481CB76468}" type="slidenum">
              <a:rPr lang="nl-NL" altLang="nl-BE" smtClean="0"/>
              <a:pPr>
                <a:defRPr/>
              </a:pPr>
              <a:t>3</a:t>
            </a:fld>
            <a:endParaRPr lang="nl-NL" alt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842"/>
            <a:ext cx="9429944" cy="6856158"/>
          </a:xfrm>
          <a:prstGeom prst="rect">
            <a:avLst/>
          </a:prstGeom>
        </p:spPr>
      </p:pic>
      <p:cxnSp>
        <p:nvCxnSpPr>
          <p:cNvPr id="16" name="Rechte verbindingslijn met pijl 15"/>
          <p:cNvCxnSpPr/>
          <p:nvPr/>
        </p:nvCxnSpPr>
        <p:spPr>
          <a:xfrm flipH="1">
            <a:off x="10055941" y="2335229"/>
            <a:ext cx="338620" cy="1714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/>
          <p:cNvSpPr txBox="1"/>
          <p:nvPr/>
        </p:nvSpPr>
        <p:spPr>
          <a:xfrm>
            <a:off x="9980010" y="-31622"/>
            <a:ext cx="1480677" cy="1400583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sz="1600" dirty="0"/>
              <a:t>Concentratie</a:t>
            </a:r>
            <a:br>
              <a:rPr lang="nl-BE" sz="1600" dirty="0"/>
            </a:br>
            <a:r>
              <a:rPr lang="nl-BE" sz="1600" dirty="0"/>
              <a:t>overstromings-</a:t>
            </a:r>
            <a:br>
              <a:rPr lang="nl-BE" sz="1600" dirty="0"/>
            </a:br>
            <a:r>
              <a:rPr lang="nl-BE" sz="1600" dirty="0"/>
              <a:t>gevoelige</a:t>
            </a:r>
            <a:br>
              <a:rPr lang="nl-BE" sz="1600" dirty="0"/>
            </a:br>
            <a:r>
              <a:rPr lang="nl-BE" sz="1600" dirty="0"/>
              <a:t>gebieden</a:t>
            </a:r>
          </a:p>
          <a:p>
            <a:r>
              <a:rPr lang="nl-BE" sz="1600" dirty="0"/>
              <a:t>+ ligging cases</a:t>
            </a:r>
          </a:p>
        </p:txBody>
      </p:sp>
      <p:sp>
        <p:nvSpPr>
          <p:cNvPr id="2" name="Afgeronde rechthoek 1"/>
          <p:cNvSpPr/>
          <p:nvPr/>
        </p:nvSpPr>
        <p:spPr>
          <a:xfrm>
            <a:off x="9375343" y="2563845"/>
            <a:ext cx="849908" cy="381027"/>
          </a:xfrm>
          <a:prstGeom prst="round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Afgeronde rechthoek 11"/>
          <p:cNvSpPr/>
          <p:nvPr/>
        </p:nvSpPr>
        <p:spPr>
          <a:xfrm>
            <a:off x="8632746" y="3935542"/>
            <a:ext cx="519819" cy="457232"/>
          </a:xfrm>
          <a:prstGeom prst="round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Afgeronde rechthoek 12"/>
          <p:cNvSpPr/>
          <p:nvPr/>
        </p:nvSpPr>
        <p:spPr>
          <a:xfrm>
            <a:off x="8207792" y="4773801"/>
            <a:ext cx="573473" cy="457232"/>
          </a:xfrm>
          <a:prstGeom prst="round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Afgeronde rechthoek 13"/>
          <p:cNvSpPr/>
          <p:nvPr/>
        </p:nvSpPr>
        <p:spPr>
          <a:xfrm>
            <a:off x="8494528" y="5264497"/>
            <a:ext cx="286737" cy="457232"/>
          </a:xfrm>
          <a:prstGeom prst="round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Afgeronde rechthoek 14"/>
          <p:cNvSpPr/>
          <p:nvPr/>
        </p:nvSpPr>
        <p:spPr>
          <a:xfrm>
            <a:off x="8892655" y="5154828"/>
            <a:ext cx="482689" cy="352048"/>
          </a:xfrm>
          <a:prstGeom prst="round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7" name="Rechte verbindingslijn met pijl 16"/>
          <p:cNvCxnSpPr/>
          <p:nvPr/>
        </p:nvCxnSpPr>
        <p:spPr>
          <a:xfrm flipH="1">
            <a:off x="9017434" y="3752007"/>
            <a:ext cx="338620" cy="1714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/>
          <p:cNvCxnSpPr/>
          <p:nvPr/>
        </p:nvCxnSpPr>
        <p:spPr>
          <a:xfrm flipH="1">
            <a:off x="8743116" y="4609620"/>
            <a:ext cx="338620" cy="1714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/>
          <p:nvPr/>
        </p:nvCxnSpPr>
        <p:spPr>
          <a:xfrm flipH="1">
            <a:off x="9055932" y="4957410"/>
            <a:ext cx="338620" cy="1714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 flipV="1">
            <a:off x="8261447" y="5755196"/>
            <a:ext cx="233082" cy="3140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vak 21"/>
          <p:cNvSpPr txBox="1"/>
          <p:nvPr/>
        </p:nvSpPr>
        <p:spPr>
          <a:xfrm>
            <a:off x="10340721" y="2093735"/>
            <a:ext cx="1047027" cy="32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>
                <a:solidFill>
                  <a:schemeClr val="bg1"/>
                </a:solidFill>
              </a:rPr>
              <a:t>Kanaalkant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9323844" y="3512017"/>
            <a:ext cx="1048813" cy="32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 err="1">
                <a:solidFill>
                  <a:schemeClr val="bg1"/>
                </a:solidFill>
              </a:rPr>
              <a:t>Terbekehof</a:t>
            </a:r>
            <a:endParaRPr lang="nl-BE" sz="1400" b="1" dirty="0">
              <a:solidFill>
                <a:schemeClr val="bg1"/>
              </a:solidFill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9017436" y="4382693"/>
            <a:ext cx="992210" cy="32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>
                <a:solidFill>
                  <a:schemeClr val="bg1"/>
                </a:solidFill>
              </a:rPr>
              <a:t>Niel Boom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9344914" y="4829449"/>
            <a:ext cx="681025" cy="32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>
                <a:solidFill>
                  <a:schemeClr val="bg1"/>
                </a:solidFill>
              </a:rPr>
              <a:t>Rumst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7933126" y="6031002"/>
            <a:ext cx="1034595" cy="553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>
                <a:solidFill>
                  <a:schemeClr val="bg1"/>
                </a:solidFill>
              </a:rPr>
              <a:t>Willebroek</a:t>
            </a:r>
            <a:br>
              <a:rPr lang="nl-BE" sz="1400" b="1" dirty="0">
                <a:solidFill>
                  <a:schemeClr val="bg1"/>
                </a:solidFill>
              </a:rPr>
            </a:br>
            <a:r>
              <a:rPr lang="nl-BE" sz="1400" b="1" dirty="0">
                <a:solidFill>
                  <a:schemeClr val="bg1"/>
                </a:solidFill>
              </a:rPr>
              <a:t>Noord</a:t>
            </a:r>
          </a:p>
        </p:txBody>
      </p:sp>
      <p:sp>
        <p:nvSpPr>
          <p:cNvPr id="32" name="Afgeronde rechthoek 31"/>
          <p:cNvSpPr/>
          <p:nvPr/>
        </p:nvSpPr>
        <p:spPr>
          <a:xfrm>
            <a:off x="9983907" y="5559116"/>
            <a:ext cx="482689" cy="352048"/>
          </a:xfrm>
          <a:prstGeom prst="round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3" name="Rechte verbindingslijn met pijl 32"/>
          <p:cNvCxnSpPr/>
          <p:nvPr/>
        </p:nvCxnSpPr>
        <p:spPr>
          <a:xfrm flipH="1">
            <a:off x="10340721" y="5361698"/>
            <a:ext cx="145083" cy="14517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kstvak 33"/>
          <p:cNvSpPr txBox="1"/>
          <p:nvPr/>
        </p:nvSpPr>
        <p:spPr>
          <a:xfrm>
            <a:off x="10436166" y="5233737"/>
            <a:ext cx="1083528" cy="32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>
                <a:solidFill>
                  <a:schemeClr val="bg1"/>
                </a:solidFill>
              </a:rPr>
              <a:t>Veiling Zuid</a:t>
            </a:r>
          </a:p>
        </p:txBody>
      </p:sp>
      <p:sp>
        <p:nvSpPr>
          <p:cNvPr id="35" name="Afgeronde rechthoek 34"/>
          <p:cNvSpPr/>
          <p:nvPr/>
        </p:nvSpPr>
        <p:spPr>
          <a:xfrm>
            <a:off x="10252718" y="4052831"/>
            <a:ext cx="482689" cy="352048"/>
          </a:xfrm>
          <a:prstGeom prst="round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6" name="Rechte verbindingslijn met pijl 35"/>
          <p:cNvCxnSpPr/>
          <p:nvPr/>
        </p:nvCxnSpPr>
        <p:spPr>
          <a:xfrm flipH="1">
            <a:off x="10609532" y="3855414"/>
            <a:ext cx="145083" cy="14517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vak 36"/>
          <p:cNvSpPr txBox="1"/>
          <p:nvPr/>
        </p:nvSpPr>
        <p:spPr>
          <a:xfrm>
            <a:off x="10704978" y="3727451"/>
            <a:ext cx="805405" cy="553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>
                <a:solidFill>
                  <a:schemeClr val="bg1"/>
                </a:solidFill>
              </a:rPr>
              <a:t>Lier</a:t>
            </a:r>
            <a:br>
              <a:rPr lang="nl-BE" sz="1400" b="1" dirty="0">
                <a:solidFill>
                  <a:schemeClr val="bg1"/>
                </a:solidFill>
              </a:rPr>
            </a:br>
            <a:r>
              <a:rPr lang="nl-BE" sz="1400" b="1" dirty="0" err="1">
                <a:solidFill>
                  <a:schemeClr val="bg1"/>
                </a:solidFill>
              </a:rPr>
              <a:t>Duwijck</a:t>
            </a:r>
            <a:endParaRPr lang="nl-BE" sz="1400" b="1" dirty="0">
              <a:solidFill>
                <a:schemeClr val="bg1"/>
              </a:solidFill>
            </a:endParaRPr>
          </a:p>
        </p:txBody>
      </p:sp>
      <p:sp>
        <p:nvSpPr>
          <p:cNvPr id="38" name="Tekstvak 37"/>
          <p:cNvSpPr txBox="1"/>
          <p:nvPr/>
        </p:nvSpPr>
        <p:spPr>
          <a:xfrm>
            <a:off x="5016588" y="10095"/>
            <a:ext cx="1724746" cy="684006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dirty="0"/>
              <a:t>Sigma dijken</a:t>
            </a:r>
          </a:p>
          <a:p>
            <a:r>
              <a:rPr lang="nl-BE" dirty="0"/>
              <a:t>11m -&gt; 8m TAW</a:t>
            </a:r>
          </a:p>
        </p:txBody>
      </p:sp>
      <p:sp>
        <p:nvSpPr>
          <p:cNvPr id="39" name="Tekstvak 38"/>
          <p:cNvSpPr txBox="1"/>
          <p:nvPr/>
        </p:nvSpPr>
        <p:spPr>
          <a:xfrm>
            <a:off x="5610015" y="1510068"/>
            <a:ext cx="497461" cy="293145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sz="1200" b="1" dirty="0"/>
              <a:t>11m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4974356" y="1052836"/>
            <a:ext cx="400389" cy="293145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sz="1200" b="1" dirty="0"/>
              <a:t>8m</a:t>
            </a:r>
          </a:p>
        </p:txBody>
      </p:sp>
      <p:cxnSp>
        <p:nvCxnSpPr>
          <p:cNvPr id="41" name="Rechte verbindingslijn met pijl 40"/>
          <p:cNvCxnSpPr/>
          <p:nvPr/>
        </p:nvCxnSpPr>
        <p:spPr>
          <a:xfrm flipH="1">
            <a:off x="4602947" y="1258260"/>
            <a:ext cx="371299" cy="24236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/>
          <p:cNvCxnSpPr/>
          <p:nvPr/>
        </p:nvCxnSpPr>
        <p:spPr>
          <a:xfrm flipH="1">
            <a:off x="5205435" y="1704716"/>
            <a:ext cx="338620" cy="1714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/>
          <p:cNvSpPr txBox="1"/>
          <p:nvPr/>
        </p:nvSpPr>
        <p:spPr>
          <a:xfrm>
            <a:off x="225092" y="406505"/>
            <a:ext cx="190308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/>
              <a:t>Situering cases</a:t>
            </a:r>
            <a:br>
              <a:rPr lang="nl-BE" sz="2000" dirty="0"/>
            </a:br>
            <a:r>
              <a:rPr lang="nl-BE" sz="2000" dirty="0"/>
              <a:t>van waaruit</a:t>
            </a:r>
            <a:br>
              <a:rPr lang="nl-BE" sz="2000" dirty="0"/>
            </a:br>
            <a:r>
              <a:rPr lang="nl-BE" sz="2000" dirty="0"/>
              <a:t>inspiratie</a:t>
            </a:r>
            <a:br>
              <a:rPr lang="nl-BE" sz="2000" dirty="0"/>
            </a:br>
            <a:r>
              <a:rPr lang="nl-BE" sz="2000" dirty="0"/>
              <a:t>presentatie</a:t>
            </a:r>
          </a:p>
          <a:p>
            <a:endParaRPr lang="nl-BE" sz="2000" dirty="0"/>
          </a:p>
          <a:p>
            <a:r>
              <a:rPr lang="nl-BE" sz="2000" i="1" dirty="0"/>
              <a:t>(de leerervaring </a:t>
            </a:r>
            <a:br>
              <a:rPr lang="nl-BE" sz="2000" i="1" dirty="0"/>
            </a:br>
            <a:r>
              <a:rPr lang="nl-BE" sz="2000" i="1" dirty="0"/>
              <a:t>is universeel)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132459" y="3054285"/>
            <a:ext cx="1018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Antwerpen</a:t>
            </a:r>
          </a:p>
        </p:txBody>
      </p:sp>
      <p:sp>
        <p:nvSpPr>
          <p:cNvPr id="43" name="Tekstvak 42"/>
          <p:cNvSpPr txBox="1"/>
          <p:nvPr/>
        </p:nvSpPr>
        <p:spPr>
          <a:xfrm>
            <a:off x="4788706" y="5725480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Mechelen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5934429" y="430246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Lier</a:t>
            </a:r>
          </a:p>
        </p:txBody>
      </p:sp>
      <p:sp>
        <p:nvSpPr>
          <p:cNvPr id="45" name="Afgeronde rechthoek 44"/>
          <p:cNvSpPr/>
          <p:nvPr/>
        </p:nvSpPr>
        <p:spPr>
          <a:xfrm>
            <a:off x="8497616" y="3286228"/>
            <a:ext cx="395040" cy="376035"/>
          </a:xfrm>
          <a:prstGeom prst="round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46" name="Rechte verbindingslijn met pijl 45"/>
          <p:cNvCxnSpPr/>
          <p:nvPr/>
        </p:nvCxnSpPr>
        <p:spPr>
          <a:xfrm flipH="1">
            <a:off x="8852013" y="3169571"/>
            <a:ext cx="81283" cy="14100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kstvak 46"/>
          <p:cNvSpPr txBox="1"/>
          <p:nvPr/>
        </p:nvSpPr>
        <p:spPr>
          <a:xfrm>
            <a:off x="8880477" y="3090983"/>
            <a:ext cx="989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>
                <a:solidFill>
                  <a:schemeClr val="bg1"/>
                </a:solidFill>
              </a:rPr>
              <a:t>Blue Gate</a:t>
            </a:r>
          </a:p>
        </p:txBody>
      </p:sp>
      <p:sp>
        <p:nvSpPr>
          <p:cNvPr id="9" name="Rechthoek 8"/>
          <p:cNvSpPr/>
          <p:nvPr/>
        </p:nvSpPr>
        <p:spPr>
          <a:xfrm>
            <a:off x="2020520" y="-188536"/>
            <a:ext cx="4870474" cy="7456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8" name="Rechthoek 47"/>
          <p:cNvSpPr/>
          <p:nvPr/>
        </p:nvSpPr>
        <p:spPr>
          <a:xfrm>
            <a:off x="2209800" y="0"/>
            <a:ext cx="4655234" cy="6858000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1018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7060" cy="1325563"/>
          </a:xfrm>
        </p:spPr>
        <p:txBody>
          <a:bodyPr>
            <a:normAutofit/>
          </a:bodyPr>
          <a:lstStyle/>
          <a:p>
            <a:r>
              <a:rPr lang="nl-BE" sz="4000" dirty="0"/>
              <a:t>Samenvattend: wees creatief met infiltratie, buffering, natuur en … (vooral) hergebruik 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53596"/>
          </a:xfrm>
        </p:spPr>
        <p:txBody>
          <a:bodyPr>
            <a:normAutofit fontScale="92500" lnSpcReduction="10000"/>
          </a:bodyPr>
          <a:lstStyle/>
          <a:p>
            <a:r>
              <a:rPr lang="nl-BE" dirty="0"/>
              <a:t>Accenten leggen </a:t>
            </a:r>
            <a:r>
              <a:rPr lang="nl-BE" dirty="0" err="1"/>
              <a:t>ifv</a:t>
            </a:r>
            <a:r>
              <a:rPr lang="nl-BE" dirty="0"/>
              <a:t> </a:t>
            </a:r>
            <a:r>
              <a:rPr lang="nl-BE" u="sng" dirty="0"/>
              <a:t>lokale/regionale situatie </a:t>
            </a:r>
            <a:r>
              <a:rPr lang="nl-BE" i="1" dirty="0"/>
              <a:t>(hitte effect in verstedelijkte omgeving, overstromingsgevoeligheid, infiltratie, natuur, tuinbouw, …)</a:t>
            </a:r>
          </a:p>
          <a:p>
            <a:r>
              <a:rPr lang="nl-BE" dirty="0"/>
              <a:t>Kans als schakel in een groter </a:t>
            </a:r>
            <a:r>
              <a:rPr lang="nl-BE" u="sng" dirty="0" err="1"/>
              <a:t>blauw-groen</a:t>
            </a:r>
            <a:r>
              <a:rPr lang="nl-BE" u="sng" dirty="0"/>
              <a:t> netwerk </a:t>
            </a:r>
            <a:r>
              <a:rPr lang="nl-BE" i="1" dirty="0"/>
              <a:t>(grote behoefte voor meer natte natuur -&gt; Blue Deal)</a:t>
            </a:r>
          </a:p>
          <a:p>
            <a:r>
              <a:rPr lang="nl-BE" dirty="0"/>
              <a:t>Een robuust, toekomstgericht plan </a:t>
            </a:r>
            <a:r>
              <a:rPr lang="nl-BE" dirty="0" err="1"/>
              <a:t>ontzorgt</a:t>
            </a:r>
            <a:r>
              <a:rPr lang="nl-BE" dirty="0"/>
              <a:t> je voor de toekomst </a:t>
            </a:r>
          </a:p>
          <a:p>
            <a:pPr lvl="1"/>
            <a:r>
              <a:rPr lang="nl-BE" dirty="0"/>
              <a:t>blijft functioneren </a:t>
            </a:r>
            <a:r>
              <a:rPr lang="nl-BE" i="1" dirty="0"/>
              <a:t>(mits aangepast beheer)</a:t>
            </a:r>
          </a:p>
          <a:p>
            <a:pPr lvl="1"/>
            <a:r>
              <a:rPr lang="nl-BE" u="sng" dirty="0"/>
              <a:t>niet wachten op verstrenging regelgeving </a:t>
            </a:r>
            <a:r>
              <a:rPr lang="nl-BE" i="1" dirty="0"/>
              <a:t>(doe het op een moment dat het je past!)</a:t>
            </a:r>
          </a:p>
          <a:p>
            <a:pPr lvl="1"/>
            <a:r>
              <a:rPr lang="nl-BE" dirty="0"/>
              <a:t>maatschappelijke </a:t>
            </a:r>
            <a:r>
              <a:rPr lang="nl-BE" dirty="0" err="1"/>
              <a:t>meerwaarden</a:t>
            </a:r>
            <a:r>
              <a:rPr lang="nl-BE" dirty="0"/>
              <a:t> </a:t>
            </a:r>
            <a:r>
              <a:rPr lang="nl-BE" i="1" dirty="0"/>
              <a:t>(</a:t>
            </a:r>
            <a:r>
              <a:rPr lang="nl-BE" i="1" dirty="0" err="1"/>
              <a:t>oa</a:t>
            </a:r>
            <a:r>
              <a:rPr lang="nl-BE" i="1" dirty="0"/>
              <a:t> klimaatadaptatie)</a:t>
            </a:r>
          </a:p>
          <a:p>
            <a:r>
              <a:rPr lang="nl-BE" u="sng" dirty="0"/>
              <a:t>Hergebruik</a:t>
            </a:r>
            <a:r>
              <a:rPr lang="nl-BE" dirty="0"/>
              <a:t> nog een grote uitdaging</a:t>
            </a:r>
          </a:p>
          <a:p>
            <a:pPr lvl="1"/>
            <a:r>
              <a:rPr lang="nl-BE" dirty="0"/>
              <a:t>Potentiële watervraag bij eigen bedrijf, buurbedrijven, watergebruikers in omgeving </a:t>
            </a:r>
            <a:br>
              <a:rPr lang="nl-BE" dirty="0"/>
            </a:br>
            <a:r>
              <a:rPr lang="nl-BE" i="1" dirty="0"/>
              <a:t>(matchen vraag en aanbod)</a:t>
            </a:r>
          </a:p>
          <a:p>
            <a:r>
              <a:rPr lang="nl-BE" u="sng" dirty="0"/>
              <a:t>Nog een laatste getuigenis: Blue Gate (Antwerpen)</a:t>
            </a:r>
            <a:r>
              <a:rPr lang="nl-BE" dirty="0"/>
              <a:t> </a:t>
            </a:r>
            <a:r>
              <a:rPr lang="nl-BE" sz="2200" i="1" dirty="0"/>
              <a:t>(Opus25/Hydroscan)</a:t>
            </a:r>
            <a:endParaRPr lang="nl-BE" i="1" u="sng" dirty="0"/>
          </a:p>
        </p:txBody>
      </p:sp>
    </p:spTree>
    <p:extLst>
      <p:ext uri="{BB962C8B-B14F-4D97-AF65-F5344CB8AC3E}">
        <p14:creationId xmlns:p14="http://schemas.microsoft.com/office/powerpoint/2010/main" val="2317918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M Antwerpen - presentatie Blue Ga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8245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7060" cy="1325563"/>
          </a:xfrm>
        </p:spPr>
        <p:txBody>
          <a:bodyPr>
            <a:normAutofit/>
          </a:bodyPr>
          <a:lstStyle/>
          <a:p>
            <a:r>
              <a:rPr lang="nl-BE" sz="4000" dirty="0"/>
              <a:t>Meer info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3010829"/>
            <a:ext cx="10515600" cy="3568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POM Antwerpen</a:t>
            </a:r>
            <a:endParaRPr lang="nl-BE" u="sng" dirty="0"/>
          </a:p>
          <a:p>
            <a:pPr marL="0" indent="0">
              <a:buNone/>
            </a:pPr>
            <a:r>
              <a:rPr lang="nl-BE" dirty="0">
                <a:hlinkClick r:id="rId2"/>
              </a:rPr>
              <a:t>www.pomantwerpen.be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Dirk </a:t>
            </a:r>
            <a:r>
              <a:rPr lang="nl-BE" dirty="0" err="1"/>
              <a:t>Cleiren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Senior expert bedrijventerreinen</a:t>
            </a:r>
          </a:p>
          <a:p>
            <a:pPr marL="0" indent="0">
              <a:buNone/>
            </a:pPr>
            <a:r>
              <a:rPr lang="nl-BE" dirty="0">
                <a:hlinkClick r:id="rId3"/>
              </a:rPr>
              <a:t>dirk.cleiren@pomantwerpen.be</a:t>
            </a:r>
            <a:r>
              <a:rPr lang="nl-BE" dirty="0"/>
              <a:t>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88" y="365125"/>
            <a:ext cx="2697412" cy="26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49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C5BAB-CFCA-4CE7-93D7-60481CB76468}" type="slidenum">
              <a:rPr lang="nl-NL" altLang="nl-BE" smtClean="0"/>
              <a:pPr>
                <a:defRPr/>
              </a:pPr>
              <a:t>4</a:t>
            </a:fld>
            <a:endParaRPr lang="nl-NL" altLang="nl-BE"/>
          </a:p>
        </p:txBody>
      </p:sp>
      <p:grpSp>
        <p:nvGrpSpPr>
          <p:cNvPr id="3" name="Groep 2"/>
          <p:cNvGrpSpPr/>
          <p:nvPr/>
        </p:nvGrpSpPr>
        <p:grpSpPr>
          <a:xfrm>
            <a:off x="2209800" y="-31622"/>
            <a:ext cx="9429944" cy="6889622"/>
            <a:chOff x="1524002" y="-31622"/>
            <a:chExt cx="9143999" cy="6510144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2" y="-1"/>
              <a:ext cx="9143999" cy="6478523"/>
            </a:xfrm>
            <a:prstGeom prst="rect">
              <a:avLst/>
            </a:prstGeom>
          </p:spPr>
        </p:pic>
        <p:cxnSp>
          <p:nvCxnSpPr>
            <p:cNvPr id="16" name="Rechte verbindingslijn met pijl 15"/>
            <p:cNvCxnSpPr/>
            <p:nvPr/>
          </p:nvCxnSpPr>
          <p:spPr>
            <a:xfrm flipH="1">
              <a:off x="9132224" y="2204864"/>
              <a:ext cx="328352" cy="16201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kstvak 17"/>
            <p:cNvSpPr txBox="1"/>
            <p:nvPr/>
          </p:nvSpPr>
          <p:spPr>
            <a:xfrm>
              <a:off x="9058595" y="-31622"/>
              <a:ext cx="1435778" cy="1323439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nl-BE" sz="1600" dirty="0"/>
                <a:t>Concentratie</a:t>
              </a:r>
              <a:br>
                <a:rPr lang="nl-BE" sz="1600" dirty="0"/>
              </a:br>
              <a:r>
                <a:rPr lang="nl-BE" sz="1600" dirty="0"/>
                <a:t>overstromings-</a:t>
              </a:r>
              <a:br>
                <a:rPr lang="nl-BE" sz="1600" dirty="0"/>
              </a:br>
              <a:r>
                <a:rPr lang="nl-BE" sz="1600" dirty="0"/>
                <a:t>gevoelige</a:t>
              </a:r>
              <a:br>
                <a:rPr lang="nl-BE" sz="1600" dirty="0"/>
              </a:br>
              <a:r>
                <a:rPr lang="nl-BE" sz="1600" dirty="0"/>
                <a:t>gebieden</a:t>
              </a:r>
            </a:p>
            <a:p>
              <a:r>
                <a:rPr lang="nl-BE" sz="1600" dirty="0"/>
                <a:t>+ ligging cases</a:t>
              </a:r>
            </a:p>
          </p:txBody>
        </p:sp>
        <p:sp>
          <p:nvSpPr>
            <p:cNvPr id="2" name="Afgeronde rechthoek 1"/>
            <p:cNvSpPr/>
            <p:nvPr/>
          </p:nvSpPr>
          <p:spPr>
            <a:xfrm>
              <a:off x="8472264" y="2420888"/>
              <a:ext cx="824136" cy="360040"/>
            </a:xfrm>
            <a:prstGeom prst="roundRect">
              <a:avLst/>
            </a:prstGeom>
            <a:noFill/>
            <a:ln w="444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Afgeronde rechthoek 11"/>
            <p:cNvSpPr/>
            <p:nvPr/>
          </p:nvSpPr>
          <p:spPr>
            <a:xfrm>
              <a:off x="7752184" y="3717032"/>
              <a:ext cx="504056" cy="432048"/>
            </a:xfrm>
            <a:prstGeom prst="roundRect">
              <a:avLst/>
            </a:prstGeom>
            <a:noFill/>
            <a:ln w="444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Afgeronde rechthoek 12"/>
            <p:cNvSpPr/>
            <p:nvPr/>
          </p:nvSpPr>
          <p:spPr>
            <a:xfrm>
              <a:off x="7340116" y="4509120"/>
              <a:ext cx="556084" cy="432048"/>
            </a:xfrm>
            <a:prstGeom prst="roundRect">
              <a:avLst/>
            </a:prstGeom>
            <a:noFill/>
            <a:ln w="444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4" name="Afgeronde rechthoek 13"/>
            <p:cNvSpPr/>
            <p:nvPr/>
          </p:nvSpPr>
          <p:spPr>
            <a:xfrm>
              <a:off x="7618158" y="4972789"/>
              <a:ext cx="278042" cy="432048"/>
            </a:xfrm>
            <a:prstGeom prst="roundRect">
              <a:avLst/>
            </a:prstGeom>
            <a:noFill/>
            <a:ln w="444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Afgeronde rechthoek 14"/>
            <p:cNvSpPr/>
            <p:nvPr/>
          </p:nvSpPr>
          <p:spPr>
            <a:xfrm>
              <a:off x="8004212" y="4869160"/>
              <a:ext cx="468052" cy="332657"/>
            </a:xfrm>
            <a:prstGeom prst="roundRect">
              <a:avLst/>
            </a:prstGeom>
            <a:noFill/>
            <a:ln w="444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17" name="Rechte verbindingslijn met pijl 16"/>
            <p:cNvCxnSpPr/>
            <p:nvPr/>
          </p:nvCxnSpPr>
          <p:spPr>
            <a:xfrm flipH="1">
              <a:off x="8125208" y="3543606"/>
              <a:ext cx="328352" cy="16201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met pijl 18"/>
            <p:cNvCxnSpPr/>
            <p:nvPr/>
          </p:nvCxnSpPr>
          <p:spPr>
            <a:xfrm flipH="1">
              <a:off x="7859208" y="4353982"/>
              <a:ext cx="328352" cy="16201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chte verbindingslijn met pijl 19"/>
            <p:cNvCxnSpPr/>
            <p:nvPr/>
          </p:nvCxnSpPr>
          <p:spPr>
            <a:xfrm flipH="1">
              <a:off x="8162538" y="4682616"/>
              <a:ext cx="328352" cy="16201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met pijl 20"/>
            <p:cNvCxnSpPr/>
            <p:nvPr/>
          </p:nvCxnSpPr>
          <p:spPr>
            <a:xfrm flipV="1">
              <a:off x="7392144" y="5436460"/>
              <a:ext cx="226014" cy="29679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kstvak 21"/>
            <p:cNvSpPr txBox="1"/>
            <p:nvPr/>
          </p:nvSpPr>
          <p:spPr>
            <a:xfrm>
              <a:off x="9408368" y="1976671"/>
              <a:ext cx="1015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400" b="1" dirty="0">
                  <a:solidFill>
                    <a:schemeClr val="bg1"/>
                  </a:solidFill>
                </a:rPr>
                <a:t>Kanaalkant</a:t>
              </a: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8422326" y="3316835"/>
              <a:ext cx="10170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400" b="1" dirty="0" err="1">
                  <a:solidFill>
                    <a:schemeClr val="bg1"/>
                  </a:solidFill>
                </a:rPr>
                <a:t>Terbekehof</a:t>
              </a:r>
              <a:endParaRPr lang="nl-B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8125209" y="4139554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400" b="1" dirty="0">
                  <a:solidFill>
                    <a:schemeClr val="bg1"/>
                  </a:solidFill>
                </a:rPr>
                <a:t>Niel Boom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8442757" y="4561703"/>
              <a:ext cx="6603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400" b="1" dirty="0">
                  <a:solidFill>
                    <a:schemeClr val="bg1"/>
                  </a:solidFill>
                </a:rPr>
                <a:t>Rumst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7073779" y="5697075"/>
              <a:ext cx="10032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400" b="1" dirty="0">
                  <a:solidFill>
                    <a:schemeClr val="bg1"/>
                  </a:solidFill>
                </a:rPr>
                <a:t>Willebroek</a:t>
              </a:r>
              <a:br>
                <a:rPr lang="nl-BE" sz="1400" b="1" dirty="0">
                  <a:solidFill>
                    <a:schemeClr val="bg1"/>
                  </a:solidFill>
                </a:rPr>
              </a:br>
              <a:r>
                <a:rPr lang="nl-BE" sz="1400" b="1" dirty="0">
                  <a:solidFill>
                    <a:schemeClr val="bg1"/>
                  </a:solidFill>
                </a:rPr>
                <a:t>Noord</a:t>
              </a:r>
            </a:p>
          </p:txBody>
        </p:sp>
        <p:sp>
          <p:nvSpPr>
            <p:cNvPr id="32" name="Afgeronde rechthoek 31"/>
            <p:cNvSpPr/>
            <p:nvPr/>
          </p:nvSpPr>
          <p:spPr>
            <a:xfrm>
              <a:off x="9062374" y="5251180"/>
              <a:ext cx="468052" cy="332657"/>
            </a:xfrm>
            <a:prstGeom prst="roundRect">
              <a:avLst/>
            </a:prstGeom>
            <a:noFill/>
            <a:ln w="444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33" name="Rechte verbindingslijn met pijl 32"/>
            <p:cNvCxnSpPr/>
            <p:nvPr/>
          </p:nvCxnSpPr>
          <p:spPr>
            <a:xfrm flipH="1">
              <a:off x="9408368" y="5064636"/>
              <a:ext cx="140684" cy="13718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kstvak 33"/>
            <p:cNvSpPr txBox="1"/>
            <p:nvPr/>
          </p:nvSpPr>
          <p:spPr>
            <a:xfrm>
              <a:off x="9500919" y="4943723"/>
              <a:ext cx="1050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400" b="1" dirty="0">
                  <a:solidFill>
                    <a:schemeClr val="bg1"/>
                  </a:solidFill>
                </a:rPr>
                <a:t>Veiling Zuid</a:t>
              </a:r>
            </a:p>
          </p:txBody>
        </p:sp>
        <p:sp>
          <p:nvSpPr>
            <p:cNvPr id="35" name="Afgeronde rechthoek 34"/>
            <p:cNvSpPr/>
            <p:nvPr/>
          </p:nvSpPr>
          <p:spPr>
            <a:xfrm>
              <a:off x="9323034" y="3827861"/>
              <a:ext cx="468052" cy="332657"/>
            </a:xfrm>
            <a:prstGeom prst="roundRect">
              <a:avLst/>
            </a:prstGeom>
            <a:noFill/>
            <a:ln w="444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36" name="Rechte verbindingslijn met pijl 35"/>
            <p:cNvCxnSpPr/>
            <p:nvPr/>
          </p:nvCxnSpPr>
          <p:spPr>
            <a:xfrm flipH="1">
              <a:off x="9669028" y="3641317"/>
              <a:ext cx="140684" cy="13718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kstvak 36"/>
            <p:cNvSpPr txBox="1"/>
            <p:nvPr/>
          </p:nvSpPr>
          <p:spPr>
            <a:xfrm>
              <a:off x="9761580" y="3520403"/>
              <a:ext cx="7809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400" b="1" dirty="0">
                  <a:solidFill>
                    <a:schemeClr val="bg1"/>
                  </a:solidFill>
                </a:rPr>
                <a:t>Lier</a:t>
              </a:r>
              <a:br>
                <a:rPr lang="nl-BE" sz="1400" b="1" dirty="0">
                  <a:solidFill>
                    <a:schemeClr val="bg1"/>
                  </a:solidFill>
                </a:rPr>
              </a:br>
              <a:r>
                <a:rPr lang="nl-BE" sz="1400" b="1" dirty="0" err="1">
                  <a:solidFill>
                    <a:schemeClr val="bg1"/>
                  </a:solidFill>
                </a:rPr>
                <a:t>Duwijck</a:t>
              </a:r>
              <a:endParaRPr lang="nl-B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kstvak 37"/>
            <p:cNvSpPr txBox="1"/>
            <p:nvPr/>
          </p:nvSpPr>
          <p:spPr>
            <a:xfrm>
              <a:off x="4245680" y="7797"/>
              <a:ext cx="1672446" cy="646331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nl-BE" dirty="0"/>
                <a:t>Sigma dijken</a:t>
              </a:r>
            </a:p>
            <a:p>
              <a:r>
                <a:rPr lang="nl-BE" dirty="0"/>
                <a:t>11m -&gt; 8m TAW</a:t>
              </a:r>
            </a:p>
          </p:txBody>
        </p:sp>
        <p:sp>
          <p:nvSpPr>
            <p:cNvPr id="39" name="Tekstvak 38"/>
            <p:cNvSpPr txBox="1"/>
            <p:nvPr/>
          </p:nvSpPr>
          <p:spPr>
            <a:xfrm>
              <a:off x="4821112" y="1425152"/>
              <a:ext cx="482376" cy="276999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nl-BE" sz="1200" b="1" dirty="0"/>
                <a:t>11m</a:t>
              </a:r>
            </a:p>
          </p:txBody>
        </p:sp>
        <p:sp>
          <p:nvSpPr>
            <p:cNvPr id="40" name="Tekstvak 39"/>
            <p:cNvSpPr txBox="1"/>
            <p:nvPr/>
          </p:nvSpPr>
          <p:spPr>
            <a:xfrm>
              <a:off x="4204728" y="993104"/>
              <a:ext cx="388248" cy="276999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nl-BE" sz="1200" b="1" dirty="0"/>
                <a:t>8m</a:t>
              </a:r>
            </a:p>
          </p:txBody>
        </p:sp>
        <p:cxnSp>
          <p:nvCxnSpPr>
            <p:cNvPr id="41" name="Rechte verbindingslijn met pijl 40"/>
            <p:cNvCxnSpPr/>
            <p:nvPr/>
          </p:nvCxnSpPr>
          <p:spPr>
            <a:xfrm flipH="1">
              <a:off x="3844581" y="1187214"/>
              <a:ext cx="360040" cy="22901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met pijl 41"/>
            <p:cNvCxnSpPr/>
            <p:nvPr/>
          </p:nvCxnSpPr>
          <p:spPr>
            <a:xfrm flipH="1">
              <a:off x="4428800" y="1609079"/>
              <a:ext cx="328352" cy="16201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kstvak 6"/>
          <p:cNvSpPr txBox="1"/>
          <p:nvPr/>
        </p:nvSpPr>
        <p:spPr>
          <a:xfrm>
            <a:off x="4132459" y="3054285"/>
            <a:ext cx="1018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Antwerpen</a:t>
            </a:r>
          </a:p>
        </p:txBody>
      </p:sp>
      <p:sp>
        <p:nvSpPr>
          <p:cNvPr id="43" name="Tekstvak 42"/>
          <p:cNvSpPr txBox="1"/>
          <p:nvPr/>
        </p:nvSpPr>
        <p:spPr>
          <a:xfrm>
            <a:off x="4788706" y="5725480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Mechelen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5934429" y="430246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Lier</a:t>
            </a:r>
          </a:p>
        </p:txBody>
      </p:sp>
      <p:sp>
        <p:nvSpPr>
          <p:cNvPr id="45" name="Afgeronde rechthoek 44"/>
          <p:cNvSpPr/>
          <p:nvPr/>
        </p:nvSpPr>
        <p:spPr>
          <a:xfrm>
            <a:off x="8497616" y="3286228"/>
            <a:ext cx="395040" cy="376035"/>
          </a:xfrm>
          <a:prstGeom prst="round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46" name="Rechte verbindingslijn met pijl 45"/>
          <p:cNvCxnSpPr/>
          <p:nvPr/>
        </p:nvCxnSpPr>
        <p:spPr>
          <a:xfrm flipH="1">
            <a:off x="8852013" y="3169571"/>
            <a:ext cx="81283" cy="14100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kstvak 46"/>
          <p:cNvSpPr txBox="1"/>
          <p:nvPr/>
        </p:nvSpPr>
        <p:spPr>
          <a:xfrm>
            <a:off x="8880477" y="3090983"/>
            <a:ext cx="989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>
                <a:solidFill>
                  <a:schemeClr val="bg1"/>
                </a:solidFill>
              </a:rPr>
              <a:t>Blue Gate</a:t>
            </a:r>
          </a:p>
        </p:txBody>
      </p:sp>
      <p:sp>
        <p:nvSpPr>
          <p:cNvPr id="48" name="Tekstvak 47"/>
          <p:cNvSpPr txBox="1"/>
          <p:nvPr/>
        </p:nvSpPr>
        <p:spPr>
          <a:xfrm>
            <a:off x="225092" y="406505"/>
            <a:ext cx="1734257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/>
              <a:t>Situering cases</a:t>
            </a:r>
            <a:br>
              <a:rPr lang="nl-BE" sz="2000" dirty="0"/>
            </a:br>
            <a:r>
              <a:rPr lang="nl-BE" sz="2000" dirty="0"/>
              <a:t>van waaruit</a:t>
            </a:r>
            <a:br>
              <a:rPr lang="nl-BE" sz="2000" dirty="0"/>
            </a:br>
            <a:r>
              <a:rPr lang="nl-BE" sz="2000" dirty="0"/>
              <a:t>inspiratie</a:t>
            </a:r>
            <a:br>
              <a:rPr lang="nl-BE" sz="2000" dirty="0"/>
            </a:br>
            <a:r>
              <a:rPr lang="nl-BE" sz="2000" dirty="0"/>
              <a:t>presentatie</a:t>
            </a:r>
          </a:p>
          <a:p>
            <a:endParaRPr lang="nl-BE" sz="2000" dirty="0"/>
          </a:p>
          <a:p>
            <a:r>
              <a:rPr lang="nl-BE" sz="2000" i="1" dirty="0"/>
              <a:t>(ligging </a:t>
            </a:r>
            <a:r>
              <a:rPr lang="nl-BE" sz="2000" i="1" dirty="0" err="1"/>
              <a:t>tov</a:t>
            </a:r>
            <a:r>
              <a:rPr lang="nl-BE" sz="2000" i="1" dirty="0"/>
              <a:t> </a:t>
            </a:r>
            <a:br>
              <a:rPr lang="nl-BE" sz="2000" i="1" dirty="0"/>
            </a:br>
            <a:r>
              <a:rPr lang="nl-BE" sz="2000" i="1" dirty="0"/>
              <a:t>watersysteem</a:t>
            </a:r>
            <a:br>
              <a:rPr lang="nl-BE" sz="2000" i="1" dirty="0"/>
            </a:br>
            <a:r>
              <a:rPr lang="nl-BE" sz="2000" i="1" dirty="0"/>
              <a:t>is relevant.</a:t>
            </a:r>
            <a:br>
              <a:rPr lang="nl-BE" sz="2000" i="1" dirty="0"/>
            </a:br>
            <a:r>
              <a:rPr lang="nl-BE" sz="2000" i="1" dirty="0"/>
              <a:t>Hier: onder </a:t>
            </a:r>
            <a:br>
              <a:rPr lang="nl-BE" sz="2000" i="1" dirty="0"/>
            </a:br>
            <a:r>
              <a:rPr lang="nl-BE" sz="2000" i="1" dirty="0"/>
              <a:t>invloed van</a:t>
            </a:r>
            <a:br>
              <a:rPr lang="nl-BE" sz="2000" i="1" dirty="0"/>
            </a:br>
            <a:r>
              <a:rPr lang="nl-BE" sz="2000" i="1" dirty="0"/>
              <a:t>getijderivier</a:t>
            </a:r>
            <a:br>
              <a:rPr lang="nl-BE" sz="2000" i="1" dirty="0"/>
            </a:br>
            <a:r>
              <a:rPr lang="nl-BE" sz="2000" i="1" dirty="0"/>
              <a:t>en lokale</a:t>
            </a:r>
            <a:br>
              <a:rPr lang="nl-BE" sz="2000" i="1" dirty="0"/>
            </a:br>
            <a:r>
              <a:rPr lang="nl-BE" sz="2000" i="1" dirty="0"/>
              <a:t>waterlopen</a:t>
            </a:r>
            <a:br>
              <a:rPr lang="nl-BE" sz="2000" i="1" dirty="0"/>
            </a:br>
            <a:r>
              <a:rPr lang="nl-BE" sz="2000" i="1" dirty="0"/>
              <a:t>+ verstoring</a:t>
            </a:r>
            <a:br>
              <a:rPr lang="nl-BE" sz="2000" i="1" dirty="0"/>
            </a:br>
            <a:r>
              <a:rPr lang="nl-BE" sz="2000" i="1" dirty="0"/>
              <a:t>door oude</a:t>
            </a:r>
            <a:br>
              <a:rPr lang="nl-BE" sz="2000" i="1" dirty="0"/>
            </a:br>
            <a:r>
              <a:rPr lang="nl-BE" sz="2000" i="1" dirty="0"/>
              <a:t>infrastructuur</a:t>
            </a:r>
            <a:br>
              <a:rPr lang="nl-BE" sz="2000" i="1" dirty="0"/>
            </a:br>
            <a:r>
              <a:rPr lang="nl-BE" sz="2000" i="1" dirty="0"/>
              <a:t>en ontginning)</a:t>
            </a:r>
          </a:p>
        </p:txBody>
      </p:sp>
    </p:spTree>
    <p:extLst>
      <p:ext uri="{BB962C8B-B14F-4D97-AF65-F5344CB8AC3E}">
        <p14:creationId xmlns:p14="http://schemas.microsoft.com/office/powerpoint/2010/main" val="3354121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jdelijke aanduiding voor dianumm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-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9C4F86F-41FD-48F2-9B7A-33A747E47E4F}" type="slidenum">
              <a:rPr lang="nl-NL" altLang="nl-BE" sz="1300">
                <a:solidFill>
                  <a:srgbClr val="333333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nl-NL" altLang="nl-BE" sz="1300">
              <a:solidFill>
                <a:srgbClr val="333333"/>
              </a:solidFill>
            </a:endParaRPr>
          </a:p>
        </p:txBody>
      </p:sp>
      <p:pic>
        <p:nvPicPr>
          <p:cNvPr id="359435" name="Picture 11" descr="ontrollen drainagepijp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48" y="2397919"/>
            <a:ext cx="6896452" cy="446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6" name="Picture 12" descr="IMGP11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28"/>
            <a:ext cx="5903913" cy="342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7" name="Picture 13" descr="IMGP15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75"/>
            <a:ext cx="590391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3"/>
          <p:cNvSpPr>
            <a:spLocks noGrp="1" noChangeArrowheads="1"/>
          </p:cNvSpPr>
          <p:nvPr>
            <p:ph type="title"/>
          </p:nvPr>
        </p:nvSpPr>
        <p:spPr>
          <a:xfrm>
            <a:off x="6117996" y="0"/>
            <a:ext cx="6074004" cy="2261394"/>
          </a:xfrm>
        </p:spPr>
        <p:txBody>
          <a:bodyPr>
            <a:noAutofit/>
          </a:bodyPr>
          <a:lstStyle/>
          <a:p>
            <a:pPr eaLnBrk="1" hangingPunct="1"/>
            <a:r>
              <a:rPr lang="nl-BE" altLang="nl-BE" sz="2400" dirty="0"/>
              <a:t>Ontwikkelaars weten al lang dat gemeenschappelijke water- en groenbuffers lonend zijn (voor terrein én bedrijven)</a:t>
            </a:r>
            <a:br>
              <a:rPr lang="nl-BE" altLang="nl-BE" sz="2400" dirty="0"/>
            </a:br>
            <a:br>
              <a:rPr lang="nl-BE" altLang="nl-BE" sz="2400" dirty="0"/>
            </a:br>
            <a:r>
              <a:rPr lang="nl-BE" altLang="nl-BE" sz="2400" i="1" dirty="0"/>
              <a:t>(case: Lier </a:t>
            </a:r>
            <a:r>
              <a:rPr lang="nl-BE" altLang="nl-BE" sz="2400" i="1" dirty="0" err="1"/>
              <a:t>Duwijck</a:t>
            </a:r>
            <a:r>
              <a:rPr lang="nl-BE" altLang="nl-BE" sz="2400" i="1" dirty="0"/>
              <a:t>)</a:t>
            </a:r>
            <a:endParaRPr lang="en-US" altLang="nl-BE" sz="2400" i="1" dirty="0"/>
          </a:p>
        </p:txBody>
      </p:sp>
    </p:spTree>
    <p:extLst>
      <p:ext uri="{BB962C8B-B14F-4D97-AF65-F5344CB8AC3E}">
        <p14:creationId xmlns:p14="http://schemas.microsoft.com/office/powerpoint/2010/main" val="3563126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jdelijke aanduiding voor dianumm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-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9C4F86F-41FD-48F2-9B7A-33A747E47E4F}" type="slidenum">
              <a:rPr lang="nl-NL" altLang="nl-BE" sz="1300">
                <a:solidFill>
                  <a:srgbClr val="333333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nl-NL" altLang="nl-BE" sz="1300">
              <a:solidFill>
                <a:srgbClr val="333333"/>
              </a:solidFill>
            </a:endParaRPr>
          </a:p>
        </p:txBody>
      </p:sp>
      <p:pic>
        <p:nvPicPr>
          <p:cNvPr id="359435" name="Picture 11" descr="ontrollen drainagepijp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48" y="2397919"/>
            <a:ext cx="6896452" cy="446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6" name="Picture 12" descr="IMGP11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28"/>
            <a:ext cx="5903913" cy="342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7" name="Picture 13" descr="IMGP15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75"/>
            <a:ext cx="590391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3"/>
          <p:cNvSpPr>
            <a:spLocks noGrp="1" noChangeArrowheads="1"/>
          </p:cNvSpPr>
          <p:nvPr>
            <p:ph type="title"/>
          </p:nvPr>
        </p:nvSpPr>
        <p:spPr>
          <a:xfrm>
            <a:off x="6117996" y="0"/>
            <a:ext cx="6074004" cy="2261394"/>
          </a:xfrm>
        </p:spPr>
        <p:txBody>
          <a:bodyPr>
            <a:noAutofit/>
          </a:bodyPr>
          <a:lstStyle/>
          <a:p>
            <a:pPr eaLnBrk="1" hangingPunct="1"/>
            <a:r>
              <a:rPr lang="nl-BE" altLang="nl-BE" sz="2400" dirty="0"/>
              <a:t>Ontwikkelaars weten al lang dat gemeenschappelijke water- en groenbuffers lonend zijn (voor terrein én bedrijven)</a:t>
            </a:r>
            <a:br>
              <a:rPr lang="nl-BE" altLang="nl-BE" sz="2400" dirty="0"/>
            </a:br>
            <a:br>
              <a:rPr lang="nl-BE" altLang="nl-BE" sz="2400" dirty="0"/>
            </a:br>
            <a:endParaRPr lang="en-US" altLang="nl-BE" sz="2400" i="1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-1" y="2397918"/>
            <a:ext cx="12192001" cy="4460081"/>
          </a:xfrm>
          <a:solidFill>
            <a:schemeClr val="bg1">
              <a:alpha val="83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dirty="0"/>
              <a:t>ERVARING COLLECTIEVE ORGANISATIE WATER:</a:t>
            </a:r>
            <a:br>
              <a:rPr lang="nl-BE" dirty="0"/>
            </a:br>
            <a:endParaRPr lang="nl-BE" dirty="0"/>
          </a:p>
          <a:p>
            <a:r>
              <a:rPr lang="nl-BE" dirty="0"/>
              <a:t>Efficiënter ruimtegebruik </a:t>
            </a:r>
            <a:r>
              <a:rPr lang="nl-BE" i="1" dirty="0"/>
              <a:t>(gecombineerd met groenbuffer, onder collectieve parkings, op slecht verkavelbare delen, …)</a:t>
            </a:r>
          </a:p>
          <a:p>
            <a:r>
              <a:rPr lang="nl-BE" dirty="0"/>
              <a:t>Bedrijven hoeven geen eigen waterbuffer meer aan te leggen </a:t>
            </a:r>
            <a:r>
              <a:rPr lang="nl-BE" i="1" dirty="0"/>
              <a:t>(eventueel wel: infiltratie en hergebruik)</a:t>
            </a:r>
          </a:p>
          <a:p>
            <a:r>
              <a:rPr lang="nl-BE" dirty="0"/>
              <a:t>Geen eigen waterbuffer = makkelijker voor toekomstige </a:t>
            </a:r>
            <a:r>
              <a:rPr lang="nl-BE" dirty="0" err="1"/>
              <a:t>herorganisatie</a:t>
            </a:r>
            <a:r>
              <a:rPr lang="nl-BE" dirty="0"/>
              <a:t> bedrijf</a:t>
            </a:r>
          </a:p>
          <a:p>
            <a:r>
              <a:rPr lang="nl-BE" dirty="0"/>
              <a:t>Noodzaak collectief beheer via parkmanagement </a:t>
            </a:r>
            <a:r>
              <a:rPr lang="nl-BE" i="1" dirty="0"/>
              <a:t>(vzw, clausules aktes, samenwerking gemeente, …)</a:t>
            </a:r>
          </a:p>
          <a:p>
            <a:r>
              <a:rPr lang="nl-BE" dirty="0"/>
              <a:t>Robuuster in de tijd </a:t>
            </a:r>
            <a:r>
              <a:rPr lang="nl-BE" dirty="0" err="1"/>
              <a:t>ifv</a:t>
            </a:r>
            <a:r>
              <a:rPr lang="nl-BE" dirty="0"/>
              <a:t> wijzigende inzichten en regelgeving</a:t>
            </a:r>
          </a:p>
        </p:txBody>
      </p:sp>
    </p:spTree>
    <p:extLst>
      <p:ext uri="{BB962C8B-B14F-4D97-AF65-F5344CB8AC3E}">
        <p14:creationId xmlns:p14="http://schemas.microsoft.com/office/powerpoint/2010/main" val="2471750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67" y="-17225"/>
            <a:ext cx="9701156" cy="68580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18640" y="1"/>
            <a:ext cx="2936794" cy="68407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nl-BE" sz="2400" dirty="0"/>
              <a:t>Een modern bedrijventerrein combineert blauw en groen </a:t>
            </a:r>
            <a:r>
              <a:rPr lang="nl-BE" altLang="nl-BE" sz="2400" dirty="0" err="1"/>
              <a:t>ifv</a:t>
            </a:r>
            <a:r>
              <a:rPr lang="nl-BE" altLang="nl-BE" sz="2400" dirty="0"/>
              <a:t> optimale ontwikkeling site.</a:t>
            </a:r>
          </a:p>
          <a:p>
            <a:endParaRPr lang="nl-BE" altLang="nl-B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altLang="nl-BE" sz="2400" dirty="0"/>
              <a:t>Afscherming buren.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altLang="nl-BE" sz="2400" dirty="0"/>
              <a:t>Liever wadi’s (infiltratie) dan waterbuffers.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altLang="nl-BE" sz="2400" dirty="0"/>
              <a:t>Samenhangend </a:t>
            </a:r>
            <a:r>
              <a:rPr lang="nl-BE" altLang="nl-BE" sz="2400" dirty="0" err="1"/>
              <a:t>blauw-groen</a:t>
            </a:r>
            <a:r>
              <a:rPr lang="nl-BE" altLang="nl-BE" sz="2400" dirty="0"/>
              <a:t> geheel, verbonden met de omgeving.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altLang="nl-BE" sz="2400" dirty="0"/>
          </a:p>
          <a:p>
            <a:r>
              <a:rPr lang="nl-BE" altLang="nl-BE" sz="2400" i="1" dirty="0"/>
              <a:t>(case: Veiling Zuid Sint-Katelijne-Waver)</a:t>
            </a:r>
            <a:endParaRPr lang="en-US" altLang="nl-BE" sz="2400" i="1" dirty="0"/>
          </a:p>
        </p:txBody>
      </p:sp>
    </p:spTree>
    <p:extLst>
      <p:ext uri="{BB962C8B-B14F-4D97-AF65-F5344CB8AC3E}">
        <p14:creationId xmlns:p14="http://schemas.microsoft.com/office/powerpoint/2010/main" val="2004342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44" y="0"/>
            <a:ext cx="9701156" cy="6858000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 flipH="1">
            <a:off x="7418895" y="2017336"/>
            <a:ext cx="150829" cy="395926"/>
          </a:xfrm>
          <a:prstGeom prst="line">
            <a:avLst/>
          </a:prstGeom>
          <a:ln w="1206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30625"/>
            <a:ext cx="12203971" cy="2627376"/>
          </a:xfrm>
          <a:prstGeom prst="rect">
            <a:avLst/>
          </a:prstGeom>
        </p:spPr>
      </p:pic>
      <p:sp>
        <p:nvSpPr>
          <p:cNvPr id="11" name="Vrije vorm 10"/>
          <p:cNvSpPr/>
          <p:nvPr/>
        </p:nvSpPr>
        <p:spPr>
          <a:xfrm>
            <a:off x="6352031" y="2194560"/>
            <a:ext cx="1066863" cy="2206752"/>
          </a:xfrm>
          <a:custGeom>
            <a:avLst/>
            <a:gdLst>
              <a:gd name="connsiteX0" fmla="*/ 999744 w 999744"/>
              <a:gd name="connsiteY0" fmla="*/ 0 h 1962912"/>
              <a:gd name="connsiteX1" fmla="*/ 207264 w 999744"/>
              <a:gd name="connsiteY1" fmla="*/ 731520 h 1962912"/>
              <a:gd name="connsiteX2" fmla="*/ 0 w 999744"/>
              <a:gd name="connsiteY2" fmla="*/ 1962912 h 196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9744" h="1962912">
                <a:moveTo>
                  <a:pt x="999744" y="0"/>
                </a:moveTo>
                <a:cubicBezTo>
                  <a:pt x="686816" y="202184"/>
                  <a:pt x="373888" y="404368"/>
                  <a:pt x="207264" y="731520"/>
                </a:cubicBezTo>
                <a:cubicBezTo>
                  <a:pt x="40640" y="1058672"/>
                  <a:pt x="20320" y="1510792"/>
                  <a:pt x="0" y="1962912"/>
                </a:cubicBezTo>
              </a:path>
            </a:pathLst>
          </a:custGeom>
          <a:noFill/>
          <a:ln w="25400">
            <a:solidFill>
              <a:srgbClr val="00B0F0"/>
            </a:solidFill>
            <a:prstDash val="dash"/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ekstvak 1"/>
          <p:cNvSpPr txBox="1"/>
          <p:nvPr/>
        </p:nvSpPr>
        <p:spPr>
          <a:xfrm>
            <a:off x="9489057" y="5676181"/>
            <a:ext cx="71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WADI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18639" y="1"/>
            <a:ext cx="3126366" cy="423062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nl-BE" sz="2400" dirty="0"/>
              <a:t>Massa’s praktijkervaring om deze </a:t>
            </a:r>
            <a:r>
              <a:rPr lang="nl-BE" altLang="nl-BE" sz="2400" dirty="0" err="1"/>
              <a:t>blauw-groene</a:t>
            </a:r>
            <a:r>
              <a:rPr lang="nl-BE" altLang="nl-BE" sz="2400" dirty="0"/>
              <a:t> infrastructuur te ontwerpen, bouwen en beheren.</a:t>
            </a:r>
          </a:p>
          <a:p>
            <a:endParaRPr lang="nl-BE" altLang="nl-BE" sz="2400" i="1" dirty="0"/>
          </a:p>
          <a:p>
            <a:r>
              <a:rPr lang="nl-BE" altLang="nl-BE" sz="2400" i="1" dirty="0"/>
              <a:t>(voor POM Antwerpen aanleiding voor beheer via parkmanagement vzw)</a:t>
            </a:r>
            <a:endParaRPr lang="en-US" altLang="nl-BE" sz="2400" i="1" dirty="0"/>
          </a:p>
        </p:txBody>
      </p:sp>
    </p:spTree>
    <p:extLst>
      <p:ext uri="{BB962C8B-B14F-4D97-AF65-F5344CB8AC3E}">
        <p14:creationId xmlns:p14="http://schemas.microsoft.com/office/powerpoint/2010/main" val="201955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jdelijke aanduiding voor dianumm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-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Verdana" panose="020B0604030504040204" pitchFamily="34" charset="0"/>
              <a:buChar char="+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0D62F85-4C9C-49E5-AA13-37B75049023B}" type="slidenum">
              <a:rPr lang="nl-NL" altLang="nl-BE" sz="1300">
                <a:solidFill>
                  <a:srgbClr val="333333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nl-NL" altLang="nl-BE" sz="1300">
              <a:solidFill>
                <a:srgbClr val="333333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 mei 2010</a:t>
            </a:r>
          </a:p>
        </p:txBody>
      </p:sp>
      <p:pic>
        <p:nvPicPr>
          <p:cNvPr id="171013" name="Tijdelijke aanduiding voor inhoud 6" descr="POM Antwerpen 201405190377 Willebroek_3000pix_Q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4370" y="0"/>
            <a:ext cx="10278060" cy="6858000"/>
          </a:xfrm>
        </p:spPr>
      </p:pic>
      <p:cxnSp>
        <p:nvCxnSpPr>
          <p:cNvPr id="4" name="Rechte verbindingslijn met pijl 3"/>
          <p:cNvCxnSpPr/>
          <p:nvPr/>
        </p:nvCxnSpPr>
        <p:spPr>
          <a:xfrm flipH="1">
            <a:off x="9774590" y="2218944"/>
            <a:ext cx="280416" cy="73152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ammoni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3182"/>
            <a:ext cx="2952944" cy="188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DSC00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" y="2572812"/>
            <a:ext cx="2953731" cy="221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B11_03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4823"/>
            <a:ext cx="2952945" cy="196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kstvak 13"/>
          <p:cNvSpPr txBox="1"/>
          <p:nvPr/>
        </p:nvSpPr>
        <p:spPr>
          <a:xfrm>
            <a:off x="112252" y="-1"/>
            <a:ext cx="12072536" cy="80021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sz="2300" dirty="0"/>
              <a:t>Ook bij herontwikkeling van verouderde sites zijn collectieve infrastructuren al succesvol toegepast </a:t>
            </a:r>
            <a:br>
              <a:rPr lang="nl-BE" sz="2300" dirty="0"/>
            </a:br>
            <a:r>
              <a:rPr lang="nl-BE" sz="2300" i="1" dirty="0"/>
              <a:t>(case Willebroek Noord)</a:t>
            </a:r>
          </a:p>
        </p:txBody>
      </p:sp>
    </p:spTree>
    <p:extLst>
      <p:ext uri="{BB962C8B-B14F-4D97-AF65-F5344CB8AC3E}">
        <p14:creationId xmlns:p14="http://schemas.microsoft.com/office/powerpoint/2010/main" val="408711550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BD46B5D9F69244A37A7E20C8E45752" ma:contentTypeVersion="10" ma:contentTypeDescription="Een nieuw document maken." ma:contentTypeScope="" ma:versionID="1a00cfd2000eb3f11c4fd47c8662614b">
  <xsd:schema xmlns:xsd="http://www.w3.org/2001/XMLSchema" xmlns:xs="http://www.w3.org/2001/XMLSchema" xmlns:p="http://schemas.microsoft.com/office/2006/metadata/properties" xmlns:ns2="7acbefd0-f498-4ef5-8a5d-009406c47e92" xmlns:ns3="a70d0b17-9158-4069-b55f-fcf76f4b4fa8" targetNamespace="http://schemas.microsoft.com/office/2006/metadata/properties" ma:root="true" ma:fieldsID="5953748bccfb58be12e57318afd0c356" ns2:_="" ns3:_="">
    <xsd:import namespace="7acbefd0-f498-4ef5-8a5d-009406c47e92"/>
    <xsd:import namespace="a70d0b17-9158-4069-b55f-fcf76f4b4f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befd0-f498-4ef5-8a5d-009406c47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d0b17-9158-4069-b55f-fcf76f4b4fa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C47C2C-EC6A-4ECD-81F3-6E8264D835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cbefd0-f498-4ef5-8a5d-009406c47e92"/>
    <ds:schemaRef ds:uri="a70d0b17-9158-4069-b55f-fcf76f4b4f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176A96-C38B-4291-96C5-25910C668C1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C7DEBA9-03BE-4010-9BE2-A3112A608F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1291</Words>
  <Application>Microsoft Office PowerPoint</Application>
  <PresentationFormat>Breedbeeld</PresentationFormat>
  <Paragraphs>226</Paragraphs>
  <Slides>32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Verdana</vt:lpstr>
      <vt:lpstr>Wingdings</vt:lpstr>
      <vt:lpstr>Kantoorthema</vt:lpstr>
      <vt:lpstr>Een gezamenlijke aanpak…  </vt:lpstr>
      <vt:lpstr>Een bedrijf ligt nooit geïsoleerd</vt:lpstr>
      <vt:lpstr>PowerPoint-presentatie</vt:lpstr>
      <vt:lpstr>PowerPoint-presentatie</vt:lpstr>
      <vt:lpstr>Ontwikkelaars weten al lang dat gemeenschappelijke water- en groenbuffers lonend zijn (voor terrein én bedrijven)  (case: Lier Duwijck)</vt:lpstr>
      <vt:lpstr>Ontwikkelaars weten al lang dat gemeenschappelijke water- en groenbuffers lonend zijn (voor terrein én bedrijven)  </vt:lpstr>
      <vt:lpstr>PowerPoint-presentatie</vt:lpstr>
      <vt:lpstr>PowerPoint-presentatie</vt:lpstr>
      <vt:lpstr>PowerPoint-presentatie</vt:lpstr>
      <vt:lpstr>Willebroek Noord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Rumst Catenberg</vt:lpstr>
      <vt:lpstr>PowerPoint-presentatie</vt:lpstr>
      <vt:lpstr>Creatief waterbeheer ontwerpen !</vt:lpstr>
      <vt:lpstr>PowerPoint-presentatie</vt:lpstr>
      <vt:lpstr>PowerPoint-presentatie</vt:lpstr>
      <vt:lpstr>‘Dakwater’:  hoogwaardig hergebruik door tuinbouw</vt:lpstr>
      <vt:lpstr>Samenvattend: wees creatief met infiltratie, buffering, natuur en … (vooral) hergebruik !</vt:lpstr>
      <vt:lpstr>PowerPoint-presentatie</vt:lpstr>
      <vt:lpstr>Meer info</vt:lpstr>
    </vt:vector>
  </TitlesOfParts>
  <Company>Provincie Antwerpen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gezamenlijke aanpak…</dc:title>
  <dc:creator>CLEIREN Dirk</dc:creator>
  <cp:lastModifiedBy>Veys Heleen</cp:lastModifiedBy>
  <cp:revision>98</cp:revision>
  <dcterms:created xsi:type="dcterms:W3CDTF">2021-01-25T20:54:39Z</dcterms:created>
  <dcterms:modified xsi:type="dcterms:W3CDTF">2021-02-25T14:23:59Z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0x010100F2BD46B5D9F69244A37A7E20C8E45752</vt:lpwstr>
  </property>
</Properties>
</file>