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7" r:id="rId5"/>
    <p:sldMasterId id="2147483687" r:id="rId6"/>
    <p:sldMasterId id="2147483699" r:id="rId7"/>
    <p:sldMasterId id="2147483709" r:id="rId8"/>
  </p:sldMasterIdLst>
  <p:notesMasterIdLst>
    <p:notesMasterId r:id="rId49"/>
  </p:notesMasterIdLst>
  <p:sldIdLst>
    <p:sldId id="586" r:id="rId9"/>
    <p:sldId id="581" r:id="rId10"/>
    <p:sldId id="582" r:id="rId11"/>
    <p:sldId id="576" r:id="rId12"/>
    <p:sldId id="579" r:id="rId13"/>
    <p:sldId id="508" r:id="rId14"/>
    <p:sldId id="574" r:id="rId15"/>
    <p:sldId id="575" r:id="rId16"/>
    <p:sldId id="526" r:id="rId17"/>
    <p:sldId id="525" r:id="rId18"/>
    <p:sldId id="527" r:id="rId19"/>
    <p:sldId id="326" r:id="rId20"/>
    <p:sldId id="475" r:id="rId21"/>
    <p:sldId id="439" r:id="rId22"/>
    <p:sldId id="510" r:id="rId23"/>
    <p:sldId id="499" r:id="rId24"/>
    <p:sldId id="500" r:id="rId25"/>
    <p:sldId id="551" r:id="rId26"/>
    <p:sldId id="584" r:id="rId27"/>
    <p:sldId id="568" r:id="rId28"/>
    <p:sldId id="571" r:id="rId29"/>
    <p:sldId id="524" r:id="rId30"/>
    <p:sldId id="511" r:id="rId31"/>
    <p:sldId id="513" r:id="rId32"/>
    <p:sldId id="519" r:id="rId33"/>
    <p:sldId id="588" r:id="rId34"/>
    <p:sldId id="587" r:id="rId35"/>
    <p:sldId id="589" r:id="rId36"/>
    <p:sldId id="591" r:id="rId37"/>
    <p:sldId id="540" r:id="rId38"/>
    <p:sldId id="558" r:id="rId39"/>
    <p:sldId id="592" r:id="rId40"/>
    <p:sldId id="593" r:id="rId41"/>
    <p:sldId id="531" r:id="rId42"/>
    <p:sldId id="594" r:id="rId43"/>
    <p:sldId id="595" r:id="rId44"/>
    <p:sldId id="596" r:id="rId45"/>
    <p:sldId id="597" r:id="rId46"/>
    <p:sldId id="543" r:id="rId47"/>
    <p:sldId id="34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DDC"/>
    <a:srgbClr val="000000"/>
    <a:srgbClr val="006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E132D-01F2-43BB-8F18-7A25B82363B3}" v="4" dt="2021-02-23T07:55:22.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3792" autoAdjust="0"/>
  </p:normalViewPr>
  <p:slideViewPr>
    <p:cSldViewPr snapToGrid="0">
      <p:cViewPr varScale="1">
        <p:scale>
          <a:sx n="62" d="100"/>
          <a:sy n="62" d="100"/>
        </p:scale>
        <p:origin x="1552" y="56"/>
      </p:cViewPr>
      <p:guideLst>
        <p:guide orient="horz" pos="2160"/>
        <p:guide pos="363"/>
      </p:guideLst>
    </p:cSldViewPr>
  </p:slideViewPr>
  <p:notesTextViewPr>
    <p:cViewPr>
      <p:scale>
        <a:sx n="1" d="1"/>
        <a:sy n="1" d="1"/>
      </p:scale>
      <p:origin x="0" y="0"/>
    </p:cViewPr>
  </p:notesTextViewPr>
  <p:sorterViewPr>
    <p:cViewPr>
      <p:scale>
        <a:sx n="110" d="100"/>
        <a:sy n="110" d="100"/>
      </p:scale>
      <p:origin x="0" y="-10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F67E3-005B-4A5B-A64B-4E620D6532D3}" type="datetimeFigureOut">
              <a:rPr lang="nl-NL" smtClean="0"/>
              <a:t>25-2-2021</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6EB55-D046-4316-A421-6DEA4C9E91D3}" type="slidenum">
              <a:rPr lang="nl-NL" smtClean="0"/>
              <a:t>‹nr.›</a:t>
            </a:fld>
            <a:endParaRPr lang="nl-NL"/>
          </a:p>
        </p:txBody>
      </p:sp>
    </p:spTree>
    <p:extLst>
      <p:ext uri="{BB962C8B-B14F-4D97-AF65-F5344CB8AC3E}">
        <p14:creationId xmlns:p14="http://schemas.microsoft.com/office/powerpoint/2010/main" val="6442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257C2-8D60-4760-88CB-024AF3EEC6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68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257C2-8D60-4760-88CB-024AF3EEC6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0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257C2-8D60-4760-88CB-024AF3EEC6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65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257C2-8D60-4760-88CB-024AF3EEC6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52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Vanaf 29 september 2016 moet elk op te richten gebouw, constructie of aan te leggen verharding groter van 40 m² aan de normen van de verordening voldoen, ook als deze vrijgesteld is van stedenbouwkundige vergunningsplicht. De plaatsing van een infiltratievoorziening is dan verplicht, als het goed (perceel) groter is dan 250 m². </a:t>
            </a:r>
          </a:p>
          <a:p>
            <a:r>
              <a:rPr lang="nl-BE" sz="1200" b="0" i="0" u="none" strike="noStrike" kern="1200" baseline="0" dirty="0">
                <a:solidFill>
                  <a:schemeClr val="tx1"/>
                </a:solidFill>
                <a:latin typeface="+mn-lt"/>
                <a:ea typeface="+mn-ea"/>
                <a:cs typeface="+mn-cs"/>
              </a:rPr>
              <a:t>De verordening inzake hemelwaterputten, infiltratievoorzieningen, buffervoorzieningen en gescheiden lozing van afvalwater en hemelwater voorziet in regels rond: </a:t>
            </a:r>
          </a:p>
          <a:p>
            <a:r>
              <a:rPr lang="nl-BE" sz="1200" b="0" i="0" u="none" strike="noStrike" kern="1200" baseline="0" dirty="0">
                <a:solidFill>
                  <a:schemeClr val="tx1"/>
                </a:solidFill>
                <a:latin typeface="+mn-lt"/>
                <a:ea typeface="+mn-ea"/>
                <a:cs typeface="+mn-cs"/>
              </a:rPr>
              <a:t>* de scheiding van afvalwater en hemelwater; </a:t>
            </a:r>
          </a:p>
          <a:p>
            <a:r>
              <a:rPr lang="nl-BE" sz="1200" b="0" i="0" u="none" strike="noStrike" kern="1200" baseline="0" dirty="0">
                <a:solidFill>
                  <a:schemeClr val="tx1"/>
                </a:solidFill>
                <a:latin typeface="+mn-lt"/>
                <a:ea typeface="+mn-ea"/>
                <a:cs typeface="+mn-cs"/>
              </a:rPr>
              <a:t>* de verplichte plaatsing van: </a:t>
            </a:r>
          </a:p>
          <a:p>
            <a:r>
              <a:rPr lang="nl-BE" sz="1200" b="0" i="0" u="none" strike="noStrike" kern="1200" baseline="0" dirty="0">
                <a:solidFill>
                  <a:schemeClr val="tx1"/>
                </a:solidFill>
                <a:latin typeface="+mn-lt"/>
                <a:ea typeface="+mn-ea"/>
                <a:cs typeface="+mn-cs"/>
              </a:rPr>
              <a:t>o een hemelwaterput; </a:t>
            </a:r>
          </a:p>
          <a:p>
            <a:r>
              <a:rPr lang="nl-BE" sz="1200" b="0" i="0" u="none" strike="noStrike" kern="1200" baseline="0" dirty="0">
                <a:solidFill>
                  <a:schemeClr val="tx1"/>
                </a:solidFill>
                <a:latin typeface="+mn-lt"/>
                <a:ea typeface="+mn-ea"/>
                <a:cs typeface="+mn-cs"/>
              </a:rPr>
              <a:t>o een infiltratievoorziening; </a:t>
            </a:r>
          </a:p>
          <a:p>
            <a:r>
              <a:rPr lang="nl-BE" sz="1200" b="0" i="0" u="none" strike="noStrike" kern="1200" baseline="0" dirty="0">
                <a:solidFill>
                  <a:schemeClr val="tx1"/>
                </a:solidFill>
                <a:latin typeface="+mn-lt"/>
                <a:ea typeface="+mn-ea"/>
                <a:cs typeface="+mn-cs"/>
              </a:rPr>
              <a:t>o een buffervoorziening; </a:t>
            </a:r>
          </a:p>
          <a:p>
            <a:r>
              <a:rPr lang="nl-BE" sz="1200" b="0" i="0" u="none" strike="noStrike" kern="1200" baseline="0" dirty="0">
                <a:solidFill>
                  <a:schemeClr val="tx1"/>
                </a:solidFill>
                <a:latin typeface="+mn-lt"/>
                <a:ea typeface="+mn-ea"/>
                <a:cs typeface="+mn-cs"/>
              </a:rPr>
              <a:t>* de collectieve uitbouw van infiltratie- en buffervoorzieningen op het niveau van de verkaveling. </a:t>
            </a:r>
          </a:p>
          <a:p>
            <a:endParaRPr lang="nl-BE" dirty="0"/>
          </a:p>
          <a:p>
            <a:r>
              <a:rPr lang="nl-BE" sz="1200" b="0" i="0" u="none" strike="noStrike" kern="1200" baseline="0" dirty="0">
                <a:solidFill>
                  <a:schemeClr val="tx1"/>
                </a:solidFill>
                <a:latin typeface="+mn-lt"/>
                <a:ea typeface="+mn-ea"/>
                <a:cs typeface="+mn-cs"/>
              </a:rPr>
              <a:t>Belangrijke wijzigingen ten opzichte van de verordening van 2004 zijn hieronder opgenomen: </a:t>
            </a:r>
          </a:p>
          <a:p>
            <a:r>
              <a:rPr lang="nl-BE" sz="1200" b="0" i="0" u="none" strike="noStrike" kern="1200" baseline="0" dirty="0">
                <a:solidFill>
                  <a:schemeClr val="tx1"/>
                </a:solidFill>
                <a:latin typeface="+mn-lt"/>
                <a:ea typeface="+mn-ea"/>
                <a:cs typeface="+mn-cs"/>
              </a:rPr>
              <a:t>Elke constructie of verharding groter dan 40m² moet aan de verordening voldoen. </a:t>
            </a:r>
          </a:p>
          <a:p>
            <a:r>
              <a:rPr lang="nl-BE" sz="1200" b="0" i="0" u="none" strike="noStrike" kern="1200" baseline="0" dirty="0">
                <a:solidFill>
                  <a:schemeClr val="tx1"/>
                </a:solidFill>
                <a:latin typeface="+mn-lt"/>
                <a:ea typeface="+mn-ea"/>
                <a:cs typeface="+mn-cs"/>
              </a:rPr>
              <a:t>* Nieuwe eengezinswoningen en nieuwe gebouwen groter dan 100 m² moeten een hemelwaterput van minimum 5.000 liter voorzien. Dat is aanzienlijk groter dan de 3.000 liter die als minimum geldt in de verordening van 2004. Bij uitbreiding en verbouwing is geen nieuwe put vereist. </a:t>
            </a:r>
          </a:p>
          <a:p>
            <a:r>
              <a:rPr lang="nl-BE" sz="1200" b="0" i="0" u="none" strike="noStrike" kern="1200" baseline="0" dirty="0">
                <a:solidFill>
                  <a:schemeClr val="tx1"/>
                </a:solidFill>
                <a:latin typeface="+mn-lt"/>
                <a:ea typeface="+mn-ea"/>
                <a:cs typeface="+mn-cs"/>
              </a:rPr>
              <a:t>* De meeste constructies moeten over een infiltratievoorziening beschikken. </a:t>
            </a:r>
          </a:p>
          <a:p>
            <a:r>
              <a:rPr lang="nl-BE" sz="1200" b="0" i="0" u="none" strike="noStrike" kern="1200" baseline="0" dirty="0">
                <a:solidFill>
                  <a:schemeClr val="tx1"/>
                </a:solidFill>
                <a:latin typeface="+mn-lt"/>
                <a:ea typeface="+mn-ea"/>
                <a:cs typeface="+mn-cs"/>
              </a:rPr>
              <a:t>* Voor percelen kleiner dan 250 m² is geen infiltratie of buffering verplicht; </a:t>
            </a:r>
          </a:p>
          <a:p>
            <a:r>
              <a:rPr lang="nl-BE" sz="1200" b="0" i="0" u="none" strike="noStrike" kern="1200" baseline="0" dirty="0">
                <a:solidFill>
                  <a:schemeClr val="tx1"/>
                </a:solidFill>
                <a:latin typeface="+mn-lt"/>
                <a:ea typeface="+mn-ea"/>
                <a:cs typeface="+mn-cs"/>
              </a:rPr>
              <a:t>* Bij verkavelingen met de aanleg van nieuwe wegen zijn collectieve infiltratie- of buffervoorzieningen verplicht. </a:t>
            </a:r>
          </a:p>
          <a:p>
            <a:endParaRPr lang="nl-BE" sz="1200" b="0" i="0" u="none" strike="noStrike" kern="1200" baseline="0" dirty="0">
              <a:solidFill>
                <a:schemeClr val="tx1"/>
              </a:solidFill>
              <a:latin typeface="+mn-lt"/>
              <a:ea typeface="+mn-ea"/>
              <a:cs typeface="+mn-cs"/>
            </a:endParaRPr>
          </a:p>
          <a:p>
            <a:endParaRPr lang="nl-BE" dirty="0"/>
          </a:p>
        </p:txBody>
      </p:sp>
      <p:sp>
        <p:nvSpPr>
          <p:cNvPr id="4" name="Slide Number Placeholder 3"/>
          <p:cNvSpPr>
            <a:spLocks noGrp="1"/>
          </p:cNvSpPr>
          <p:nvPr>
            <p:ph type="sldNum" sz="quarter" idx="5"/>
          </p:nvPr>
        </p:nvSpPr>
        <p:spPr/>
        <p:txBody>
          <a:bodyPr/>
          <a:lstStyle/>
          <a:p>
            <a:fld id="{76F6EB55-D046-4316-A421-6DEA4C9E91D3}" type="slidenum">
              <a:rPr lang="nl-NL" smtClean="0"/>
              <a:t>33</a:t>
            </a:fld>
            <a:endParaRPr lang="nl-NL"/>
          </a:p>
        </p:txBody>
      </p:sp>
    </p:spTree>
    <p:extLst>
      <p:ext uri="{BB962C8B-B14F-4D97-AF65-F5344CB8AC3E}">
        <p14:creationId xmlns:p14="http://schemas.microsoft.com/office/powerpoint/2010/main" val="2118427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Vanaf 29 september 2016 moet elk op te richten gebouw, constructie of aan te leggen verharding groter van 40 m² aan de normen van de verordening voldoen, ook als deze vrijgesteld is van stedenbouwkundige vergunningsplicht. De plaatsing van een infiltratievoorziening is dan verplicht, als het goed (perceel) groter is dan 250 m². </a:t>
            </a:r>
          </a:p>
          <a:p>
            <a:r>
              <a:rPr lang="nl-BE" sz="1200" b="0" i="0" u="none" strike="noStrike" kern="1200" baseline="0" dirty="0">
                <a:solidFill>
                  <a:schemeClr val="tx1"/>
                </a:solidFill>
                <a:latin typeface="+mn-lt"/>
                <a:ea typeface="+mn-ea"/>
                <a:cs typeface="+mn-cs"/>
              </a:rPr>
              <a:t>De verordening inzake hemelwaterputten, infiltratievoorzieningen, buffervoorzieningen en gescheiden lozing van afvalwater en hemelwater voorziet in regels rond: </a:t>
            </a:r>
          </a:p>
          <a:p>
            <a:r>
              <a:rPr lang="nl-BE" sz="1200" b="0" i="0" u="none" strike="noStrike" kern="1200" baseline="0" dirty="0">
                <a:solidFill>
                  <a:schemeClr val="tx1"/>
                </a:solidFill>
                <a:latin typeface="+mn-lt"/>
                <a:ea typeface="+mn-ea"/>
                <a:cs typeface="+mn-cs"/>
              </a:rPr>
              <a:t>* de scheiding van afvalwater en hemelwater; </a:t>
            </a:r>
          </a:p>
          <a:p>
            <a:r>
              <a:rPr lang="nl-BE" sz="1200" b="0" i="0" u="none" strike="noStrike" kern="1200" baseline="0" dirty="0">
                <a:solidFill>
                  <a:schemeClr val="tx1"/>
                </a:solidFill>
                <a:latin typeface="+mn-lt"/>
                <a:ea typeface="+mn-ea"/>
                <a:cs typeface="+mn-cs"/>
              </a:rPr>
              <a:t>* de verplichte plaatsing van: </a:t>
            </a:r>
          </a:p>
          <a:p>
            <a:r>
              <a:rPr lang="nl-BE" sz="1200" b="0" i="0" u="none" strike="noStrike" kern="1200" baseline="0" dirty="0">
                <a:solidFill>
                  <a:schemeClr val="tx1"/>
                </a:solidFill>
                <a:latin typeface="+mn-lt"/>
                <a:ea typeface="+mn-ea"/>
                <a:cs typeface="+mn-cs"/>
              </a:rPr>
              <a:t>o een hemelwaterput; </a:t>
            </a:r>
          </a:p>
          <a:p>
            <a:r>
              <a:rPr lang="nl-BE" sz="1200" b="0" i="0" u="none" strike="noStrike" kern="1200" baseline="0" dirty="0">
                <a:solidFill>
                  <a:schemeClr val="tx1"/>
                </a:solidFill>
                <a:latin typeface="+mn-lt"/>
                <a:ea typeface="+mn-ea"/>
                <a:cs typeface="+mn-cs"/>
              </a:rPr>
              <a:t>o een infiltratievoorziening; </a:t>
            </a:r>
          </a:p>
          <a:p>
            <a:r>
              <a:rPr lang="nl-BE" sz="1200" b="0" i="0" u="none" strike="noStrike" kern="1200" baseline="0" dirty="0">
                <a:solidFill>
                  <a:schemeClr val="tx1"/>
                </a:solidFill>
                <a:latin typeface="+mn-lt"/>
                <a:ea typeface="+mn-ea"/>
                <a:cs typeface="+mn-cs"/>
              </a:rPr>
              <a:t>o een buffervoorziening; </a:t>
            </a:r>
          </a:p>
          <a:p>
            <a:r>
              <a:rPr lang="nl-BE" sz="1200" b="0" i="0" u="none" strike="noStrike" kern="1200" baseline="0" dirty="0">
                <a:solidFill>
                  <a:schemeClr val="tx1"/>
                </a:solidFill>
                <a:latin typeface="+mn-lt"/>
                <a:ea typeface="+mn-ea"/>
                <a:cs typeface="+mn-cs"/>
              </a:rPr>
              <a:t>* de collectieve uitbouw van infiltratie- en buffervoorzieningen op het niveau van de verkaveling. </a:t>
            </a:r>
          </a:p>
          <a:p>
            <a:endParaRPr lang="nl-BE" dirty="0"/>
          </a:p>
          <a:p>
            <a:r>
              <a:rPr lang="nl-BE" sz="1200" b="0" i="0" u="none" strike="noStrike" kern="1200" baseline="0" dirty="0">
                <a:solidFill>
                  <a:schemeClr val="tx1"/>
                </a:solidFill>
                <a:latin typeface="+mn-lt"/>
                <a:ea typeface="+mn-ea"/>
                <a:cs typeface="+mn-cs"/>
              </a:rPr>
              <a:t>Belangrijke wijzigingen ten opzichte van de verordening van 2004 zijn hieronder opgenomen: </a:t>
            </a:r>
          </a:p>
          <a:p>
            <a:r>
              <a:rPr lang="nl-BE" sz="1200" b="0" i="0" u="none" strike="noStrike" kern="1200" baseline="0" dirty="0">
                <a:solidFill>
                  <a:schemeClr val="tx1"/>
                </a:solidFill>
                <a:latin typeface="+mn-lt"/>
                <a:ea typeface="+mn-ea"/>
                <a:cs typeface="+mn-cs"/>
              </a:rPr>
              <a:t>Elke constructie of verharding groter dan 40m² moet aan de verordening voldoen. </a:t>
            </a:r>
          </a:p>
          <a:p>
            <a:r>
              <a:rPr lang="nl-BE" sz="1200" b="0" i="0" u="none" strike="noStrike" kern="1200" baseline="0" dirty="0">
                <a:solidFill>
                  <a:schemeClr val="tx1"/>
                </a:solidFill>
                <a:latin typeface="+mn-lt"/>
                <a:ea typeface="+mn-ea"/>
                <a:cs typeface="+mn-cs"/>
              </a:rPr>
              <a:t>* Nieuwe eengezinswoningen en nieuwe gebouwen groter dan 100 m² moeten een hemelwaterput van minimum 5.000 liter voorzien. Dat is aanzienlijk groter dan de 3.000 liter die als minimum geldt in de verordening van 2004. Bij uitbreiding en verbouwing is geen nieuwe put vereist. </a:t>
            </a:r>
          </a:p>
          <a:p>
            <a:r>
              <a:rPr lang="nl-BE" sz="1200" b="0" i="0" u="none" strike="noStrike" kern="1200" baseline="0" dirty="0">
                <a:solidFill>
                  <a:schemeClr val="tx1"/>
                </a:solidFill>
                <a:latin typeface="+mn-lt"/>
                <a:ea typeface="+mn-ea"/>
                <a:cs typeface="+mn-cs"/>
              </a:rPr>
              <a:t>* De meeste constructies moeten over een infiltratievoorziening beschikken. </a:t>
            </a:r>
          </a:p>
          <a:p>
            <a:r>
              <a:rPr lang="nl-BE" sz="1200" b="0" i="0" u="none" strike="noStrike" kern="1200" baseline="0" dirty="0">
                <a:solidFill>
                  <a:schemeClr val="tx1"/>
                </a:solidFill>
                <a:latin typeface="+mn-lt"/>
                <a:ea typeface="+mn-ea"/>
                <a:cs typeface="+mn-cs"/>
              </a:rPr>
              <a:t>* Voor percelen kleiner dan 250 m² is geen infiltratie of buffering verplicht; </a:t>
            </a:r>
          </a:p>
          <a:p>
            <a:r>
              <a:rPr lang="nl-BE" sz="1200" b="0" i="0" u="none" strike="noStrike" kern="1200" baseline="0" dirty="0">
                <a:solidFill>
                  <a:schemeClr val="tx1"/>
                </a:solidFill>
                <a:latin typeface="+mn-lt"/>
                <a:ea typeface="+mn-ea"/>
                <a:cs typeface="+mn-cs"/>
              </a:rPr>
              <a:t>* Bij verkavelingen met de aanleg van nieuwe wegen zijn collectieve infiltratie- of buffervoorzieningen verplicht. </a:t>
            </a:r>
          </a:p>
          <a:p>
            <a:endParaRPr lang="nl-BE" sz="1200" b="0" i="0" u="none" strike="noStrike" kern="1200" baseline="0" dirty="0">
              <a:solidFill>
                <a:schemeClr val="tx1"/>
              </a:solidFill>
              <a:latin typeface="+mn-lt"/>
              <a:ea typeface="+mn-ea"/>
              <a:cs typeface="+mn-cs"/>
            </a:endParaRPr>
          </a:p>
          <a:p>
            <a:endParaRPr lang="nl-BE" dirty="0"/>
          </a:p>
        </p:txBody>
      </p:sp>
      <p:sp>
        <p:nvSpPr>
          <p:cNvPr id="4" name="Slide Number Placeholder 3"/>
          <p:cNvSpPr>
            <a:spLocks noGrp="1"/>
          </p:cNvSpPr>
          <p:nvPr>
            <p:ph type="sldNum" sz="quarter" idx="5"/>
          </p:nvPr>
        </p:nvSpPr>
        <p:spPr/>
        <p:txBody>
          <a:bodyPr/>
          <a:lstStyle/>
          <a:p>
            <a:fld id="{76F6EB55-D046-4316-A421-6DEA4C9E91D3}" type="slidenum">
              <a:rPr lang="nl-NL" smtClean="0"/>
              <a:t>35</a:t>
            </a:fld>
            <a:endParaRPr lang="nl-NL"/>
          </a:p>
        </p:txBody>
      </p:sp>
    </p:spTree>
    <p:extLst>
      <p:ext uri="{BB962C8B-B14F-4D97-AF65-F5344CB8AC3E}">
        <p14:creationId xmlns:p14="http://schemas.microsoft.com/office/powerpoint/2010/main" val="1495916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2" name="Rechthoek 11"/>
          <p:cNvSpPr/>
          <p:nvPr userDrawn="1"/>
        </p:nvSpPr>
        <p:spPr>
          <a:xfrm>
            <a:off x="0" y="4679576"/>
            <a:ext cx="9144000" cy="2175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91440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10" name="Titel 1"/>
          <p:cNvSpPr>
            <a:spLocks noGrp="1"/>
          </p:cNvSpPr>
          <p:nvPr>
            <p:ph type="ctrTitle"/>
          </p:nvPr>
        </p:nvSpPr>
        <p:spPr>
          <a:xfrm>
            <a:off x="576000" y="1080000"/>
            <a:ext cx="4919366" cy="4024798"/>
          </a:xfrm>
          <a:prstGeom prst="rect">
            <a:avLst/>
          </a:prstGeom>
        </p:spPr>
        <p:txBody>
          <a:bodyPr anchor="ctr" anchorCtr="0"/>
          <a:lstStyle>
            <a:lvl1pPr algn="l">
              <a:defRPr sz="4000" baseline="0">
                <a:solidFill>
                  <a:schemeClr val="bg1"/>
                </a:solidFill>
              </a:defRPr>
            </a:lvl1pPr>
          </a:lstStyle>
          <a:p>
            <a:r>
              <a:rPr lang="en-US" dirty="0"/>
              <a:t>Click to edit Master title style</a:t>
            </a:r>
            <a:endParaRPr lang="nl-NL" dirty="0"/>
          </a:p>
        </p:txBody>
      </p:sp>
      <p:sp>
        <p:nvSpPr>
          <p:cNvPr id="11" name="Ondertitel 2"/>
          <p:cNvSpPr>
            <a:spLocks noGrp="1"/>
          </p:cNvSpPr>
          <p:nvPr>
            <p:ph type="subTitle" idx="1"/>
          </p:nvPr>
        </p:nvSpPr>
        <p:spPr>
          <a:xfrm>
            <a:off x="576000" y="5392800"/>
            <a:ext cx="4919366" cy="820799"/>
          </a:xfrm>
          <a:prstGeom prst="rect">
            <a:avLst/>
          </a:prstGeo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3" name="Tijdelijke aanduiding voor afbeelding 2"/>
          <p:cNvSpPr>
            <a:spLocks noGrp="1"/>
          </p:cNvSpPr>
          <p:nvPr>
            <p:ph type="pic" sz="quarter" idx="10"/>
          </p:nvPr>
        </p:nvSpPr>
        <p:spPr>
          <a:xfrm>
            <a:off x="6071365" y="1646238"/>
            <a:ext cx="2498893" cy="4567361"/>
          </a:xfrm>
          <a:prstGeom prst="rect">
            <a:avLst/>
          </a:prstGeom>
        </p:spPr>
        <p:txBody>
          <a:bodyPr/>
          <a:lstStyle/>
          <a:p>
            <a:endParaRPr lang="nl-NL"/>
          </a:p>
        </p:txBody>
      </p:sp>
    </p:spTree>
    <p:extLst>
      <p:ext uri="{BB962C8B-B14F-4D97-AF65-F5344CB8AC3E}">
        <p14:creationId xmlns:p14="http://schemas.microsoft.com/office/powerpoint/2010/main" val="1179319617"/>
      </p:ext>
    </p:extLst>
  </p:cSld>
  <p:clrMapOvr>
    <a:masterClrMapping/>
  </p:clrMapOvr>
  <p:extLst>
    <p:ext uri="{DCECCB84-F9BA-43D5-87BE-67443E8EF086}">
      <p15:sldGuideLst xmlns:p15="http://schemas.microsoft.com/office/powerpoint/2012/main">
        <p15:guide id="1" orient="horz" pos="3929" userDrawn="1">
          <p15:clr>
            <a:srgbClr val="FBAE40"/>
          </p15:clr>
        </p15:guide>
        <p15:guide id="2" pos="44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donderdag 25/02/2021</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‹nr.›</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95355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000" y="1800000"/>
            <a:ext cx="1840048" cy="4294442"/>
          </a:xfrm>
          <a:prstGeom prst="rect">
            <a:avLst/>
          </a:prstGeom>
        </p:spPr>
      </p:pic>
      <p:pic>
        <p:nvPicPr>
          <p:cNvPr id="11" name="Afbeelding 10"/>
          <p:cNvPicPr>
            <a:picLocks noChangeAspect="1"/>
          </p:cNvPicPr>
          <p:nvPr userDrawn="1"/>
        </p:nvPicPr>
        <p:blipFill>
          <a:blip r:embed="rId3" cstate="print"/>
          <a:stretch>
            <a:fillRect/>
          </a:stretch>
        </p:blipFill>
        <p:spPr>
          <a:xfrm>
            <a:off x="8283600" y="5706000"/>
            <a:ext cx="4284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2080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91440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5791" y="1350253"/>
            <a:ext cx="4648209" cy="5507747"/>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14" name="Title 2"/>
          <p:cNvSpPr>
            <a:spLocks noGrp="1"/>
          </p:cNvSpPr>
          <p:nvPr>
            <p:ph type="title"/>
          </p:nvPr>
        </p:nvSpPr>
        <p:spPr>
          <a:xfrm>
            <a:off x="576000" y="1800000"/>
            <a:ext cx="6516950" cy="2386800"/>
          </a:xfrm>
          <a:prstGeom prst="rect">
            <a:avLst/>
          </a:prstGeom>
        </p:spPr>
        <p:txBody>
          <a:bodyPr>
            <a:normAutofit/>
          </a:bodyPr>
          <a:lstStyle>
            <a:lvl1pPr>
              <a:defRPr sz="4000">
                <a:solidFill>
                  <a:schemeClr val="bg1"/>
                </a:solidFill>
              </a:defRPr>
            </a:lvl1pPr>
          </a:lstStyle>
          <a:p>
            <a:r>
              <a:rPr lang="en-US" dirty="0"/>
              <a:t>Click to edit Master title style</a:t>
            </a:r>
            <a:endParaRPr lang="nl-NL" dirty="0"/>
          </a:p>
        </p:txBody>
      </p:sp>
      <p:sp>
        <p:nvSpPr>
          <p:cNvPr id="15" name="Ondertitel 2"/>
          <p:cNvSpPr>
            <a:spLocks noGrp="1"/>
          </p:cNvSpPr>
          <p:nvPr>
            <p:ph type="subTitle" idx="1"/>
          </p:nvPr>
        </p:nvSpPr>
        <p:spPr>
          <a:xfrm>
            <a:off x="576003" y="4359604"/>
            <a:ext cx="6516947" cy="1655999"/>
          </a:xfrm>
          <a:prstGeom prst="rect">
            <a:avLst/>
          </a:prstGeo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p>
        </p:txBody>
      </p:sp>
    </p:spTree>
    <p:extLst>
      <p:ext uri="{BB962C8B-B14F-4D97-AF65-F5344CB8AC3E}">
        <p14:creationId xmlns:p14="http://schemas.microsoft.com/office/powerpoint/2010/main" val="3287174042"/>
      </p:ext>
    </p:extLst>
  </p:cSld>
  <p:clrMapOvr>
    <a:masterClrMapping/>
  </p:clrMapOvr>
  <p:extLst>
    <p:ext uri="{DCECCB84-F9BA-43D5-87BE-67443E8EF086}">
      <p15:sldGuideLst xmlns:p15="http://schemas.microsoft.com/office/powerpoint/2012/main">
        <p15:guide id="1" orient="horz" pos="3929">
          <p15:clr>
            <a:srgbClr val="FBAE40"/>
          </p15:clr>
        </p15:guide>
        <p15:guide id="2" pos="44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91440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5791" y="701033"/>
            <a:ext cx="4648209" cy="5507747"/>
          </a:xfrm>
          <a:prstGeom prst="rect">
            <a:avLst/>
          </a:prstGeom>
        </p:spPr>
      </p:pic>
      <p:sp>
        <p:nvSpPr>
          <p:cNvPr id="8" name="Titel 1"/>
          <p:cNvSpPr>
            <a:spLocks noGrp="1"/>
          </p:cNvSpPr>
          <p:nvPr>
            <p:ph type="title"/>
          </p:nvPr>
        </p:nvSpPr>
        <p:spPr>
          <a:xfrm>
            <a:off x="575999" y="1800000"/>
            <a:ext cx="6516951"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5999" y="4359600"/>
            <a:ext cx="6516951"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Date Placeholder 11"/>
          <p:cNvSpPr>
            <a:spLocks noGrp="1"/>
          </p:cNvSpPr>
          <p:nvPr>
            <p:ph type="dt" sz="half" idx="15"/>
          </p:nvPr>
        </p:nvSpPr>
        <p:spPr/>
        <p:txBody>
          <a:bodyPr/>
          <a:lstStyle/>
          <a:p>
            <a:fld id="{E85DFB4A-7835-49F2-9D1E-1CA710729107}"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831481365"/>
      </p:ext>
    </p:extLst>
  </p:cSld>
  <p:clrMapOvr>
    <a:masterClrMapping/>
  </p:clrMapOvr>
  <p:extLst>
    <p:ext uri="{DCECCB84-F9BA-43D5-87BE-67443E8EF086}">
      <p15:sldGuideLst xmlns:p15="http://schemas.microsoft.com/office/powerpoint/2012/main">
        <p15:guide id="1" orient="horz" pos="2160">
          <p15:clr>
            <a:srgbClr val="FBAE40"/>
          </p15:clr>
        </p15:guide>
        <p15:guide id="2" pos="44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5791" y="702253"/>
            <a:ext cx="4648209" cy="5507747"/>
          </a:xfrm>
          <a:prstGeom prst="rect">
            <a:avLst/>
          </a:prstGeom>
        </p:spPr>
      </p:pic>
      <p:sp>
        <p:nvSpPr>
          <p:cNvPr id="8" name="Titel 1"/>
          <p:cNvSpPr>
            <a:spLocks noGrp="1"/>
          </p:cNvSpPr>
          <p:nvPr>
            <p:ph type="title"/>
          </p:nvPr>
        </p:nvSpPr>
        <p:spPr>
          <a:xfrm>
            <a:off x="575999" y="1800000"/>
            <a:ext cx="6516951"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5999" y="4359600"/>
            <a:ext cx="6516951"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Date Placeholder 11"/>
          <p:cNvSpPr>
            <a:spLocks noGrp="1"/>
          </p:cNvSpPr>
          <p:nvPr>
            <p:ph type="dt" sz="half" idx="15"/>
          </p:nvPr>
        </p:nvSpPr>
        <p:spPr/>
        <p:txBody>
          <a:bodyPr/>
          <a:lstStyle/>
          <a:p>
            <a:fld id="{73905368-EC02-4ECC-BE67-68D98B92590E}"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3381441483"/>
      </p:ext>
    </p:extLst>
  </p:cSld>
  <p:clrMapOvr>
    <a:masterClrMapping/>
  </p:clrMapOvr>
  <p:extLst>
    <p:ext uri="{DCECCB84-F9BA-43D5-87BE-67443E8EF086}">
      <p15:sldGuideLst xmlns:p15="http://schemas.microsoft.com/office/powerpoint/2012/main">
        <p15:guide id="1" orient="horz" pos="2160">
          <p15:clr>
            <a:srgbClr val="FBAE40"/>
          </p15:clr>
        </p15:guide>
        <p15:guide id="2" pos="44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000" y="1800000"/>
            <a:ext cx="1840048" cy="4294442"/>
          </a:xfrm>
          <a:prstGeom prst="rect">
            <a:avLst/>
          </a:prstGeom>
        </p:spPr>
      </p:pic>
      <p:pic>
        <p:nvPicPr>
          <p:cNvPr id="11" name="Afbeelding 10"/>
          <p:cNvPicPr>
            <a:picLocks noChangeAspect="1"/>
          </p:cNvPicPr>
          <p:nvPr userDrawn="1"/>
        </p:nvPicPr>
        <p:blipFill>
          <a:blip r:embed="rId3" cstate="print"/>
          <a:stretch>
            <a:fillRect/>
          </a:stretch>
        </p:blipFill>
        <p:spPr>
          <a:xfrm>
            <a:off x="8283600" y="5706000"/>
            <a:ext cx="4284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864156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donderdag 25/02/2021</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‹nr.›</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42433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9144000" cy="640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780000" y="2304000"/>
            <a:ext cx="5094000" cy="1800200"/>
          </a:xfrm>
        </p:spPr>
        <p:txBody>
          <a:bodyPr>
            <a:noAutofit/>
          </a:bodyPr>
          <a:lstStyle>
            <a:lvl1pPr>
              <a:defRPr sz="4000">
                <a:solidFill>
                  <a:schemeClr val="bg1"/>
                </a:solidFill>
              </a:defRPr>
            </a:lvl1pPr>
          </a:lstStyle>
          <a:p>
            <a:r>
              <a:rPr lang="nl-NL" dirty="0"/>
              <a:t>Klik en typ de titel van de sectie</a:t>
            </a:r>
            <a:endParaRPr lang="nl-BE" dirty="0"/>
          </a:p>
        </p:txBody>
      </p:sp>
      <p:sp>
        <p:nvSpPr>
          <p:cNvPr id="10" name="Ondertitel 2"/>
          <p:cNvSpPr>
            <a:spLocks noGrp="1"/>
          </p:cNvSpPr>
          <p:nvPr>
            <p:ph type="subTitle" idx="1" hasCustomPrompt="1"/>
          </p:nvPr>
        </p:nvSpPr>
        <p:spPr>
          <a:xfrm>
            <a:off x="3780000" y="4419108"/>
            <a:ext cx="5094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04000"/>
            <a:ext cx="3300991" cy="3209551"/>
          </a:xfrm>
          <a:prstGeom prst="rect">
            <a:avLst/>
          </a:prstGeom>
        </p:spPr>
      </p:pic>
    </p:spTree>
    <p:extLst>
      <p:ext uri="{BB962C8B-B14F-4D97-AF65-F5344CB8AC3E}">
        <p14:creationId xmlns:p14="http://schemas.microsoft.com/office/powerpoint/2010/main" val="3407818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inhoud 2"/>
          <p:cNvSpPr>
            <a:spLocks noGrp="1"/>
          </p:cNvSpPr>
          <p:nvPr>
            <p:ph sz="half" idx="1" hasCustomPrompt="1"/>
          </p:nvPr>
        </p:nvSpPr>
        <p:spPr>
          <a:xfrm>
            <a:off x="540000" y="1350000"/>
            <a:ext cx="40386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hasCustomPrompt="1"/>
          </p:nvPr>
        </p:nvSpPr>
        <p:spPr>
          <a:xfrm>
            <a:off x="4835400" y="1350000"/>
            <a:ext cx="40386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1593875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tekst 2"/>
          <p:cNvSpPr>
            <a:spLocks noGrp="1"/>
          </p:cNvSpPr>
          <p:nvPr>
            <p:ph type="body" idx="1" hasCustomPrompt="1"/>
          </p:nvPr>
        </p:nvSpPr>
        <p:spPr>
          <a:xfrm>
            <a:off x="540000" y="1350000"/>
            <a:ext cx="4040188"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4" name="Tijdelijke aanduiding voor inhoud 3"/>
          <p:cNvSpPr>
            <a:spLocks noGrp="1"/>
          </p:cNvSpPr>
          <p:nvPr>
            <p:ph sz="half" idx="2" hasCustomPrompt="1"/>
          </p:nvPr>
        </p:nvSpPr>
        <p:spPr>
          <a:xfrm>
            <a:off x="540000" y="1991922"/>
            <a:ext cx="4040188"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hasCustomPrompt="1"/>
          </p:nvPr>
        </p:nvSpPr>
        <p:spPr>
          <a:xfrm>
            <a:off x="4824000" y="1350000"/>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6" name="Tijdelijke aanduiding voor inhoud 5"/>
          <p:cNvSpPr>
            <a:spLocks noGrp="1"/>
          </p:cNvSpPr>
          <p:nvPr>
            <p:ph sz="quarter" idx="4" hasCustomPrompt="1"/>
          </p:nvPr>
        </p:nvSpPr>
        <p:spPr>
          <a:xfrm>
            <a:off x="4824000" y="1991922"/>
            <a:ext cx="40392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6"/>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‹nr.›</a:t>
            </a:fld>
            <a:endParaRPr lang="nl-BE" dirty="0"/>
          </a:p>
        </p:txBody>
      </p:sp>
    </p:spTree>
    <p:extLst>
      <p:ext uri="{BB962C8B-B14F-4D97-AF65-F5344CB8AC3E}">
        <p14:creationId xmlns:p14="http://schemas.microsoft.com/office/powerpoint/2010/main" val="8808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B2A8D163-56CB-4EBB-9100-E6D6E9F2AC5B}" type="datetime1">
              <a:rPr lang="nl-BE" smtClean="0"/>
              <a:t>donderdag 25/02/2021</a:t>
            </a:fld>
            <a:endParaRPr lang="nl-NL" dirty="0"/>
          </a:p>
        </p:txBody>
      </p:sp>
      <p:sp>
        <p:nvSpPr>
          <p:cNvPr id="12" name="Footer Placeholder 11"/>
          <p:cNvSpPr>
            <a:spLocks noGrp="1"/>
          </p:cNvSpPr>
          <p:nvPr>
            <p:ph type="ftr" sz="quarter" idx="11"/>
          </p:nvPr>
        </p:nvSpPr>
        <p:spPr/>
        <p:txBody>
          <a:bodyPr/>
          <a:lstStyle/>
          <a:p>
            <a:r>
              <a:rPr lang="nl-NL" dirty="0"/>
              <a:t>Faculteit, departement, dienst …</a:t>
            </a:r>
          </a:p>
        </p:txBody>
      </p:sp>
      <p:sp>
        <p:nvSpPr>
          <p:cNvPr id="13" name="Slide Number Placeholder 12"/>
          <p:cNvSpPr>
            <a:spLocks noGrp="1"/>
          </p:cNvSpPr>
          <p:nvPr>
            <p:ph type="sldNum" sz="quarter" idx="12"/>
          </p:nvPr>
        </p:nvSpPr>
        <p:spPr/>
        <p:txBody>
          <a:bodyPr/>
          <a:lstStyle/>
          <a:p>
            <a:fld id="{0A297500-7527-634B-90F4-69D0994C32B4}" type="slidenum">
              <a:rPr lang="nl-NL" smtClean="0"/>
              <a:pPr/>
              <a:t>‹nr.›</a:t>
            </a:fld>
            <a:endParaRPr lang="nl-NL" dirty="0"/>
          </a:p>
        </p:txBody>
      </p:sp>
      <p:sp>
        <p:nvSpPr>
          <p:cNvPr id="3" name="Content Placeholder 2"/>
          <p:cNvSpPr>
            <a:spLocks noGrp="1"/>
          </p:cNvSpPr>
          <p:nvPr>
            <p:ph sz="quarter" idx="13"/>
          </p:nvPr>
        </p:nvSpPr>
        <p:spPr>
          <a:xfrm>
            <a:off x="576263" y="1655999"/>
            <a:ext cx="7991475" cy="43923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770397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1106209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181338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540000"/>
            <a:ext cx="3008313" cy="895100"/>
          </a:xfrm>
        </p:spPr>
        <p:txBody>
          <a:bodyPr anchor="t" anchorCtr="0"/>
          <a:lstStyle>
            <a:lvl1pPr algn="l">
              <a:defRPr sz="2000" b="1"/>
            </a:lvl1pPr>
          </a:lstStyle>
          <a:p>
            <a:r>
              <a:rPr lang="nl-NL" dirty="0"/>
              <a:t>Klik en typ de titel</a:t>
            </a:r>
            <a:endParaRPr lang="nl-BE" dirty="0"/>
          </a:p>
        </p:txBody>
      </p:sp>
      <p:sp>
        <p:nvSpPr>
          <p:cNvPr id="3" name="Tijdelijke aanduiding voor inhoud 2"/>
          <p:cNvSpPr>
            <a:spLocks noGrp="1"/>
          </p:cNvSpPr>
          <p:nvPr>
            <p:ph idx="1" hasCustomPrompt="1"/>
          </p:nvPr>
        </p:nvSpPr>
        <p:spPr>
          <a:xfrm>
            <a:off x="3761909" y="540000"/>
            <a:ext cx="5105139"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p:cNvSpPr>
            <a:spLocks noGrp="1"/>
          </p:cNvSpPr>
          <p:nvPr>
            <p:ph type="body" sz="half" idx="2" hasCustomPrompt="1"/>
          </p:nvPr>
        </p:nvSpPr>
        <p:spPr>
          <a:xfrm>
            <a:off x="539552" y="1435101"/>
            <a:ext cx="3008313"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363698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4788000"/>
            <a:ext cx="8334000" cy="540000"/>
          </a:xfrm>
        </p:spPr>
        <p:txBody>
          <a:bodyPr anchor="t" anchorCtr="0">
            <a:noAutofit/>
          </a:bodyPr>
          <a:lstStyle>
            <a:lvl1pPr algn="l">
              <a:defRPr sz="2000" b="1"/>
            </a:lvl1pPr>
          </a:lstStyle>
          <a:p>
            <a:r>
              <a:rPr lang="nl-NL" dirty="0"/>
              <a:t>Klik en typ de tekst</a:t>
            </a:r>
            <a:endParaRPr lang="nl-BE" dirty="0"/>
          </a:p>
        </p:txBody>
      </p:sp>
      <p:sp>
        <p:nvSpPr>
          <p:cNvPr id="3" name="Tijdelijke aanduiding voor afbeelding 2"/>
          <p:cNvSpPr>
            <a:spLocks noGrp="1"/>
          </p:cNvSpPr>
          <p:nvPr>
            <p:ph type="pic" idx="1"/>
          </p:nvPr>
        </p:nvSpPr>
        <p:spPr>
          <a:xfrm>
            <a:off x="540000" y="540000"/>
            <a:ext cx="833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hasCustomPrompt="1"/>
          </p:nvPr>
        </p:nvSpPr>
        <p:spPr>
          <a:xfrm>
            <a:off x="540000" y="5445224"/>
            <a:ext cx="8334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a:xfrm>
            <a:off x="540000" y="6048000"/>
            <a:ext cx="936000" cy="288000"/>
          </a:xfrm>
        </p:spPr>
        <p:txBody>
          <a:bodyPr/>
          <a:lstStyle/>
          <a:p>
            <a:fld id="{C4DDCD72-59EE-436D-B435-201699A5BB49}" type="datetimeFigureOut">
              <a:rPr lang="nl-BE" smtClean="0"/>
              <a:pPr/>
              <a:t>donderdag 25/02/2021</a:t>
            </a:fld>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dirty="0"/>
          </a:p>
        </p:txBody>
      </p:sp>
      <p:sp>
        <p:nvSpPr>
          <p:cNvPr id="8" name="Tijdelijke aanduiding voor voettekst 3"/>
          <p:cNvSpPr>
            <a:spLocks noGrp="1"/>
          </p:cNvSpPr>
          <p:nvPr>
            <p:ph type="ftr" sz="quarter" idx="11"/>
          </p:nvPr>
        </p:nvSpPr>
        <p:spPr>
          <a:xfrm>
            <a:off x="1566000" y="6048000"/>
            <a:ext cx="1980000" cy="288000"/>
          </a:xfrm>
        </p:spPr>
        <p:txBody>
          <a:bodyPr/>
          <a:lstStyle/>
          <a:p>
            <a:endParaRPr lang="nl-BE" dirty="0"/>
          </a:p>
        </p:txBody>
      </p:sp>
    </p:spTree>
    <p:extLst>
      <p:ext uri="{BB962C8B-B14F-4D97-AF65-F5344CB8AC3E}">
        <p14:creationId xmlns:p14="http://schemas.microsoft.com/office/powerpoint/2010/main" val="1882171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en inhou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B2A8D163-56CB-4EBB-9100-E6D6E9F2AC5B}" type="datetime1">
              <a:rPr lang="nl-BE" smtClean="0"/>
              <a:t>donderdag 25/02/2021</a:t>
            </a:fld>
            <a:endParaRPr lang="nl-NL" dirty="0"/>
          </a:p>
        </p:txBody>
      </p:sp>
      <p:sp>
        <p:nvSpPr>
          <p:cNvPr id="12" name="Footer Placeholder 11"/>
          <p:cNvSpPr>
            <a:spLocks noGrp="1"/>
          </p:cNvSpPr>
          <p:nvPr>
            <p:ph type="ftr" sz="quarter" idx="11"/>
          </p:nvPr>
        </p:nvSpPr>
        <p:spPr/>
        <p:txBody>
          <a:bodyPr/>
          <a:lstStyle/>
          <a:p>
            <a:r>
              <a:rPr lang="nl-NL" dirty="0"/>
              <a:t>Faculteit, departement, dienst …</a:t>
            </a:r>
          </a:p>
        </p:txBody>
      </p:sp>
      <p:sp>
        <p:nvSpPr>
          <p:cNvPr id="13" name="Slide Number Placeholder 12"/>
          <p:cNvSpPr>
            <a:spLocks noGrp="1"/>
          </p:cNvSpPr>
          <p:nvPr>
            <p:ph type="sldNum" sz="quarter" idx="12"/>
          </p:nvPr>
        </p:nvSpPr>
        <p:spPr/>
        <p:txBody>
          <a:bodyPr/>
          <a:lstStyle/>
          <a:p>
            <a:fld id="{0A297500-7527-634B-90F4-69D0994C32B4}" type="slidenum">
              <a:rPr lang="nl-NL" smtClean="0"/>
              <a:pPr/>
              <a:t>‹nr.›</a:t>
            </a:fld>
            <a:endParaRPr lang="nl-NL" dirty="0"/>
          </a:p>
        </p:txBody>
      </p:sp>
      <p:sp>
        <p:nvSpPr>
          <p:cNvPr id="3" name="Content Placeholder 2"/>
          <p:cNvSpPr>
            <a:spLocks noGrp="1"/>
          </p:cNvSpPr>
          <p:nvPr>
            <p:ph sz="quarter" idx="13"/>
          </p:nvPr>
        </p:nvSpPr>
        <p:spPr>
          <a:xfrm>
            <a:off x="576263" y="1655999"/>
            <a:ext cx="7991475" cy="43923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182869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000" y="1800000"/>
            <a:ext cx="1840048" cy="4294442"/>
          </a:xfrm>
          <a:prstGeom prst="rect">
            <a:avLst/>
          </a:prstGeom>
        </p:spPr>
      </p:pic>
      <p:pic>
        <p:nvPicPr>
          <p:cNvPr id="11" name="Afbeelding 10"/>
          <p:cNvPicPr>
            <a:picLocks noChangeAspect="1"/>
          </p:cNvPicPr>
          <p:nvPr userDrawn="1"/>
        </p:nvPicPr>
        <p:blipFill>
          <a:blip r:embed="rId3" cstate="print"/>
          <a:stretch>
            <a:fillRect/>
          </a:stretch>
        </p:blipFill>
        <p:spPr>
          <a:xfrm>
            <a:off x="8283600" y="5706000"/>
            <a:ext cx="4284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3826322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donderdag 25/02/2021</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‹nr.›</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983320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9144000" cy="640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780000" y="2304000"/>
            <a:ext cx="5094000" cy="1800200"/>
          </a:xfrm>
        </p:spPr>
        <p:txBody>
          <a:bodyPr>
            <a:noAutofit/>
          </a:bodyPr>
          <a:lstStyle>
            <a:lvl1pPr>
              <a:defRPr sz="4000">
                <a:solidFill>
                  <a:schemeClr val="bg1"/>
                </a:solidFill>
              </a:defRPr>
            </a:lvl1pPr>
          </a:lstStyle>
          <a:p>
            <a:r>
              <a:rPr lang="nl-NL" dirty="0"/>
              <a:t>Klik en typ de titel van de sectie</a:t>
            </a:r>
            <a:endParaRPr lang="nl-BE" dirty="0"/>
          </a:p>
        </p:txBody>
      </p:sp>
      <p:sp>
        <p:nvSpPr>
          <p:cNvPr id="10" name="Ondertitel 2"/>
          <p:cNvSpPr>
            <a:spLocks noGrp="1"/>
          </p:cNvSpPr>
          <p:nvPr>
            <p:ph type="subTitle" idx="1" hasCustomPrompt="1"/>
          </p:nvPr>
        </p:nvSpPr>
        <p:spPr>
          <a:xfrm>
            <a:off x="3780000" y="4419108"/>
            <a:ext cx="5094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04000"/>
            <a:ext cx="3300991" cy="3209551"/>
          </a:xfrm>
          <a:prstGeom prst="rect">
            <a:avLst/>
          </a:prstGeom>
        </p:spPr>
      </p:pic>
    </p:spTree>
    <p:extLst>
      <p:ext uri="{BB962C8B-B14F-4D97-AF65-F5344CB8AC3E}">
        <p14:creationId xmlns:p14="http://schemas.microsoft.com/office/powerpoint/2010/main" val="3444006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inhoud 2"/>
          <p:cNvSpPr>
            <a:spLocks noGrp="1"/>
          </p:cNvSpPr>
          <p:nvPr>
            <p:ph sz="half" idx="1" hasCustomPrompt="1"/>
          </p:nvPr>
        </p:nvSpPr>
        <p:spPr>
          <a:xfrm>
            <a:off x="540000" y="1350000"/>
            <a:ext cx="40386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hasCustomPrompt="1"/>
          </p:nvPr>
        </p:nvSpPr>
        <p:spPr>
          <a:xfrm>
            <a:off x="4835400" y="1350000"/>
            <a:ext cx="40386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1809790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tekst 2"/>
          <p:cNvSpPr>
            <a:spLocks noGrp="1"/>
          </p:cNvSpPr>
          <p:nvPr>
            <p:ph type="body" idx="1" hasCustomPrompt="1"/>
          </p:nvPr>
        </p:nvSpPr>
        <p:spPr>
          <a:xfrm>
            <a:off x="540000" y="1350000"/>
            <a:ext cx="4040188"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4" name="Tijdelijke aanduiding voor inhoud 3"/>
          <p:cNvSpPr>
            <a:spLocks noGrp="1"/>
          </p:cNvSpPr>
          <p:nvPr>
            <p:ph sz="half" idx="2" hasCustomPrompt="1"/>
          </p:nvPr>
        </p:nvSpPr>
        <p:spPr>
          <a:xfrm>
            <a:off x="540000" y="1991922"/>
            <a:ext cx="4040188"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hasCustomPrompt="1"/>
          </p:nvPr>
        </p:nvSpPr>
        <p:spPr>
          <a:xfrm>
            <a:off x="4824000" y="1350000"/>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6" name="Tijdelijke aanduiding voor inhoud 5"/>
          <p:cNvSpPr>
            <a:spLocks noGrp="1"/>
          </p:cNvSpPr>
          <p:nvPr>
            <p:ph sz="quarter" idx="4" hasCustomPrompt="1"/>
          </p:nvPr>
        </p:nvSpPr>
        <p:spPr>
          <a:xfrm>
            <a:off x="4824000" y="1991922"/>
            <a:ext cx="40392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6"/>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‹nr.›</a:t>
            </a:fld>
            <a:endParaRPr lang="nl-BE" dirty="0"/>
          </a:p>
        </p:txBody>
      </p:sp>
    </p:spTree>
    <p:extLst>
      <p:ext uri="{BB962C8B-B14F-4D97-AF65-F5344CB8AC3E}">
        <p14:creationId xmlns:p14="http://schemas.microsoft.com/office/powerpoint/2010/main" val="253961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91440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Titel 1"/>
          <p:cNvSpPr>
            <a:spLocks noGrp="1"/>
          </p:cNvSpPr>
          <p:nvPr>
            <p:ph type="title"/>
          </p:nvPr>
        </p:nvSpPr>
        <p:spPr>
          <a:xfrm>
            <a:off x="576000" y="1800000"/>
            <a:ext cx="4921624"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6000" y="4359600"/>
            <a:ext cx="4921624"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11"/>
          <p:cNvSpPr>
            <a:spLocks noGrp="1"/>
          </p:cNvSpPr>
          <p:nvPr>
            <p:ph type="dt" sz="half" idx="15"/>
          </p:nvPr>
        </p:nvSpPr>
        <p:spPr/>
        <p:txBody>
          <a:bodyPr/>
          <a:lstStyle/>
          <a:p>
            <a:fld id="{F68D0F2B-CCC2-4725-A02D-E099A094110C}"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
        <p:nvSpPr>
          <p:cNvPr id="10" name="Tijdelijke aanduiding voor afbeelding 2"/>
          <p:cNvSpPr>
            <a:spLocks noGrp="1"/>
          </p:cNvSpPr>
          <p:nvPr>
            <p:ph type="pic" sz="quarter" idx="10"/>
          </p:nvPr>
        </p:nvSpPr>
        <p:spPr>
          <a:xfrm>
            <a:off x="6071365" y="663108"/>
            <a:ext cx="2498893" cy="2366963"/>
          </a:xfrm>
          <a:prstGeom prst="rect">
            <a:avLst/>
          </a:prstGeom>
        </p:spPr>
        <p:txBody>
          <a:bodyPr/>
          <a:lstStyle/>
          <a:p>
            <a:endParaRPr lang="nl-NL"/>
          </a:p>
        </p:txBody>
      </p:sp>
      <p:sp>
        <p:nvSpPr>
          <p:cNvPr id="15" name="Tijdelijke aanduiding voor afbeelding 2"/>
          <p:cNvSpPr>
            <a:spLocks noGrp="1"/>
          </p:cNvSpPr>
          <p:nvPr>
            <p:ph type="pic" sz="quarter" idx="18"/>
          </p:nvPr>
        </p:nvSpPr>
        <p:spPr>
          <a:xfrm>
            <a:off x="6071364" y="3435334"/>
            <a:ext cx="2498893" cy="2366963"/>
          </a:xfrm>
          <a:prstGeom prst="rect">
            <a:avLst/>
          </a:prstGeom>
        </p:spPr>
        <p:txBody>
          <a:bodyPr/>
          <a:lstStyle/>
          <a:p>
            <a:endParaRPr lang="nl-NL"/>
          </a:p>
        </p:txBody>
      </p:sp>
    </p:spTree>
    <p:extLst>
      <p:ext uri="{BB962C8B-B14F-4D97-AF65-F5344CB8AC3E}">
        <p14:creationId xmlns:p14="http://schemas.microsoft.com/office/powerpoint/2010/main" val="1692229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3314928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73539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540000"/>
            <a:ext cx="3008313" cy="895100"/>
          </a:xfrm>
        </p:spPr>
        <p:txBody>
          <a:bodyPr anchor="t" anchorCtr="0"/>
          <a:lstStyle>
            <a:lvl1pPr algn="l">
              <a:defRPr sz="2000" b="1"/>
            </a:lvl1pPr>
          </a:lstStyle>
          <a:p>
            <a:r>
              <a:rPr lang="nl-NL" dirty="0"/>
              <a:t>Klik en typ de titel</a:t>
            </a:r>
            <a:endParaRPr lang="nl-BE" dirty="0"/>
          </a:p>
        </p:txBody>
      </p:sp>
      <p:sp>
        <p:nvSpPr>
          <p:cNvPr id="3" name="Tijdelijke aanduiding voor inhoud 2"/>
          <p:cNvSpPr>
            <a:spLocks noGrp="1"/>
          </p:cNvSpPr>
          <p:nvPr>
            <p:ph idx="1" hasCustomPrompt="1"/>
          </p:nvPr>
        </p:nvSpPr>
        <p:spPr>
          <a:xfrm>
            <a:off x="3761909" y="540000"/>
            <a:ext cx="5105139"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p:cNvSpPr>
            <a:spLocks noGrp="1"/>
          </p:cNvSpPr>
          <p:nvPr>
            <p:ph type="body" sz="half" idx="2" hasCustomPrompt="1"/>
          </p:nvPr>
        </p:nvSpPr>
        <p:spPr>
          <a:xfrm>
            <a:off x="539552" y="1435101"/>
            <a:ext cx="3008313"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donderdag 25/02/2021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a:p>
        </p:txBody>
      </p:sp>
    </p:spTree>
    <p:extLst>
      <p:ext uri="{BB962C8B-B14F-4D97-AF65-F5344CB8AC3E}">
        <p14:creationId xmlns:p14="http://schemas.microsoft.com/office/powerpoint/2010/main" val="4158943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4788000"/>
            <a:ext cx="8334000" cy="540000"/>
          </a:xfrm>
        </p:spPr>
        <p:txBody>
          <a:bodyPr anchor="t" anchorCtr="0">
            <a:noAutofit/>
          </a:bodyPr>
          <a:lstStyle>
            <a:lvl1pPr algn="l">
              <a:defRPr sz="2000" b="1"/>
            </a:lvl1pPr>
          </a:lstStyle>
          <a:p>
            <a:r>
              <a:rPr lang="nl-NL" dirty="0"/>
              <a:t>Klik en typ de tekst</a:t>
            </a:r>
            <a:endParaRPr lang="nl-BE" dirty="0"/>
          </a:p>
        </p:txBody>
      </p:sp>
      <p:sp>
        <p:nvSpPr>
          <p:cNvPr id="3" name="Tijdelijke aanduiding voor afbeelding 2"/>
          <p:cNvSpPr>
            <a:spLocks noGrp="1"/>
          </p:cNvSpPr>
          <p:nvPr>
            <p:ph type="pic" idx="1"/>
          </p:nvPr>
        </p:nvSpPr>
        <p:spPr>
          <a:xfrm>
            <a:off x="540000" y="540000"/>
            <a:ext cx="833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hasCustomPrompt="1"/>
          </p:nvPr>
        </p:nvSpPr>
        <p:spPr>
          <a:xfrm>
            <a:off x="540000" y="5445224"/>
            <a:ext cx="8334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a:xfrm>
            <a:off x="540000" y="6048000"/>
            <a:ext cx="936000" cy="288000"/>
          </a:xfrm>
        </p:spPr>
        <p:txBody>
          <a:bodyPr/>
          <a:lstStyle/>
          <a:p>
            <a:fld id="{C4DDCD72-59EE-436D-B435-201699A5BB49}" type="datetimeFigureOut">
              <a:rPr lang="nl-BE" smtClean="0"/>
              <a:pPr/>
              <a:t>donderdag 25/02/2021</a:t>
            </a:fld>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‹nr.›</a:t>
            </a:fld>
            <a:endParaRPr lang="nl-BE" dirty="0"/>
          </a:p>
        </p:txBody>
      </p:sp>
      <p:sp>
        <p:nvSpPr>
          <p:cNvPr id="8" name="Tijdelijke aanduiding voor voettekst 3"/>
          <p:cNvSpPr>
            <a:spLocks noGrp="1"/>
          </p:cNvSpPr>
          <p:nvPr>
            <p:ph type="ftr" sz="quarter" idx="11"/>
          </p:nvPr>
        </p:nvSpPr>
        <p:spPr>
          <a:xfrm>
            <a:off x="1566000" y="6048000"/>
            <a:ext cx="1980000" cy="288000"/>
          </a:xfrm>
        </p:spPr>
        <p:txBody>
          <a:bodyPr/>
          <a:lstStyle/>
          <a:p>
            <a:endParaRPr lang="nl-BE" dirty="0"/>
          </a:p>
        </p:txBody>
      </p:sp>
    </p:spTree>
    <p:extLst>
      <p:ext uri="{BB962C8B-B14F-4D97-AF65-F5344CB8AC3E}">
        <p14:creationId xmlns:p14="http://schemas.microsoft.com/office/powerpoint/2010/main" val="2493047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2" name="Rechthoek 11"/>
          <p:cNvSpPr/>
          <p:nvPr userDrawn="1"/>
        </p:nvSpPr>
        <p:spPr>
          <a:xfrm>
            <a:off x="0" y="4679576"/>
            <a:ext cx="9144000" cy="2175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91440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10" name="Titel 1"/>
          <p:cNvSpPr>
            <a:spLocks noGrp="1"/>
          </p:cNvSpPr>
          <p:nvPr>
            <p:ph type="ctrTitle"/>
          </p:nvPr>
        </p:nvSpPr>
        <p:spPr>
          <a:xfrm>
            <a:off x="576000" y="1080000"/>
            <a:ext cx="4919366" cy="4024798"/>
          </a:xfrm>
          <a:prstGeom prst="rect">
            <a:avLst/>
          </a:prstGeom>
        </p:spPr>
        <p:txBody>
          <a:bodyPr anchor="ctr" anchorCtr="0"/>
          <a:lstStyle>
            <a:lvl1pPr algn="l">
              <a:defRPr sz="4000" baseline="0">
                <a:solidFill>
                  <a:schemeClr val="bg1"/>
                </a:solidFill>
              </a:defRPr>
            </a:lvl1pPr>
          </a:lstStyle>
          <a:p>
            <a:r>
              <a:rPr lang="en-US" dirty="0"/>
              <a:t>Click to edit Master title style</a:t>
            </a:r>
            <a:endParaRPr lang="nl-NL" dirty="0"/>
          </a:p>
        </p:txBody>
      </p:sp>
      <p:sp>
        <p:nvSpPr>
          <p:cNvPr id="11" name="Ondertitel 2"/>
          <p:cNvSpPr>
            <a:spLocks noGrp="1"/>
          </p:cNvSpPr>
          <p:nvPr>
            <p:ph type="subTitle" idx="1"/>
          </p:nvPr>
        </p:nvSpPr>
        <p:spPr>
          <a:xfrm>
            <a:off x="576000" y="5392800"/>
            <a:ext cx="4919366" cy="820799"/>
          </a:xfrm>
          <a:prstGeom prst="rect">
            <a:avLst/>
          </a:prstGeo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3" name="Tijdelijke aanduiding voor afbeelding 2"/>
          <p:cNvSpPr>
            <a:spLocks noGrp="1"/>
          </p:cNvSpPr>
          <p:nvPr>
            <p:ph type="pic" sz="quarter" idx="10"/>
          </p:nvPr>
        </p:nvSpPr>
        <p:spPr>
          <a:xfrm>
            <a:off x="6071365" y="1646238"/>
            <a:ext cx="2498893" cy="4567361"/>
          </a:xfrm>
          <a:prstGeom prst="rect">
            <a:avLst/>
          </a:prstGeom>
        </p:spPr>
        <p:txBody>
          <a:bodyPr/>
          <a:lstStyle/>
          <a:p>
            <a:endParaRPr lang="nl-NL"/>
          </a:p>
        </p:txBody>
      </p:sp>
    </p:spTree>
    <p:extLst>
      <p:ext uri="{BB962C8B-B14F-4D97-AF65-F5344CB8AC3E}">
        <p14:creationId xmlns:p14="http://schemas.microsoft.com/office/powerpoint/2010/main" val="2281656649"/>
      </p:ext>
    </p:extLst>
  </p:cSld>
  <p:clrMapOvr>
    <a:masterClrMapping/>
  </p:clrMapOvr>
  <p:extLst>
    <p:ext uri="{DCECCB84-F9BA-43D5-87BE-67443E8EF086}">
      <p15:sldGuideLst xmlns:p15="http://schemas.microsoft.com/office/powerpoint/2012/main">
        <p15:guide id="1" orient="horz" pos="3929">
          <p15:clr>
            <a:srgbClr val="FBAE40"/>
          </p15:clr>
        </p15:guide>
        <p15:guide id="2" pos="44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B2A8D163-56CB-4EBB-9100-E6D6E9F2AC5B}" type="datetime1">
              <a:rPr lang="nl-BE" smtClean="0"/>
              <a:t>donderdag 25/02/2021</a:t>
            </a:fld>
            <a:endParaRPr lang="nl-NL" dirty="0"/>
          </a:p>
        </p:txBody>
      </p:sp>
      <p:sp>
        <p:nvSpPr>
          <p:cNvPr id="12" name="Footer Placeholder 11"/>
          <p:cNvSpPr>
            <a:spLocks noGrp="1"/>
          </p:cNvSpPr>
          <p:nvPr>
            <p:ph type="ftr" sz="quarter" idx="11"/>
          </p:nvPr>
        </p:nvSpPr>
        <p:spPr/>
        <p:txBody>
          <a:bodyPr/>
          <a:lstStyle/>
          <a:p>
            <a:r>
              <a:rPr lang="nl-NL" dirty="0"/>
              <a:t>Faculteit, departement, dienst …</a:t>
            </a:r>
          </a:p>
        </p:txBody>
      </p:sp>
      <p:sp>
        <p:nvSpPr>
          <p:cNvPr id="13" name="Slide Number Placeholder 12"/>
          <p:cNvSpPr>
            <a:spLocks noGrp="1"/>
          </p:cNvSpPr>
          <p:nvPr>
            <p:ph type="sldNum" sz="quarter" idx="12"/>
          </p:nvPr>
        </p:nvSpPr>
        <p:spPr/>
        <p:txBody>
          <a:bodyPr/>
          <a:lstStyle/>
          <a:p>
            <a:fld id="{0A297500-7527-634B-90F4-69D0994C32B4}" type="slidenum">
              <a:rPr lang="nl-NL" smtClean="0"/>
              <a:pPr/>
              <a:t>‹nr.›</a:t>
            </a:fld>
            <a:endParaRPr lang="nl-NL" dirty="0"/>
          </a:p>
        </p:txBody>
      </p:sp>
      <p:sp>
        <p:nvSpPr>
          <p:cNvPr id="3" name="Content Placeholder 2"/>
          <p:cNvSpPr>
            <a:spLocks noGrp="1"/>
          </p:cNvSpPr>
          <p:nvPr>
            <p:ph sz="quarter" idx="13"/>
          </p:nvPr>
        </p:nvSpPr>
        <p:spPr>
          <a:xfrm>
            <a:off x="576263" y="1655999"/>
            <a:ext cx="7991475" cy="43923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364619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91440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Titel 1"/>
          <p:cNvSpPr>
            <a:spLocks noGrp="1"/>
          </p:cNvSpPr>
          <p:nvPr>
            <p:ph type="title"/>
          </p:nvPr>
        </p:nvSpPr>
        <p:spPr>
          <a:xfrm>
            <a:off x="576000" y="1800000"/>
            <a:ext cx="4921624"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6000" y="4359600"/>
            <a:ext cx="4921624"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11"/>
          <p:cNvSpPr>
            <a:spLocks noGrp="1"/>
          </p:cNvSpPr>
          <p:nvPr>
            <p:ph type="dt" sz="half" idx="15"/>
          </p:nvPr>
        </p:nvSpPr>
        <p:spPr/>
        <p:txBody>
          <a:bodyPr/>
          <a:lstStyle/>
          <a:p>
            <a:fld id="{F68D0F2B-CCC2-4725-A02D-E099A094110C}"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
        <p:nvSpPr>
          <p:cNvPr id="10" name="Tijdelijke aanduiding voor afbeelding 2"/>
          <p:cNvSpPr>
            <a:spLocks noGrp="1"/>
          </p:cNvSpPr>
          <p:nvPr>
            <p:ph type="pic" sz="quarter" idx="10"/>
          </p:nvPr>
        </p:nvSpPr>
        <p:spPr>
          <a:xfrm>
            <a:off x="6071365" y="663108"/>
            <a:ext cx="2498893" cy="2366963"/>
          </a:xfrm>
          <a:prstGeom prst="rect">
            <a:avLst/>
          </a:prstGeom>
        </p:spPr>
        <p:txBody>
          <a:bodyPr/>
          <a:lstStyle/>
          <a:p>
            <a:endParaRPr lang="nl-NL"/>
          </a:p>
        </p:txBody>
      </p:sp>
      <p:sp>
        <p:nvSpPr>
          <p:cNvPr id="15" name="Tijdelijke aanduiding voor afbeelding 2"/>
          <p:cNvSpPr>
            <a:spLocks noGrp="1"/>
          </p:cNvSpPr>
          <p:nvPr>
            <p:ph type="pic" sz="quarter" idx="18"/>
          </p:nvPr>
        </p:nvSpPr>
        <p:spPr>
          <a:xfrm>
            <a:off x="6071364" y="3435334"/>
            <a:ext cx="2498893" cy="2366963"/>
          </a:xfrm>
          <a:prstGeom prst="rect">
            <a:avLst/>
          </a:prstGeom>
        </p:spPr>
        <p:txBody>
          <a:bodyPr/>
          <a:lstStyle/>
          <a:p>
            <a:endParaRPr lang="nl-NL"/>
          </a:p>
        </p:txBody>
      </p:sp>
    </p:spTree>
    <p:extLst>
      <p:ext uri="{BB962C8B-B14F-4D97-AF65-F5344CB8AC3E}">
        <p14:creationId xmlns:p14="http://schemas.microsoft.com/office/powerpoint/2010/main" val="1775445455"/>
      </p:ext>
    </p:extLst>
  </p:cSld>
  <p:clrMapOvr>
    <a:masterClrMapping/>
  </p:clrMapOvr>
  <p:extLst>
    <p:ext uri="{DCECCB84-F9BA-43D5-87BE-67443E8EF086}">
      <p15:sldGuideLst xmlns:p15="http://schemas.microsoft.com/office/powerpoint/2012/main">
        <p15:guide id="1" orient="horz" pos="2160">
          <p15:clr>
            <a:srgbClr val="FBAE40"/>
          </p15:clr>
        </p15:guide>
        <p15:guide id="2" pos="44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sp>
        <p:nvSpPr>
          <p:cNvPr id="8" name="Titel 1"/>
          <p:cNvSpPr>
            <a:spLocks noGrp="1"/>
          </p:cNvSpPr>
          <p:nvPr>
            <p:ph type="title"/>
          </p:nvPr>
        </p:nvSpPr>
        <p:spPr>
          <a:xfrm>
            <a:off x="575999" y="1800000"/>
            <a:ext cx="4921200"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5999" y="4359600"/>
            <a:ext cx="4921200"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Date Placeholder 11"/>
          <p:cNvSpPr>
            <a:spLocks noGrp="1"/>
          </p:cNvSpPr>
          <p:nvPr>
            <p:ph type="dt" sz="half" idx="15"/>
          </p:nvPr>
        </p:nvSpPr>
        <p:spPr/>
        <p:txBody>
          <a:bodyPr/>
          <a:lstStyle/>
          <a:p>
            <a:fld id="{15EE1405-C940-467A-8294-BA0D5AD10E37}"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
        <p:nvSpPr>
          <p:cNvPr id="7" name="Tijdelijke aanduiding voor afbeelding 2"/>
          <p:cNvSpPr>
            <a:spLocks noGrp="1"/>
          </p:cNvSpPr>
          <p:nvPr>
            <p:ph type="pic" sz="quarter" idx="10"/>
          </p:nvPr>
        </p:nvSpPr>
        <p:spPr>
          <a:xfrm>
            <a:off x="6071365" y="663108"/>
            <a:ext cx="2498893" cy="2366963"/>
          </a:xfrm>
          <a:prstGeom prst="rect">
            <a:avLst/>
          </a:prstGeom>
        </p:spPr>
        <p:txBody>
          <a:bodyPr/>
          <a:lstStyle/>
          <a:p>
            <a:endParaRPr lang="nl-NL"/>
          </a:p>
        </p:txBody>
      </p:sp>
      <p:sp>
        <p:nvSpPr>
          <p:cNvPr id="10" name="Tijdelijke aanduiding voor afbeelding 2"/>
          <p:cNvSpPr>
            <a:spLocks noGrp="1"/>
          </p:cNvSpPr>
          <p:nvPr>
            <p:ph type="pic" sz="quarter" idx="18"/>
          </p:nvPr>
        </p:nvSpPr>
        <p:spPr>
          <a:xfrm>
            <a:off x="6071364" y="3435334"/>
            <a:ext cx="2498893" cy="2366963"/>
          </a:xfrm>
          <a:prstGeom prst="rect">
            <a:avLst/>
          </a:prstGeom>
        </p:spPr>
        <p:txBody>
          <a:bodyPr/>
          <a:lstStyle/>
          <a:p>
            <a:endParaRPr lang="nl-NL"/>
          </a:p>
        </p:txBody>
      </p:sp>
    </p:spTree>
    <p:extLst>
      <p:ext uri="{BB962C8B-B14F-4D97-AF65-F5344CB8AC3E}">
        <p14:creationId xmlns:p14="http://schemas.microsoft.com/office/powerpoint/2010/main" val="3951493802"/>
      </p:ext>
    </p:extLst>
  </p:cSld>
  <p:clrMapOvr>
    <a:masterClrMapping/>
  </p:clrMapOvr>
  <p:extLst>
    <p:ext uri="{DCECCB84-F9BA-43D5-87BE-67443E8EF086}">
      <p15:sldGuideLst xmlns:p15="http://schemas.microsoft.com/office/powerpoint/2012/main">
        <p15:guide id="1" orient="horz" pos="2160">
          <p15:clr>
            <a:srgbClr val="FBAE40"/>
          </p15:clr>
        </p15:guide>
        <p15:guide id="2" pos="44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00" y="1656000"/>
            <a:ext cx="3924000" cy="439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738" y="1656000"/>
            <a:ext cx="3924000" cy="4392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9438411A-3C2C-4D92-914B-5DAFB4611257}" type="datetime1">
              <a:rPr lang="nl-BE" smtClean="0"/>
              <a:t>donderdag 25/02/2021</a:t>
            </a:fld>
            <a:endParaRPr lang="nl-NL" dirty="0"/>
          </a:p>
        </p:txBody>
      </p:sp>
      <p:sp>
        <p:nvSpPr>
          <p:cNvPr id="9" name="Footer Placeholder 8"/>
          <p:cNvSpPr>
            <a:spLocks noGrp="1"/>
          </p:cNvSpPr>
          <p:nvPr>
            <p:ph type="ftr" sz="quarter" idx="11"/>
          </p:nvPr>
        </p:nvSpPr>
        <p:spPr/>
        <p:txBody>
          <a:bodyPr/>
          <a:lstStyle/>
          <a:p>
            <a:r>
              <a:rPr lang="nl-NL"/>
              <a:t>Faculteit, departement, dienst …</a:t>
            </a:r>
            <a:endParaRPr lang="nl-NL" dirty="0"/>
          </a:p>
        </p:txBody>
      </p:sp>
      <p:sp>
        <p:nvSpPr>
          <p:cNvPr id="10" name="Slide Number Placeholder 9"/>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593461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459" y="1656000"/>
            <a:ext cx="3924000" cy="576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73459" y="2339788"/>
            <a:ext cx="3924000" cy="37085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49" y="1656000"/>
            <a:ext cx="3924000" cy="576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49" y="2339789"/>
            <a:ext cx="3924000" cy="37085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fld id="{DE423850-82D1-4EBF-A7F5-32E818A3E45C}" type="datetime1">
              <a:rPr lang="nl-BE" smtClean="0"/>
              <a:t>donderdag 25/02/2021</a:t>
            </a:fld>
            <a:endParaRPr lang="nl-NL" dirty="0"/>
          </a:p>
        </p:txBody>
      </p:sp>
      <p:sp>
        <p:nvSpPr>
          <p:cNvPr id="11" name="Footer Placeholder 10"/>
          <p:cNvSpPr>
            <a:spLocks noGrp="1"/>
          </p:cNvSpPr>
          <p:nvPr>
            <p:ph type="ftr" sz="quarter" idx="11"/>
          </p:nvPr>
        </p:nvSpPr>
        <p:spPr/>
        <p:txBody>
          <a:bodyPr/>
          <a:lstStyle/>
          <a:p>
            <a:r>
              <a:rPr lang="nl-NL"/>
              <a:t>Faculteit, departement, dienst …</a:t>
            </a:r>
            <a:endParaRPr lang="nl-NL" dirty="0"/>
          </a:p>
        </p:txBody>
      </p:sp>
      <p:sp>
        <p:nvSpPr>
          <p:cNvPr id="12" name="Slide Number Placeholder 11"/>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50376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sp>
        <p:nvSpPr>
          <p:cNvPr id="8" name="Titel 1"/>
          <p:cNvSpPr>
            <a:spLocks noGrp="1"/>
          </p:cNvSpPr>
          <p:nvPr>
            <p:ph type="title"/>
          </p:nvPr>
        </p:nvSpPr>
        <p:spPr>
          <a:xfrm>
            <a:off x="575999" y="1800000"/>
            <a:ext cx="4921200" cy="2386800"/>
          </a:xfrm>
          <a:prstGeom prst="rect">
            <a:avLst/>
          </a:prstGeom>
        </p:spPr>
        <p:txBody>
          <a:bodyPr anchor="b">
            <a:normAutofit/>
          </a:bodyPr>
          <a:lstStyle>
            <a:lvl1pPr>
              <a:defRPr sz="4000" baseline="0">
                <a:solidFill>
                  <a:schemeClr val="tx2"/>
                </a:solidFill>
              </a:defRPr>
            </a:lvl1pPr>
          </a:lstStyle>
          <a:p>
            <a:r>
              <a:rPr lang="en-US" dirty="0"/>
              <a:t>Click to edit Master title style</a:t>
            </a:r>
            <a:endParaRPr lang="nl-NL" dirty="0"/>
          </a:p>
        </p:txBody>
      </p:sp>
      <p:sp>
        <p:nvSpPr>
          <p:cNvPr id="9" name="Tijdelijke aanduiding voor tekst 2"/>
          <p:cNvSpPr>
            <a:spLocks noGrp="1"/>
          </p:cNvSpPr>
          <p:nvPr>
            <p:ph type="body" idx="1"/>
          </p:nvPr>
        </p:nvSpPr>
        <p:spPr>
          <a:xfrm>
            <a:off x="575999" y="4359600"/>
            <a:ext cx="4921200" cy="1501200"/>
          </a:xfrm>
          <a:prstGeom prst="rect">
            <a:avLst/>
          </a:prstGeo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Date Placeholder 11"/>
          <p:cNvSpPr>
            <a:spLocks noGrp="1"/>
          </p:cNvSpPr>
          <p:nvPr>
            <p:ph type="dt" sz="half" idx="15"/>
          </p:nvPr>
        </p:nvSpPr>
        <p:spPr/>
        <p:txBody>
          <a:bodyPr/>
          <a:lstStyle/>
          <a:p>
            <a:fld id="{15EE1405-C940-467A-8294-BA0D5AD10E37}" type="datetime1">
              <a:rPr lang="nl-BE" smtClean="0"/>
              <a:t>donderdag 25/02/2021</a:t>
            </a:fld>
            <a:endParaRPr lang="nl-NL" dirty="0"/>
          </a:p>
        </p:txBody>
      </p:sp>
      <p:sp>
        <p:nvSpPr>
          <p:cNvPr id="13" name="Footer Placeholder 12"/>
          <p:cNvSpPr>
            <a:spLocks noGrp="1"/>
          </p:cNvSpPr>
          <p:nvPr>
            <p:ph type="ftr" sz="quarter" idx="16"/>
          </p:nvPr>
        </p:nvSpPr>
        <p:spPr/>
        <p:txBody>
          <a:bodyPr/>
          <a:lstStyle/>
          <a:p>
            <a:r>
              <a:rPr lang="nl-NL"/>
              <a:t>Faculteit, departement, dienst …</a:t>
            </a:r>
            <a:endParaRPr lang="nl-NL" dirty="0"/>
          </a:p>
        </p:txBody>
      </p:sp>
      <p:sp>
        <p:nvSpPr>
          <p:cNvPr id="14" name="Slide Number Placeholder 13"/>
          <p:cNvSpPr>
            <a:spLocks noGrp="1"/>
          </p:cNvSpPr>
          <p:nvPr>
            <p:ph type="sldNum" sz="quarter" idx="17"/>
          </p:nvPr>
        </p:nvSpPr>
        <p:spPr/>
        <p:txBody>
          <a:bodyPr/>
          <a:lstStyle/>
          <a:p>
            <a:fld id="{0A297500-7527-634B-90F4-69D0994C32B4}" type="slidenum">
              <a:rPr lang="nl-NL" smtClean="0"/>
              <a:pPr/>
              <a:t>‹nr.›</a:t>
            </a:fld>
            <a:endParaRPr lang="nl-NL" dirty="0"/>
          </a:p>
        </p:txBody>
      </p:sp>
      <p:sp>
        <p:nvSpPr>
          <p:cNvPr id="7" name="Tijdelijke aanduiding voor afbeelding 2"/>
          <p:cNvSpPr>
            <a:spLocks noGrp="1"/>
          </p:cNvSpPr>
          <p:nvPr>
            <p:ph type="pic" sz="quarter" idx="10"/>
          </p:nvPr>
        </p:nvSpPr>
        <p:spPr>
          <a:xfrm>
            <a:off x="6071365" y="663108"/>
            <a:ext cx="2498893" cy="2366963"/>
          </a:xfrm>
          <a:prstGeom prst="rect">
            <a:avLst/>
          </a:prstGeom>
        </p:spPr>
        <p:txBody>
          <a:bodyPr/>
          <a:lstStyle/>
          <a:p>
            <a:endParaRPr lang="nl-NL"/>
          </a:p>
        </p:txBody>
      </p:sp>
      <p:sp>
        <p:nvSpPr>
          <p:cNvPr id="10" name="Tijdelijke aanduiding voor afbeelding 2"/>
          <p:cNvSpPr>
            <a:spLocks noGrp="1"/>
          </p:cNvSpPr>
          <p:nvPr>
            <p:ph type="pic" sz="quarter" idx="18"/>
          </p:nvPr>
        </p:nvSpPr>
        <p:spPr>
          <a:xfrm>
            <a:off x="6071364" y="3435334"/>
            <a:ext cx="2498893" cy="2366963"/>
          </a:xfrm>
          <a:prstGeom prst="rect">
            <a:avLst/>
          </a:prstGeom>
        </p:spPr>
        <p:txBody>
          <a:bodyPr/>
          <a:lstStyle/>
          <a:p>
            <a:endParaRPr lang="nl-NL"/>
          </a:p>
        </p:txBody>
      </p:sp>
    </p:spTree>
    <p:extLst>
      <p:ext uri="{BB962C8B-B14F-4D97-AF65-F5344CB8AC3E}">
        <p14:creationId xmlns:p14="http://schemas.microsoft.com/office/powerpoint/2010/main" val="4100619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A911DB03-B7B6-48FB-B868-99A4A07DCD00}" type="datetime1">
              <a:rPr lang="nl-BE" smtClean="0"/>
              <a:t>donderdag 25/02/2021</a:t>
            </a:fld>
            <a:endParaRPr lang="nl-NL" dirty="0"/>
          </a:p>
        </p:txBody>
      </p:sp>
      <p:sp>
        <p:nvSpPr>
          <p:cNvPr id="7" name="Footer Placeholder 6"/>
          <p:cNvSpPr>
            <a:spLocks noGrp="1"/>
          </p:cNvSpPr>
          <p:nvPr>
            <p:ph type="ftr" sz="quarter" idx="11"/>
          </p:nvPr>
        </p:nvSpPr>
        <p:spPr/>
        <p:txBody>
          <a:bodyPr/>
          <a:lstStyle/>
          <a:p>
            <a:r>
              <a:rPr lang="nl-NL"/>
              <a:t>Faculteit, departement, dienst …</a:t>
            </a:r>
            <a:endParaRPr lang="nl-NL" dirty="0"/>
          </a:p>
        </p:txBody>
      </p:sp>
      <p:sp>
        <p:nvSpPr>
          <p:cNvPr id="8" name="Slide Number Placeholder 7"/>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427420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DFAE-A01E-4280-9D8A-57123CE9AD68}" type="datetime1">
              <a:rPr lang="nl-BE" smtClean="0"/>
              <a:t>donderdag 25/02/2021</a:t>
            </a:fld>
            <a:endParaRPr lang="nl-NL" dirty="0"/>
          </a:p>
        </p:txBody>
      </p:sp>
      <p:sp>
        <p:nvSpPr>
          <p:cNvPr id="6" name="Footer Placeholder 5"/>
          <p:cNvSpPr>
            <a:spLocks noGrp="1"/>
          </p:cNvSpPr>
          <p:nvPr>
            <p:ph type="ftr" sz="quarter" idx="11"/>
          </p:nvPr>
        </p:nvSpPr>
        <p:spPr/>
        <p:txBody>
          <a:bodyPr/>
          <a:lstStyle/>
          <a:p>
            <a:r>
              <a:rPr lang="nl-NL"/>
              <a:t>Faculteit, departement, dienst …</a:t>
            </a:r>
            <a:endParaRPr lang="nl-NL" dirty="0"/>
          </a:p>
        </p:txBody>
      </p:sp>
      <p:sp>
        <p:nvSpPr>
          <p:cNvPr id="7" name="Slide Number Placeholder 6"/>
          <p:cNvSpPr>
            <a:spLocks noGrp="1"/>
          </p:cNvSpPr>
          <p:nvPr>
            <p:ph type="sldNum" sz="quarter" idx="12"/>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3416019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ekopSlot">
    <p:bg>
      <p:bgPr>
        <a:solidFill>
          <a:schemeClr val="accent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668772" y="860612"/>
            <a:ext cx="7806456" cy="4485176"/>
          </a:xfrm>
          <a:prstGeom prst="rect">
            <a:avLst/>
          </a:prstGeom>
        </p:spPr>
        <p:txBody>
          <a:bodyPr anchor="ctr" anchorCtr="0">
            <a:noAutofit/>
          </a:bodyPr>
          <a:lstStyle>
            <a:lvl1pPr algn="ctr">
              <a:defRPr sz="4800" baseline="0">
                <a:solidFill>
                  <a:schemeClr val="bg1"/>
                </a:solidFill>
              </a:defRPr>
            </a:lvl1pPr>
          </a:lstStyle>
          <a:p>
            <a:r>
              <a:rPr lang="en-US" dirty="0"/>
              <a:t>Click to edit Master title style</a:t>
            </a:r>
            <a:endParaRPr lang="nl-NL" dirty="0"/>
          </a:p>
        </p:txBody>
      </p:sp>
      <p:sp>
        <p:nvSpPr>
          <p:cNvPr id="2" name="Date Placeholder 1"/>
          <p:cNvSpPr>
            <a:spLocks noGrp="1"/>
          </p:cNvSpPr>
          <p:nvPr>
            <p:ph type="dt" sz="half" idx="10"/>
          </p:nvPr>
        </p:nvSpPr>
        <p:spPr/>
        <p:txBody>
          <a:bodyPr/>
          <a:lstStyle/>
          <a:p>
            <a:fld id="{C37380AD-162B-4A8F-97D0-46B9CEDACE6E}" type="datetime1">
              <a:rPr lang="nl-BE" smtClean="0"/>
              <a:t>donderdag 25/02/2021</a:t>
            </a:fld>
            <a:endParaRPr lang="nl-NL" dirty="0"/>
          </a:p>
        </p:txBody>
      </p:sp>
      <p:sp>
        <p:nvSpPr>
          <p:cNvPr id="3" name="Footer Placeholder 2"/>
          <p:cNvSpPr>
            <a:spLocks noGrp="1"/>
          </p:cNvSpPr>
          <p:nvPr>
            <p:ph type="ftr" sz="quarter" idx="11"/>
          </p:nvPr>
        </p:nvSpPr>
        <p:spPr/>
        <p:txBody>
          <a:bodyPr/>
          <a:lstStyle/>
          <a:p>
            <a:r>
              <a:rPr lang="nl-NL"/>
              <a:t>Faculteit, departement, dienst …</a:t>
            </a:r>
            <a:endParaRPr lang="nl-NL" dirty="0"/>
          </a:p>
        </p:txBody>
      </p:sp>
      <p:sp>
        <p:nvSpPr>
          <p:cNvPr id="4" name="Slide Number Placeholder 3"/>
          <p:cNvSpPr>
            <a:spLocks noGrp="1"/>
          </p:cNvSpPr>
          <p:nvPr>
            <p:ph type="sldNum" sz="quarter" idx="12"/>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47909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00" y="1656000"/>
            <a:ext cx="3924000" cy="439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738" y="1656000"/>
            <a:ext cx="3924000" cy="4392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9438411A-3C2C-4D92-914B-5DAFB4611257}" type="datetime1">
              <a:rPr lang="nl-BE" smtClean="0"/>
              <a:t>donderdag 25/02/2021</a:t>
            </a:fld>
            <a:endParaRPr lang="nl-NL" dirty="0"/>
          </a:p>
        </p:txBody>
      </p:sp>
      <p:sp>
        <p:nvSpPr>
          <p:cNvPr id="9" name="Footer Placeholder 8"/>
          <p:cNvSpPr>
            <a:spLocks noGrp="1"/>
          </p:cNvSpPr>
          <p:nvPr>
            <p:ph type="ftr" sz="quarter" idx="11"/>
          </p:nvPr>
        </p:nvSpPr>
        <p:spPr/>
        <p:txBody>
          <a:bodyPr/>
          <a:lstStyle/>
          <a:p>
            <a:r>
              <a:rPr lang="nl-NL"/>
              <a:t>Faculteit, departement, dienst …</a:t>
            </a:r>
            <a:endParaRPr lang="nl-NL" dirty="0"/>
          </a:p>
        </p:txBody>
      </p:sp>
      <p:sp>
        <p:nvSpPr>
          <p:cNvPr id="10" name="Slide Number Placeholder 9"/>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158263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459" y="1656000"/>
            <a:ext cx="3924000" cy="576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73459" y="2339788"/>
            <a:ext cx="3924000" cy="37085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49" y="1656000"/>
            <a:ext cx="3924000" cy="576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49" y="2339789"/>
            <a:ext cx="3924000" cy="37085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fld id="{DE423850-82D1-4EBF-A7F5-32E818A3E45C}" type="datetime1">
              <a:rPr lang="nl-BE" smtClean="0"/>
              <a:t>donderdag 25/02/2021</a:t>
            </a:fld>
            <a:endParaRPr lang="nl-NL" dirty="0"/>
          </a:p>
        </p:txBody>
      </p:sp>
      <p:sp>
        <p:nvSpPr>
          <p:cNvPr id="11" name="Footer Placeholder 10"/>
          <p:cNvSpPr>
            <a:spLocks noGrp="1"/>
          </p:cNvSpPr>
          <p:nvPr>
            <p:ph type="ftr" sz="quarter" idx="11"/>
          </p:nvPr>
        </p:nvSpPr>
        <p:spPr/>
        <p:txBody>
          <a:bodyPr/>
          <a:lstStyle/>
          <a:p>
            <a:r>
              <a:rPr lang="nl-NL"/>
              <a:t>Faculteit, departement, dienst …</a:t>
            </a:r>
            <a:endParaRPr lang="nl-NL" dirty="0"/>
          </a:p>
        </p:txBody>
      </p:sp>
      <p:sp>
        <p:nvSpPr>
          <p:cNvPr id="12" name="Slide Number Placeholder 11"/>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717200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A911DB03-B7B6-48FB-B868-99A4A07DCD00}" type="datetime1">
              <a:rPr lang="nl-BE" smtClean="0"/>
              <a:t>donderdag 25/02/2021</a:t>
            </a:fld>
            <a:endParaRPr lang="nl-NL" dirty="0"/>
          </a:p>
        </p:txBody>
      </p:sp>
      <p:sp>
        <p:nvSpPr>
          <p:cNvPr id="7" name="Footer Placeholder 6"/>
          <p:cNvSpPr>
            <a:spLocks noGrp="1"/>
          </p:cNvSpPr>
          <p:nvPr>
            <p:ph type="ftr" sz="quarter" idx="11"/>
          </p:nvPr>
        </p:nvSpPr>
        <p:spPr/>
        <p:txBody>
          <a:bodyPr/>
          <a:lstStyle/>
          <a:p>
            <a:r>
              <a:rPr lang="nl-NL"/>
              <a:t>Faculteit, departement, dienst …</a:t>
            </a:r>
            <a:endParaRPr lang="nl-NL" dirty="0"/>
          </a:p>
        </p:txBody>
      </p:sp>
      <p:sp>
        <p:nvSpPr>
          <p:cNvPr id="8" name="Slide Number Placeholder 7"/>
          <p:cNvSpPr>
            <a:spLocks noGrp="1"/>
          </p:cNvSpPr>
          <p:nvPr>
            <p:ph type="sldNum" sz="quarter" idx="12"/>
          </p:nvPr>
        </p:nvSpPr>
        <p:spPr/>
        <p:txBody>
          <a:bodyPr/>
          <a:lstStyle/>
          <a:p>
            <a:fld id="{0A297500-7527-634B-90F4-69D0994C32B4}" type="slidenum">
              <a:rPr lang="nl-NL" smtClean="0"/>
              <a:pPr/>
              <a:t>‹nr.›</a:t>
            </a:fld>
            <a:endParaRPr lang="nl-NL" dirty="0"/>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33336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DFAE-A01E-4280-9D8A-57123CE9AD68}" type="datetime1">
              <a:rPr lang="nl-BE" smtClean="0"/>
              <a:t>donderdag 25/02/2021</a:t>
            </a:fld>
            <a:endParaRPr lang="nl-NL" dirty="0"/>
          </a:p>
        </p:txBody>
      </p:sp>
      <p:sp>
        <p:nvSpPr>
          <p:cNvPr id="6" name="Footer Placeholder 5"/>
          <p:cNvSpPr>
            <a:spLocks noGrp="1"/>
          </p:cNvSpPr>
          <p:nvPr>
            <p:ph type="ftr" sz="quarter" idx="11"/>
          </p:nvPr>
        </p:nvSpPr>
        <p:spPr/>
        <p:txBody>
          <a:bodyPr/>
          <a:lstStyle/>
          <a:p>
            <a:r>
              <a:rPr lang="nl-NL"/>
              <a:t>Faculteit, departement, dienst …</a:t>
            </a:r>
            <a:endParaRPr lang="nl-NL" dirty="0"/>
          </a:p>
        </p:txBody>
      </p:sp>
      <p:sp>
        <p:nvSpPr>
          <p:cNvPr id="7" name="Slide Number Placeholder 6"/>
          <p:cNvSpPr>
            <a:spLocks noGrp="1"/>
          </p:cNvSpPr>
          <p:nvPr>
            <p:ph type="sldNum" sz="quarter" idx="12"/>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80536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Slot">
    <p:bg>
      <p:bgPr>
        <a:solidFill>
          <a:schemeClr val="accent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668772" y="860612"/>
            <a:ext cx="7806456" cy="4485176"/>
          </a:xfrm>
          <a:prstGeom prst="rect">
            <a:avLst/>
          </a:prstGeom>
        </p:spPr>
        <p:txBody>
          <a:bodyPr anchor="ctr" anchorCtr="0">
            <a:noAutofit/>
          </a:bodyPr>
          <a:lstStyle>
            <a:lvl1pPr algn="ctr">
              <a:defRPr sz="4800" baseline="0">
                <a:solidFill>
                  <a:schemeClr val="bg1"/>
                </a:solidFill>
              </a:defRPr>
            </a:lvl1pPr>
          </a:lstStyle>
          <a:p>
            <a:r>
              <a:rPr lang="en-US" dirty="0"/>
              <a:t>Click to edit Master title style</a:t>
            </a:r>
            <a:endParaRPr lang="nl-NL" dirty="0"/>
          </a:p>
        </p:txBody>
      </p:sp>
      <p:sp>
        <p:nvSpPr>
          <p:cNvPr id="2" name="Date Placeholder 1"/>
          <p:cNvSpPr>
            <a:spLocks noGrp="1"/>
          </p:cNvSpPr>
          <p:nvPr>
            <p:ph type="dt" sz="half" idx="10"/>
          </p:nvPr>
        </p:nvSpPr>
        <p:spPr/>
        <p:txBody>
          <a:bodyPr/>
          <a:lstStyle/>
          <a:p>
            <a:fld id="{C37380AD-162B-4A8F-97D0-46B9CEDACE6E}" type="datetime1">
              <a:rPr lang="nl-BE" smtClean="0"/>
              <a:t>donderdag 25/02/2021</a:t>
            </a:fld>
            <a:endParaRPr lang="nl-NL" dirty="0"/>
          </a:p>
        </p:txBody>
      </p:sp>
      <p:sp>
        <p:nvSpPr>
          <p:cNvPr id="3" name="Footer Placeholder 2"/>
          <p:cNvSpPr>
            <a:spLocks noGrp="1"/>
          </p:cNvSpPr>
          <p:nvPr>
            <p:ph type="ftr" sz="quarter" idx="11"/>
          </p:nvPr>
        </p:nvSpPr>
        <p:spPr/>
        <p:txBody>
          <a:bodyPr/>
          <a:lstStyle/>
          <a:p>
            <a:r>
              <a:rPr lang="nl-NL"/>
              <a:t>Faculteit, departement, dienst …</a:t>
            </a:r>
            <a:endParaRPr lang="nl-NL" dirty="0"/>
          </a:p>
        </p:txBody>
      </p:sp>
      <p:sp>
        <p:nvSpPr>
          <p:cNvPr id="4" name="Slide Number Placeholder 3"/>
          <p:cNvSpPr>
            <a:spLocks noGrp="1"/>
          </p:cNvSpPr>
          <p:nvPr>
            <p:ph type="sldNum" sz="quarter" idx="12"/>
          </p:nvPr>
        </p:nvSpPr>
        <p:spPr/>
        <p:txBody>
          <a:body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137849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9.pn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5.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6"/>
          <p:cNvSpPr/>
          <p:nvPr userDrawn="1"/>
        </p:nvSpPr>
        <p:spPr>
          <a:xfrm>
            <a:off x="0" y="6210000"/>
            <a:ext cx="9144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FFA67913-6FC9-4B48-9E8E-4EC2C9B7E206}" type="datetime1">
              <a:rPr lang="nl-BE" smtClean="0"/>
              <a:t>donderdag 25/02/2021</a:t>
            </a:fld>
            <a:endParaRPr lang="nl-NL" dirty="0"/>
          </a:p>
        </p:txBody>
      </p:sp>
      <p:sp>
        <p:nvSpPr>
          <p:cNvPr id="11"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dirty="0"/>
          </a:p>
        </p:txBody>
      </p:sp>
      <p:pic>
        <p:nvPicPr>
          <p:cNvPr id="12" name="Afbeelding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93200" y="6353999"/>
            <a:ext cx="1008305" cy="360000"/>
          </a:xfrm>
          <a:prstGeom prst="rect">
            <a:avLst/>
          </a:prstGeom>
        </p:spPr>
      </p:pic>
      <p:sp>
        <p:nvSpPr>
          <p:cNvPr id="13" name="Tijdelijke aanduiding voor voettekst 4"/>
          <p:cNvSpPr>
            <a:spLocks noGrp="1"/>
          </p:cNvSpPr>
          <p:nvPr>
            <p:ph type="ftr" sz="quarter" idx="3"/>
          </p:nvPr>
        </p:nvSpPr>
        <p:spPr>
          <a:xfrm>
            <a:off x="4286250" y="6210000"/>
            <a:ext cx="369255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Faculteit, departement, dienst …</a:t>
            </a:r>
            <a:endParaRPr lang="nl-NL" dirty="0"/>
          </a:p>
        </p:txBody>
      </p:sp>
      <p:sp>
        <p:nvSpPr>
          <p:cNvPr id="2" name="Title Placeholder 1"/>
          <p:cNvSpPr>
            <a:spLocks noGrp="1"/>
          </p:cNvSpPr>
          <p:nvPr>
            <p:ph type="title"/>
          </p:nvPr>
        </p:nvSpPr>
        <p:spPr>
          <a:xfrm>
            <a:off x="576000" y="216000"/>
            <a:ext cx="7991738" cy="1152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576000" y="1655999"/>
            <a:ext cx="7991738" cy="439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324497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65" r:id="rId6"/>
    <p:sldLayoutId id="2147483666" r:id="rId7"/>
    <p:sldLayoutId id="2147483667" r:id="rId8"/>
    <p:sldLayoutId id="2147483676" r:id="rId9"/>
    <p:sldLayoutId id="2147483686" r:id="rId10"/>
    <p:sldLayoutId id="2147483698" r:id="rId11"/>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5397" userDrawn="1">
          <p15:clr>
            <a:srgbClr val="F26B43"/>
          </p15:clr>
        </p15:guide>
        <p15:guide id="3" orient="horz" pos="1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6"/>
          <p:cNvSpPr/>
          <p:nvPr userDrawn="1"/>
        </p:nvSpPr>
        <p:spPr>
          <a:xfrm>
            <a:off x="0" y="6210000"/>
            <a:ext cx="9144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6905830A-5B97-43B5-87B9-BF9E3506C4D9}" type="datetime1">
              <a:rPr lang="nl-BE" smtClean="0"/>
              <a:t>donderdag 25/02/2021</a:t>
            </a:fld>
            <a:endParaRPr lang="nl-NL" dirty="0"/>
          </a:p>
        </p:txBody>
      </p:sp>
      <p:sp>
        <p:nvSpPr>
          <p:cNvPr id="11"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dirty="0"/>
          </a:p>
        </p:txBody>
      </p:sp>
      <p:pic>
        <p:nvPicPr>
          <p:cNvPr id="12" name="Afbeelding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93200" y="6353999"/>
            <a:ext cx="1008305" cy="360000"/>
          </a:xfrm>
          <a:prstGeom prst="rect">
            <a:avLst/>
          </a:prstGeom>
        </p:spPr>
      </p:pic>
      <p:sp>
        <p:nvSpPr>
          <p:cNvPr id="13" name="Tijdelijke aanduiding voor voettekst 4"/>
          <p:cNvSpPr>
            <a:spLocks noGrp="1"/>
          </p:cNvSpPr>
          <p:nvPr>
            <p:ph type="ftr" sz="quarter" idx="3"/>
          </p:nvPr>
        </p:nvSpPr>
        <p:spPr>
          <a:xfrm>
            <a:off x="4286250" y="6210000"/>
            <a:ext cx="369255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Faculteit, departement, dienst …</a:t>
            </a:r>
            <a:endParaRPr lang="nl-NL" dirty="0"/>
          </a:p>
        </p:txBody>
      </p:sp>
      <p:sp>
        <p:nvSpPr>
          <p:cNvPr id="2" name="Title Placeholder 1"/>
          <p:cNvSpPr>
            <a:spLocks noGrp="1"/>
          </p:cNvSpPr>
          <p:nvPr>
            <p:ph type="title"/>
          </p:nvPr>
        </p:nvSpPr>
        <p:spPr>
          <a:xfrm>
            <a:off x="576000" y="216000"/>
            <a:ext cx="7991738" cy="1152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576000" y="1656000"/>
            <a:ext cx="7991738" cy="44372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88281691"/>
      </p:ext>
    </p:extLst>
  </p:cSld>
  <p:clrMap bg1="lt1" tx1="dk1" bg2="lt2" tx2="dk2" accent1="accent1" accent2="accent2" accent3="accent3" accent4="accent4" accent5="accent5" accent6="accent6" hlink="hlink" folHlink="folHlink"/>
  <p:sldLayoutIdLst>
    <p:sldLayoutId id="2147483679" r:id="rId1"/>
    <p:sldLayoutId id="2147483682" r:id="rId2"/>
    <p:sldLayoutId id="2147483684" r:id="rId3"/>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5397" userDrawn="1">
          <p15:clr>
            <a:srgbClr val="F26B43"/>
          </p15:clr>
        </p15:guide>
        <p15:guide id="3" orient="horz" pos="38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40000" y="180000"/>
            <a:ext cx="8334000" cy="900000"/>
          </a:xfrm>
          <a:prstGeom prst="rect">
            <a:avLst/>
          </a:prstGeom>
        </p:spPr>
        <p:txBody>
          <a:bodyPr vert="horz" lIns="0" tIns="0" rIns="0" bIns="0" rtlCol="0" anchor="b" anchorCtr="0">
            <a:normAutofit/>
          </a:bodyPr>
          <a:lstStyle/>
          <a:p>
            <a:r>
              <a:rPr lang="nl-NL" dirty="0"/>
              <a:t>Klik en typ de titel</a:t>
            </a:r>
            <a:endParaRPr lang="nl-BE" dirty="0"/>
          </a:p>
        </p:txBody>
      </p:sp>
      <p:sp>
        <p:nvSpPr>
          <p:cNvPr id="3" name="Tijdelijke aanduiding voor tekst 2"/>
          <p:cNvSpPr>
            <a:spLocks noGrp="1"/>
          </p:cNvSpPr>
          <p:nvPr>
            <p:ph type="body" idx="1"/>
          </p:nvPr>
        </p:nvSpPr>
        <p:spPr>
          <a:xfrm>
            <a:off x="540000" y="1349999"/>
            <a:ext cx="8334000" cy="4428000"/>
          </a:xfrm>
          <a:prstGeom prst="rect">
            <a:avLst/>
          </a:prstGeom>
        </p:spPr>
        <p:txBody>
          <a:bodyPr vert="horz" lIns="0" tIns="0" rIns="0" bIns="0" rtlCol="0">
            <a:noAutofit/>
          </a:body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539552" y="6048000"/>
            <a:ext cx="936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fld id="{C4DDCD72-59EE-436D-B435-201699A5BB49}" type="datetimeFigureOut">
              <a:rPr lang="nl-BE" smtClean="0"/>
              <a:pPr/>
              <a:t>donderdag 25/02/2021</a:t>
            </a:fld>
            <a:endParaRPr lang="nl-BE" dirty="0"/>
          </a:p>
        </p:txBody>
      </p:sp>
      <p:sp>
        <p:nvSpPr>
          <p:cNvPr id="5" name="Tijdelijke aanduiding voor voettekst 4"/>
          <p:cNvSpPr>
            <a:spLocks noGrp="1"/>
          </p:cNvSpPr>
          <p:nvPr>
            <p:ph type="ftr" sz="quarter" idx="3"/>
          </p:nvPr>
        </p:nvSpPr>
        <p:spPr>
          <a:xfrm>
            <a:off x="1566000" y="6048000"/>
            <a:ext cx="198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3636000" y="6048000"/>
            <a:ext cx="936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fld id="{F35D8031-C8E5-48F8-A3B6-81643B27A3AF}" type="slidenum">
              <a:rPr lang="nl-BE" smtClean="0"/>
              <a:pPr/>
              <a:t>‹nr.›</a:t>
            </a:fld>
            <a:endParaRPr lang="nl-BE" dirty="0"/>
          </a:p>
        </p:txBody>
      </p:sp>
      <p:sp>
        <p:nvSpPr>
          <p:cNvPr id="7" name="Rechthoek 6"/>
          <p:cNvSpPr/>
          <p:nvPr/>
        </p:nvSpPr>
        <p:spPr>
          <a:xfrm>
            <a:off x="0" y="6408000"/>
            <a:ext cx="9144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spTree>
    <p:extLst>
      <p:ext uri="{BB962C8B-B14F-4D97-AF65-F5344CB8AC3E}">
        <p14:creationId xmlns:p14="http://schemas.microsoft.com/office/powerpoint/2010/main" val="731673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40000" y="180000"/>
            <a:ext cx="8334000" cy="900000"/>
          </a:xfrm>
          <a:prstGeom prst="rect">
            <a:avLst/>
          </a:prstGeom>
        </p:spPr>
        <p:txBody>
          <a:bodyPr vert="horz" lIns="0" tIns="0" rIns="0" bIns="0" rtlCol="0" anchor="b" anchorCtr="0">
            <a:normAutofit/>
          </a:bodyPr>
          <a:lstStyle/>
          <a:p>
            <a:r>
              <a:rPr lang="nl-NL" dirty="0"/>
              <a:t>Klik en typ de titel</a:t>
            </a:r>
            <a:endParaRPr lang="nl-BE" dirty="0"/>
          </a:p>
        </p:txBody>
      </p:sp>
      <p:sp>
        <p:nvSpPr>
          <p:cNvPr id="3" name="Tijdelijke aanduiding voor tekst 2"/>
          <p:cNvSpPr>
            <a:spLocks noGrp="1"/>
          </p:cNvSpPr>
          <p:nvPr>
            <p:ph type="body" idx="1"/>
          </p:nvPr>
        </p:nvSpPr>
        <p:spPr>
          <a:xfrm>
            <a:off x="540000" y="1349999"/>
            <a:ext cx="8334000" cy="4428000"/>
          </a:xfrm>
          <a:prstGeom prst="rect">
            <a:avLst/>
          </a:prstGeom>
        </p:spPr>
        <p:txBody>
          <a:bodyPr vert="horz" lIns="0" tIns="0" rIns="0" bIns="0" rtlCol="0">
            <a:noAutofit/>
          </a:body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539552" y="6048000"/>
            <a:ext cx="936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fld id="{C4DDCD72-59EE-436D-B435-201699A5BB49}" type="datetimeFigureOut">
              <a:rPr lang="nl-BE" smtClean="0"/>
              <a:pPr/>
              <a:t>donderdag 25/02/2021</a:t>
            </a:fld>
            <a:endParaRPr lang="nl-BE" dirty="0"/>
          </a:p>
        </p:txBody>
      </p:sp>
      <p:sp>
        <p:nvSpPr>
          <p:cNvPr id="5" name="Tijdelijke aanduiding voor voettekst 4"/>
          <p:cNvSpPr>
            <a:spLocks noGrp="1"/>
          </p:cNvSpPr>
          <p:nvPr>
            <p:ph type="ftr" sz="quarter" idx="3"/>
          </p:nvPr>
        </p:nvSpPr>
        <p:spPr>
          <a:xfrm>
            <a:off x="1566000" y="6048000"/>
            <a:ext cx="198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3636000" y="6048000"/>
            <a:ext cx="936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fld id="{F35D8031-C8E5-48F8-A3B6-81643B27A3AF}" type="slidenum">
              <a:rPr lang="nl-BE" smtClean="0"/>
              <a:pPr/>
              <a:t>‹nr.›</a:t>
            </a:fld>
            <a:endParaRPr lang="nl-BE" dirty="0"/>
          </a:p>
        </p:txBody>
      </p:sp>
      <p:sp>
        <p:nvSpPr>
          <p:cNvPr id="7" name="Rechthoek 6"/>
          <p:cNvSpPr/>
          <p:nvPr/>
        </p:nvSpPr>
        <p:spPr>
          <a:xfrm>
            <a:off x="0" y="6408000"/>
            <a:ext cx="9144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spTree>
    <p:extLst>
      <p:ext uri="{BB962C8B-B14F-4D97-AF65-F5344CB8AC3E}">
        <p14:creationId xmlns:p14="http://schemas.microsoft.com/office/powerpoint/2010/main" val="24461236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6"/>
          <p:cNvSpPr/>
          <p:nvPr userDrawn="1"/>
        </p:nvSpPr>
        <p:spPr>
          <a:xfrm>
            <a:off x="0" y="6210000"/>
            <a:ext cx="9144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FFA67913-6FC9-4B48-9E8E-4EC2C9B7E206}" type="datetime1">
              <a:rPr lang="nl-BE" smtClean="0"/>
              <a:t>donderdag 25/02/2021</a:t>
            </a:fld>
            <a:endParaRPr lang="nl-NL" dirty="0"/>
          </a:p>
        </p:txBody>
      </p:sp>
      <p:sp>
        <p:nvSpPr>
          <p:cNvPr id="11"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dirty="0"/>
          </a:p>
        </p:txBody>
      </p:sp>
      <p:pic>
        <p:nvPicPr>
          <p:cNvPr id="12" name="Afbeelding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993200" y="6353999"/>
            <a:ext cx="1008305" cy="360000"/>
          </a:xfrm>
          <a:prstGeom prst="rect">
            <a:avLst/>
          </a:prstGeom>
        </p:spPr>
      </p:pic>
      <p:sp>
        <p:nvSpPr>
          <p:cNvPr id="13" name="Tijdelijke aanduiding voor voettekst 4"/>
          <p:cNvSpPr>
            <a:spLocks noGrp="1"/>
          </p:cNvSpPr>
          <p:nvPr>
            <p:ph type="ftr" sz="quarter" idx="3"/>
          </p:nvPr>
        </p:nvSpPr>
        <p:spPr>
          <a:xfrm>
            <a:off x="4286250" y="6210000"/>
            <a:ext cx="369255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Faculteit, departement, dienst …</a:t>
            </a:r>
            <a:endParaRPr lang="nl-NL" dirty="0"/>
          </a:p>
        </p:txBody>
      </p:sp>
      <p:sp>
        <p:nvSpPr>
          <p:cNvPr id="2" name="Title Placeholder 1"/>
          <p:cNvSpPr>
            <a:spLocks noGrp="1"/>
          </p:cNvSpPr>
          <p:nvPr>
            <p:ph type="title"/>
          </p:nvPr>
        </p:nvSpPr>
        <p:spPr>
          <a:xfrm>
            <a:off x="576000" y="216000"/>
            <a:ext cx="7991738" cy="1152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576000" y="1655999"/>
            <a:ext cx="7991738" cy="439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6967096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5397">
          <p15:clr>
            <a:srgbClr val="F26B43"/>
          </p15:clr>
        </p15:guide>
        <p15:guide id="3" orient="horz" pos="1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hyperlink" Target="https://www.wri.org/blog/2019/08/17-countries-home-one-quarter-world-population-face-extremely-high-water-stress" TargetMode="Externa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dagkrant.kuleuven.be/files/images/8/8885water3.jpg"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dagkrant.kuleuven.be/files/images/8/8885water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tegraalwaterbeleid.be/nl/nieuws/blue-deal-bindt-strijd-aan-tegen-droogte" TargetMode="External"/><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tegraalwaterbeleid.be/nl/nieuws/blue-deal-bindt-strijd-aan-tegen-droogte" TargetMode="External"/><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tegraalwaterbeleid.be/nl/nieuws/blue-deal-bindt-strijd-aan-tegen-droogte" TargetMode="External"/><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integraalwaterbeleid.be/nl/nieuws/blue-deal-bindt-strijd-aan-tegen-droogte" TargetMode="External"/><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docid=aSLFGNirIBJVgM&amp;tbnid=1SJ3OBu6xxl_uM:&amp;ved=0CAUQjRw&amp;url=http://www.atmo.arizona.edu/students/courselinks/fall12/atmo336/lectures/sec1/evap_cond.html&amp;ei=Ga16Ut2CE-OU0AWx84Ew&amp;bvm=bv.55980276,d.Yms&amp;psig=AFQjCNH5NjWFxNTFyyZtATPIm_lF6B9ufw&amp;ust=1383857721220694"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20" t="12122" r="19469" b="13447"/>
          <a:stretch/>
        </p:blipFill>
        <p:spPr bwMode="auto">
          <a:xfrm>
            <a:off x="0" y="0"/>
            <a:ext cx="9144000" cy="689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258638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216000"/>
            <a:ext cx="8236180" cy="578327"/>
          </a:xfrm>
        </p:spPr>
        <p:txBody>
          <a:bodyPr>
            <a:normAutofit/>
          </a:bodyPr>
          <a:lstStyle/>
          <a:p>
            <a:r>
              <a:rPr lang="nl-BE" sz="3200" dirty="0"/>
              <a:t>Broeikasgasscenario’s</a:t>
            </a:r>
          </a:p>
        </p:txBody>
      </p:sp>
      <p:pic>
        <p:nvPicPr>
          <p:cNvPr id="6" name="Picture 5"/>
          <p:cNvPicPr>
            <a:picLocks noChangeAspect="1"/>
          </p:cNvPicPr>
          <p:nvPr/>
        </p:nvPicPr>
        <p:blipFill>
          <a:blip r:embed="rId2"/>
          <a:stretch>
            <a:fillRect/>
          </a:stretch>
        </p:blipFill>
        <p:spPr>
          <a:xfrm>
            <a:off x="576000" y="887122"/>
            <a:ext cx="7915275" cy="5305425"/>
          </a:xfrm>
          <a:prstGeom prst="rect">
            <a:avLst/>
          </a:prstGeom>
        </p:spPr>
      </p:pic>
    </p:spTree>
    <p:extLst>
      <p:ext uri="{BB962C8B-B14F-4D97-AF65-F5344CB8AC3E}">
        <p14:creationId xmlns:p14="http://schemas.microsoft.com/office/powerpoint/2010/main" val="23811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a:spLocks noGrp="1"/>
          </p:cNvSpPr>
          <p:nvPr>
            <p:ph sz="quarter" idx="13"/>
          </p:nvPr>
        </p:nvSpPr>
        <p:spPr>
          <a:xfrm>
            <a:off x="576000" y="1504753"/>
            <a:ext cx="7402800" cy="832047"/>
          </a:xfrm>
        </p:spPr>
        <p:txBody>
          <a:bodyPr>
            <a:normAutofit/>
          </a:bodyPr>
          <a:lstStyle/>
          <a:p>
            <a:pPr marL="0" indent="0">
              <a:buNone/>
            </a:pPr>
            <a:r>
              <a:rPr lang="nl-BE" sz="1800" dirty="0"/>
              <a:t>Verandering temperatuur Vlaanderen -&gt; 2100</a:t>
            </a:r>
          </a:p>
          <a:p>
            <a:pPr marL="0" indent="0">
              <a:buNone/>
            </a:pPr>
            <a:r>
              <a:rPr lang="nl-BE" sz="1800" dirty="0"/>
              <a:t>+ onzekerheid o.b.v. &gt;200 klimaatmodelruns:</a:t>
            </a:r>
          </a:p>
          <a:p>
            <a:pPr marL="0" indent="0">
              <a:buNone/>
            </a:pPr>
            <a:endParaRPr lang="nl-BE" sz="1800" dirty="0"/>
          </a:p>
        </p:txBody>
      </p:sp>
      <p:pic>
        <p:nvPicPr>
          <p:cNvPr id="3" name="Picture 2"/>
          <p:cNvPicPr>
            <a:picLocks noChangeAspect="1"/>
          </p:cNvPicPr>
          <p:nvPr/>
        </p:nvPicPr>
        <p:blipFill>
          <a:blip r:embed="rId2"/>
          <a:stretch>
            <a:fillRect/>
          </a:stretch>
        </p:blipFill>
        <p:spPr>
          <a:xfrm>
            <a:off x="814751" y="2336800"/>
            <a:ext cx="6488970" cy="3832031"/>
          </a:xfrm>
          <a:prstGeom prst="rect">
            <a:avLst/>
          </a:prstGeom>
        </p:spPr>
      </p:pic>
      <p:sp>
        <p:nvSpPr>
          <p:cNvPr id="2" name="Titel 1"/>
          <p:cNvSpPr>
            <a:spLocks noGrp="1"/>
          </p:cNvSpPr>
          <p:nvPr>
            <p:ph type="title"/>
          </p:nvPr>
        </p:nvSpPr>
        <p:spPr>
          <a:xfrm>
            <a:off x="576000" y="216000"/>
            <a:ext cx="8236180" cy="1152000"/>
          </a:xfrm>
        </p:spPr>
        <p:txBody>
          <a:bodyPr>
            <a:normAutofit/>
          </a:bodyPr>
          <a:lstStyle/>
          <a:p>
            <a:r>
              <a:rPr lang="nl-BE" sz="3200" dirty="0"/>
              <a:t>Klimaatverandering: hogere temperaturen</a:t>
            </a:r>
            <a:br>
              <a:rPr lang="nl-BE" sz="3200" dirty="0"/>
            </a:br>
            <a:r>
              <a:rPr lang="nl-BE" sz="3200" dirty="0"/>
              <a:t> </a:t>
            </a:r>
          </a:p>
        </p:txBody>
      </p:sp>
      <p:pic>
        <p:nvPicPr>
          <p:cNvPr id="6" name="Picture 5"/>
          <p:cNvPicPr>
            <a:picLocks noChangeAspect="1"/>
          </p:cNvPicPr>
          <p:nvPr/>
        </p:nvPicPr>
        <p:blipFill>
          <a:blip r:embed="rId3"/>
          <a:stretch>
            <a:fillRect/>
          </a:stretch>
        </p:blipFill>
        <p:spPr>
          <a:xfrm>
            <a:off x="5938634" y="1358764"/>
            <a:ext cx="3195423" cy="2141818"/>
          </a:xfrm>
          <a:prstGeom prst="rect">
            <a:avLst/>
          </a:prstGeom>
        </p:spPr>
      </p:pic>
      <p:grpSp>
        <p:nvGrpSpPr>
          <p:cNvPr id="9" name="Group 8"/>
          <p:cNvGrpSpPr/>
          <p:nvPr/>
        </p:nvGrpSpPr>
        <p:grpSpPr>
          <a:xfrm>
            <a:off x="4211960" y="4005064"/>
            <a:ext cx="4541343" cy="792088"/>
            <a:chOff x="4211960" y="4005064"/>
            <a:chExt cx="4541343" cy="792088"/>
          </a:xfrm>
        </p:grpSpPr>
        <p:grpSp>
          <p:nvGrpSpPr>
            <p:cNvPr id="10" name="Group 9"/>
            <p:cNvGrpSpPr/>
            <p:nvPr/>
          </p:nvGrpSpPr>
          <p:grpSpPr>
            <a:xfrm>
              <a:off x="4211960" y="4005064"/>
              <a:ext cx="1584176" cy="792088"/>
              <a:chOff x="4211960" y="4005064"/>
              <a:chExt cx="1584176" cy="792088"/>
            </a:xfrm>
          </p:grpSpPr>
          <p:cxnSp>
            <p:nvCxnSpPr>
              <p:cNvPr id="12" name="Straight Connector 11"/>
              <p:cNvCxnSpPr/>
              <p:nvPr/>
            </p:nvCxnSpPr>
            <p:spPr>
              <a:xfrm>
                <a:off x="4283968" y="4005064"/>
                <a:ext cx="151216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4211960" y="4797152"/>
                <a:ext cx="1512168"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Down Arrow 13"/>
              <p:cNvSpPr/>
              <p:nvPr/>
            </p:nvSpPr>
            <p:spPr>
              <a:xfrm>
                <a:off x="4499992" y="4077072"/>
                <a:ext cx="1080120" cy="720080"/>
              </a:xfrm>
              <a:prstGeom prst="downArrow">
                <a:avLst/>
              </a:prstGeom>
              <a:solidFill>
                <a:srgbClr val="166A84">
                  <a:alpha val="25882"/>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584951" y="4263845"/>
              <a:ext cx="3168352" cy="369332"/>
            </a:xfrm>
            <a:prstGeom prst="rect">
              <a:avLst/>
            </a:prstGeom>
            <a:solidFill>
              <a:srgbClr val="FFFFFF">
                <a:alpha val="70000"/>
              </a:srgbClr>
            </a:solidFill>
          </p:spPr>
          <p:txBody>
            <a:bodyPr wrap="square" rtlCol="0">
              <a:spAutoFit/>
            </a:bodyPr>
            <a:lstStyle/>
            <a:p>
              <a:r>
                <a:rPr lang="nl-BE" b="1" dirty="0" err="1">
                  <a:solidFill>
                    <a:schemeClr val="accent1">
                      <a:lumMod val="75000"/>
                    </a:schemeClr>
                  </a:solidFill>
                  <a:effectLst>
                    <a:outerShdw blurRad="38100" dist="38100" dir="2700000" algn="tl">
                      <a:srgbClr val="000000">
                        <a:alpha val="43137"/>
                      </a:srgbClr>
                    </a:outerShdw>
                  </a:effectLst>
                </a:rPr>
                <a:t>klimaatmitigatieeffect</a:t>
              </a:r>
              <a:endParaRPr lang="en-US" b="1" dirty="0">
                <a:solidFill>
                  <a:schemeClr val="accent1">
                    <a:lumMod val="75000"/>
                  </a:schemeClr>
                </a:solidFill>
                <a:effectLst>
                  <a:outerShdw blurRad="38100" dist="38100" dir="2700000" algn="tl">
                    <a:srgbClr val="000000">
                      <a:alpha val="43137"/>
                    </a:srgbClr>
                  </a:outerShdw>
                </a:effectLst>
              </a:endParaRPr>
            </a:p>
          </p:txBody>
        </p:sp>
      </p:grpSp>
      <p:grpSp>
        <p:nvGrpSpPr>
          <p:cNvPr id="15" name="Group 14"/>
          <p:cNvGrpSpPr/>
          <p:nvPr/>
        </p:nvGrpSpPr>
        <p:grpSpPr>
          <a:xfrm>
            <a:off x="4498985" y="4909931"/>
            <a:ext cx="4313195" cy="720080"/>
            <a:chOff x="4498985" y="4909931"/>
            <a:chExt cx="4313195" cy="720080"/>
          </a:xfrm>
        </p:grpSpPr>
        <p:sp>
          <p:nvSpPr>
            <p:cNvPr id="16" name="TextBox 15"/>
            <p:cNvSpPr txBox="1"/>
            <p:nvPr/>
          </p:nvSpPr>
          <p:spPr>
            <a:xfrm>
              <a:off x="5643828" y="5055615"/>
              <a:ext cx="3168352" cy="369332"/>
            </a:xfrm>
            <a:prstGeom prst="rect">
              <a:avLst/>
            </a:prstGeom>
            <a:solidFill>
              <a:srgbClr val="FFFFFF">
                <a:alpha val="70000"/>
              </a:srgbClr>
            </a:solidFill>
          </p:spPr>
          <p:txBody>
            <a:bodyPr wrap="square" rtlCol="0">
              <a:spAutoFit/>
            </a:bodyPr>
            <a:lstStyle/>
            <a:p>
              <a:r>
                <a:rPr lang="nl-BE" b="1" dirty="0">
                  <a:solidFill>
                    <a:schemeClr val="accent1">
                      <a:lumMod val="75000"/>
                    </a:schemeClr>
                  </a:solidFill>
                  <a:effectLst>
                    <a:outerShdw blurRad="38100" dist="38100" dir="2700000" algn="tl">
                      <a:srgbClr val="000000">
                        <a:alpha val="43137"/>
                      </a:srgbClr>
                    </a:outerShdw>
                  </a:effectLst>
                </a:rPr>
                <a:t>adaptatienood</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17" name="Down Arrow 16"/>
            <p:cNvSpPr/>
            <p:nvPr/>
          </p:nvSpPr>
          <p:spPr>
            <a:xfrm rot="10800000">
              <a:off x="4498985" y="4909931"/>
              <a:ext cx="1080120" cy="720080"/>
            </a:xfrm>
            <a:prstGeom prst="downArrow">
              <a:avLst/>
            </a:prstGeom>
            <a:solidFill>
              <a:srgbClr val="166A84">
                <a:alpha val="25882"/>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921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216000"/>
            <a:ext cx="8236180" cy="1152000"/>
          </a:xfrm>
        </p:spPr>
        <p:txBody>
          <a:bodyPr>
            <a:normAutofit/>
          </a:bodyPr>
          <a:lstStyle/>
          <a:p>
            <a:r>
              <a:rPr lang="nl-BE" sz="3200" dirty="0"/>
              <a:t>Klimaatverandering</a:t>
            </a:r>
            <a:br>
              <a:rPr lang="nl-BE" sz="3200" dirty="0"/>
            </a:br>
            <a:r>
              <a:rPr lang="nl-BE" sz="3200" dirty="0"/>
              <a:t> –&gt; meer hydrologische extremen</a:t>
            </a:r>
          </a:p>
        </p:txBody>
      </p:sp>
      <p:sp>
        <p:nvSpPr>
          <p:cNvPr id="8" name="Tijdelijke aanduiding voor inhoud 2"/>
          <p:cNvSpPr>
            <a:spLocks noGrp="1"/>
          </p:cNvSpPr>
          <p:nvPr>
            <p:ph sz="quarter" idx="13"/>
          </p:nvPr>
        </p:nvSpPr>
        <p:spPr>
          <a:xfrm>
            <a:off x="576000" y="1504753"/>
            <a:ext cx="7402800" cy="832047"/>
          </a:xfrm>
        </p:spPr>
        <p:txBody>
          <a:bodyPr>
            <a:normAutofit/>
          </a:bodyPr>
          <a:lstStyle/>
          <a:p>
            <a:pPr marL="0" indent="0">
              <a:buNone/>
            </a:pPr>
            <a:r>
              <a:rPr lang="nl-BE" sz="1800" dirty="0"/>
              <a:t>Verandering in neerslag Vlaanderen -&gt; 2100</a:t>
            </a:r>
          </a:p>
          <a:p>
            <a:pPr marL="0" indent="0">
              <a:buNone/>
            </a:pPr>
            <a:r>
              <a:rPr lang="nl-BE" sz="1800" dirty="0"/>
              <a:t>+ onzekerheid o.b.v. &gt;200 klimaatmodelruns:</a:t>
            </a:r>
          </a:p>
          <a:p>
            <a:pPr marL="0" indent="0">
              <a:buNone/>
            </a:pPr>
            <a:endParaRPr lang="nl-BE" sz="1800" dirty="0"/>
          </a:p>
        </p:txBody>
      </p:sp>
      <p:pic>
        <p:nvPicPr>
          <p:cNvPr id="3" name="Picture 2"/>
          <p:cNvPicPr>
            <a:picLocks noChangeAspect="1"/>
          </p:cNvPicPr>
          <p:nvPr/>
        </p:nvPicPr>
        <p:blipFill>
          <a:blip r:embed="rId2"/>
          <a:stretch>
            <a:fillRect/>
          </a:stretch>
        </p:blipFill>
        <p:spPr>
          <a:xfrm>
            <a:off x="851599" y="2222481"/>
            <a:ext cx="6872902" cy="3947410"/>
          </a:xfrm>
          <a:prstGeom prst="rect">
            <a:avLst/>
          </a:prstGeom>
        </p:spPr>
      </p:pic>
      <p:sp>
        <p:nvSpPr>
          <p:cNvPr id="7" name="TextBox 6"/>
          <p:cNvSpPr txBox="1"/>
          <p:nvPr/>
        </p:nvSpPr>
        <p:spPr>
          <a:xfrm>
            <a:off x="300036" y="6308699"/>
            <a:ext cx="7518400" cy="415498"/>
          </a:xfrm>
          <a:prstGeom prst="rect">
            <a:avLst/>
          </a:prstGeom>
          <a:noFill/>
        </p:spPr>
        <p:txBody>
          <a:bodyPr wrap="square" rtlCol="0">
            <a:spAutoFit/>
          </a:bodyPr>
          <a:lstStyle/>
          <a:p>
            <a:r>
              <a:rPr lang="en-US" sz="1050" dirty="0">
                <a:solidFill>
                  <a:schemeClr val="bg1"/>
                </a:solidFill>
              </a:rPr>
              <a:t>Van Uytven, E., Willems, P. (2018), ‘Greenhouse gas scenario sensitivity and uncertainties in precipitation projections for central Belgium’, Journal of Hydrology, 558, 9-19</a:t>
            </a:r>
          </a:p>
        </p:txBody>
      </p:sp>
    </p:spTree>
    <p:extLst>
      <p:ext uri="{BB962C8B-B14F-4D97-AF65-F5344CB8AC3E}">
        <p14:creationId xmlns:p14="http://schemas.microsoft.com/office/powerpoint/2010/main" val="321666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3993" y="2310523"/>
            <a:ext cx="6478152" cy="3884934"/>
          </a:xfrm>
          <a:prstGeom prst="rect">
            <a:avLst/>
          </a:prstGeom>
        </p:spPr>
      </p:pic>
      <p:sp>
        <p:nvSpPr>
          <p:cNvPr id="2" name="Titel 1"/>
          <p:cNvSpPr>
            <a:spLocks noGrp="1"/>
          </p:cNvSpPr>
          <p:nvPr>
            <p:ph type="title"/>
          </p:nvPr>
        </p:nvSpPr>
        <p:spPr>
          <a:xfrm>
            <a:off x="576000" y="216000"/>
            <a:ext cx="8236180" cy="1152000"/>
          </a:xfrm>
        </p:spPr>
        <p:txBody>
          <a:bodyPr>
            <a:normAutofit/>
          </a:bodyPr>
          <a:lstStyle/>
          <a:p>
            <a:r>
              <a:rPr lang="nl-BE" sz="3200" dirty="0"/>
              <a:t>Klimaatverandering: meer verdamping</a:t>
            </a:r>
            <a:br>
              <a:rPr lang="nl-BE" sz="3200" dirty="0"/>
            </a:br>
            <a:r>
              <a:rPr lang="nl-BE" sz="3200" dirty="0"/>
              <a:t> </a:t>
            </a:r>
          </a:p>
        </p:txBody>
      </p:sp>
      <p:sp>
        <p:nvSpPr>
          <p:cNvPr id="8" name="Tijdelijke aanduiding voor inhoud 2"/>
          <p:cNvSpPr>
            <a:spLocks noGrp="1"/>
          </p:cNvSpPr>
          <p:nvPr>
            <p:ph sz="quarter" idx="13"/>
          </p:nvPr>
        </p:nvSpPr>
        <p:spPr>
          <a:xfrm>
            <a:off x="576000" y="1504753"/>
            <a:ext cx="7402800" cy="832047"/>
          </a:xfrm>
        </p:spPr>
        <p:txBody>
          <a:bodyPr>
            <a:normAutofit/>
          </a:bodyPr>
          <a:lstStyle/>
          <a:p>
            <a:pPr marL="0" indent="0">
              <a:buNone/>
            </a:pPr>
            <a:r>
              <a:rPr lang="nl-BE" sz="1800" dirty="0"/>
              <a:t>Verandering verdamping voor Vlaanderen -&gt; 2100</a:t>
            </a:r>
          </a:p>
          <a:p>
            <a:pPr marL="0" indent="0">
              <a:buNone/>
            </a:pPr>
            <a:r>
              <a:rPr lang="nl-BE" sz="1800" dirty="0"/>
              <a:t>+ onzekerheid o.b.v. &gt;200 klimaatmodelruns:</a:t>
            </a:r>
          </a:p>
          <a:p>
            <a:pPr marL="0" indent="0">
              <a:buNone/>
            </a:pPr>
            <a:endParaRPr lang="nl-BE" sz="1800" dirty="0"/>
          </a:p>
        </p:txBody>
      </p:sp>
      <p:sp>
        <p:nvSpPr>
          <p:cNvPr id="11" name="TextBox 10"/>
          <p:cNvSpPr txBox="1"/>
          <p:nvPr/>
        </p:nvSpPr>
        <p:spPr>
          <a:xfrm>
            <a:off x="6187549" y="5330483"/>
            <a:ext cx="15768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C00000"/>
                </a:solidFill>
                <a:effectLst/>
                <a:uLnTx/>
                <a:uFillTx/>
                <a:latin typeface="Arial"/>
                <a:ea typeface="+mn-ea"/>
                <a:cs typeface="+mn-cs"/>
              </a:rPr>
              <a:t>Huidig klimaat</a:t>
            </a:r>
          </a:p>
        </p:txBody>
      </p:sp>
      <p:sp>
        <p:nvSpPr>
          <p:cNvPr id="6" name="TextBox 5"/>
          <p:cNvSpPr txBox="1"/>
          <p:nvPr/>
        </p:nvSpPr>
        <p:spPr>
          <a:xfrm>
            <a:off x="371853" y="6240838"/>
            <a:ext cx="7518400" cy="553998"/>
          </a:xfrm>
          <a:prstGeom prst="rect">
            <a:avLst/>
          </a:prstGeom>
          <a:noFill/>
        </p:spPr>
        <p:txBody>
          <a:bodyPr wrap="square" rtlCol="0">
            <a:spAutoFit/>
          </a:bodyPr>
          <a:lstStyle/>
          <a:p>
            <a:r>
              <a:rPr lang="nl-BE" sz="1000" dirty="0">
                <a:solidFill>
                  <a:schemeClr val="bg1"/>
                </a:solidFill>
              </a:rPr>
              <a:t>Tabari, H., </a:t>
            </a:r>
            <a:r>
              <a:rPr lang="nl-BE" sz="1000" dirty="0" err="1">
                <a:solidFill>
                  <a:schemeClr val="bg1"/>
                </a:solidFill>
              </a:rPr>
              <a:t>Taye</a:t>
            </a:r>
            <a:r>
              <a:rPr lang="nl-BE" sz="1000" dirty="0">
                <a:solidFill>
                  <a:schemeClr val="bg1"/>
                </a:solidFill>
              </a:rPr>
              <a:t>, M.T., Willems, P. (2014), ‘Bijsturing van de Vlaamse klimaatscenario’s voor hydrologische en hydrodynamische impactanalyse inclusief hydrologische extremen’, studie uitgevoerd in opdracht van de Afdeling Operationeel Waterbeheer van de Vlaamse Milieumaatschappij en MIRA, door KU Leuven – Afdeling Hydraulica,  november 2014</a:t>
            </a:r>
          </a:p>
        </p:txBody>
      </p:sp>
    </p:spTree>
    <p:extLst>
      <p:ext uri="{BB962C8B-B14F-4D97-AF65-F5344CB8AC3E}">
        <p14:creationId xmlns:p14="http://schemas.microsoft.com/office/powerpoint/2010/main" val="282314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812272" y="1414021"/>
            <a:ext cx="7166528" cy="470368"/>
          </a:xfrm>
          <a:prstGeom prst="rect">
            <a:avLst/>
          </a:prstGeom>
          <a:noFill/>
          <a:ln w="9525">
            <a:noFill/>
            <a:miter lim="800000"/>
            <a:headEnd/>
            <a:tailEnd/>
          </a:ln>
        </p:spPr>
        <p:txBody>
          <a:bodyPr lIns="0" tIns="0" rIns="0" bIns="0"/>
          <a:lstStyle/>
          <a:p>
            <a:pPr marL="342900" indent="-342900" eaLnBrk="0" hangingPunct="0">
              <a:spcBef>
                <a:spcPct val="20000"/>
              </a:spcBef>
              <a:defRPr/>
            </a:pPr>
            <a:r>
              <a:rPr lang="nl-BE" kern="0" dirty="0">
                <a:solidFill>
                  <a:srgbClr val="182B52"/>
                </a:solidFill>
                <a:latin typeface="+mn-lt"/>
                <a:cs typeface="+mn-cs"/>
              </a:rPr>
              <a:t>10-minuten neerslagmeting te Ukkel: laatste 10 jaar vs. 1898-2007:</a:t>
            </a:r>
            <a:endParaRPr lang="nl-BE" sz="2000" kern="0" dirty="0">
              <a:solidFill>
                <a:srgbClr val="182B52"/>
              </a:solidFill>
              <a:latin typeface="+mn-lt"/>
              <a:cs typeface="+mn-cs"/>
            </a:endParaRPr>
          </a:p>
        </p:txBody>
      </p:sp>
      <p:sp>
        <p:nvSpPr>
          <p:cNvPr id="16" name="Titel 1"/>
          <p:cNvSpPr>
            <a:spLocks noGrp="1"/>
          </p:cNvSpPr>
          <p:nvPr>
            <p:ph type="title"/>
          </p:nvPr>
        </p:nvSpPr>
        <p:spPr>
          <a:xfrm>
            <a:off x="576000" y="216000"/>
            <a:ext cx="8236180" cy="821641"/>
          </a:xfrm>
        </p:spPr>
        <p:txBody>
          <a:bodyPr>
            <a:normAutofit/>
          </a:bodyPr>
          <a:lstStyle/>
          <a:p>
            <a:r>
              <a:rPr lang="nl-BE" sz="3200" dirty="0"/>
              <a:t>Toenemende intensiteit piekregens</a:t>
            </a:r>
          </a:p>
        </p:txBody>
      </p:sp>
      <p:pic>
        <p:nvPicPr>
          <p:cNvPr id="17" name="Picture 16"/>
          <p:cNvPicPr>
            <a:picLocks noChangeAspect="1"/>
          </p:cNvPicPr>
          <p:nvPr/>
        </p:nvPicPr>
        <p:blipFill>
          <a:blip r:embed="rId2"/>
          <a:stretch>
            <a:fillRect/>
          </a:stretch>
        </p:blipFill>
        <p:spPr>
          <a:xfrm>
            <a:off x="1264588" y="1972083"/>
            <a:ext cx="6261895" cy="4148592"/>
          </a:xfrm>
          <a:prstGeom prst="rect">
            <a:avLst/>
          </a:prstGeom>
        </p:spPr>
      </p:pic>
    </p:spTree>
    <p:extLst>
      <p:ext uri="{BB962C8B-B14F-4D97-AF65-F5344CB8AC3E}">
        <p14:creationId xmlns:p14="http://schemas.microsoft.com/office/powerpoint/2010/main" val="246000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WFhUXFxcaGBcYGRoeHhgbHRoXFxcYHR4dHyggGhwlHRccIjEiJSkrLi4uGh8zODMsNygtLiwBCgoKDg0OGhAQGiwkICQsLCwsLCwsLCwsLCwsLCwsLCwsLCwsLCwsLCwsLCwsLCwsLCwsLCwsLCwrKys3LCwsK//AABEIALIBGAMBIgACEQEDEQH/xAAcAAACAgMBAQAAAAAAAAAAAAAEBQMGAAECBwj/xAA9EAABAgQEAwYEBgIBAgcAAAABAhEAAwQhBRIxQVFhcQYTIoGRoTKxwdEUI0JS4fBi8TMVcgdDgpKistL/xAAYAQADAQEAAAAAAAAAAAAAAAAAAQIDBP/EACURAAICAgIBBQADAQAAAAAAAAABAhEDIRIxQQQTIjJRQmFxof/aAAwDAQACEQMRAD8ACqMPnIIUoXLOEnQs5FtoAlUxYrUlTBJU4YAh2B+ZhniGLLbLbKEOwOjtqeje8JK/FCrK6tUh206NGS2UAqnJL5iXf7v6RFLqQmZm1tYG+u/WOUSRMKQhtLgnRtS/CNIkZZigCzC+7dI10RssWGoC1d8sJA4H9SuYO0Ez8VIB/NBVZgNG3fg8Q0WEJEs58wINr+nGIqnBpbEJXkuHBOYHqdQS8Y/Gyw78NKnKGYWZ+AJPA2J84ln0cpKRLlIQyS6l3KyW3fa50hfPxWWlWVwLEAgaC1g+8TYdUoQSVILO2VzFwdMOx9h3ZyUtKlqRmT4Q+mpuX5CG+F4TLkIZGZO5AUYAocdSoCX4ZcpN0g2KieJJvBGJYwlIZJClHhcOdHMbr9Je9CvtixksVLKifCnW/Fm0iv8AYjuxWJM5SUJSknxHUgN/ekGz561r7sIC5hylWYm3EPYjw7ecFSOzGU5wliGADglutrxDabL4Uehye01HL0mp6AGJT2zpdlKPRCvtHnE2h5TPNZHyiP8AAj9hPVavtFcURs9Dqe28hL+Gbb/FvmRDTA8UTUS+9QFAEsymezDnHjc3DOCBoBo+m8eodgJWWkSGbxKsOsJpIKD+0iXpp4OhlTB/8THz1Lw97pUWMfReMS80qYnihQ9o+eUU6pBGe9yC2ygz9dYiV1oGbGGKIbN7RL/0qcb5gfWLPSUZCQXTdmBUkP6mCZErNpkfb8xJeOF5Mv4UkV6mw2coXmN5OOUNcC7OKUViZMdJTsL8IZKllPxZRYsc4ILdNIP7NlKpZmpIKltmH7W0T9fOHillctlJCHBcCpZc9OdPfJsAlRZz+4DRTNpHpgo6aegAS5ZTZhlFhoLNaKRKpRKACmzhnNj6Foedm6VS5ilImtoSNXe3G2n+47ItvsTVAmO/+HlOXmSh3Uy5B/SeRH1EVakx+dKmTJS5ihl8Kst2szjibGPXJMoOyh4ufzHK0Je03ZWXUpB+FY+FYF77HiOUEl+E9ibEMWC5C+5OdQzKZSnUz+LKL6O4baAsYokZUzpKgSr4kPoWc6a/7ir1kidRzciwxd0qS7KvqkwUpRnsqUsJmJylQG4cvvfeBZf0dBFJVTArMkl/b00gupqlTEkLdt2gb8WFABSe7WASx0VxYjf7xiKgpLh+XP7gxpyi42OMXdICTRFahLCbEkgpLO+x22hzg3Z+amZ/xFIe5cXHU6P02hdOWEEJKgFWYOBckNqbdY9Aw+v/ACklRewc633Jiaop6N0+FJy/mpSTwFwOFzeOplFLQApKT4f0pNhxLaQjqO1ZC1JWAhtwoK9xb/cI8X7VhxqTw25FtBYxLaTIdsvlLilMXGYJmB3z+FwODxkeO1GLmYvKhKlKbQDMfXVo3GayP8AOk1SiQgJGXIz8xuX8+LQkqqcrUAUFyAQAG8+WusPDRrlp/KvmAD5hu+3NtoTYvOmyZiFzNdBexAbhBBsGL6PCqhUwgIUBoVGyfXy94s9NhaJJzlcsrLNcsODdbekZW4qwKEpCkos50tyhXMxlBUVlN9Bdw21tIbcpCpE1ZWpz2KioEuVGw8t+MKa6cnMSFFRJ6WjMQxALlFIFwxHqfSFlKpSzlew1J2FouMPINjHCp6PEVICmIAf3iShrCklzfW14Ao5Rz5TZOrjhyiZVGCQUr15bQ3V7EPKvFCUJJSXSkgGxSpyLs2sQYbWKTZCgA13Fi9/LlGqapCAyS5A3u/2g6mqKdf8AyIIO5TtzPCFa6LTphvZjHZaV55pL3OZRdzvtZuPtF/lEKDi4IcEbx5vP7Oy1HNKmBRN8qtxEf/WqmmKQoKGVwE6pYaX5/SGtBy/T01UgHaOTSjhHnmGdsD+IK5pLZdBpf7R6BJxGWtOdKwU8X9ofIDX4JJLNFiwCTklBI4mK9IrUKKmWPCSk3ZjwvAlX25lU5yBOYhXiLhmcP1t8oTkDLtWEkKAvy5bx5dXdlXXlmEglSlhjsWDNlPDjBWD/APiUvwonSwp1MVAtYvto4Le8Z2t7S/nJIlhJCWc+LcmwBELkq2I3IwGTLAKlbhsx3NtmhJjEtEoqEq/iIWSTZTEtcnUD2gXGMcmTJSSSAMwIZIDEcDmc+kJFYkohYN86go9Q/wD+jGMkvCAO/EKWnKDqNCeT68NPWHHYmVMlqmKWXDDMAeD3ip01Q5tZz9n9hFqocaTIkqnJSkqWQnL0d38jEwuLGW+vpe/QlinLYi199/OF6cIOZKkTGVLJYpsQSz78o4p8cV+DE5KQVAsQSdHYxT5WMzkKWJZLrJJa/SOhza0hOj1zDsXCmROITMGh0CzxGwVyYxDXdr5UpWU+IOxUD7NHk87DKmax8XJ4iqcPqVEJMtQbe7PxvESc3XgEeg9sMfkzJRQJaZiVO5J+HYENd3ItHmS8UUC0vwvZhv8A1oa0OGCW5mzB/wBo9/OMnmWkvLl67q/i0KTX8gZNhOHrnSzMCwFJWGQXD/uvt/eEHzzLSR3s0KLAMm9hZrWhD+KWsEJK1FmZIPkC1oY0WBzJjGaUoB1SA6uVzYG0EJNaigJZ+Kyk/BKBI0UtvaBpmJVE+yEzFDgkEDh0iwycLppAzKS52KvEfIbRPV4sG/KZgzkbE7RGTJX2d/0Oivy+zU9blakSxx+I/QQdR4BTIJM1Rmlv1aDygszFrQFZkhTfC99deUB1iESloE8nOp9DaxbK4D7wl7jfxjSHo3WVwklC5ctMsEEIYC4feMiWoqklSBLQ2UbgKD3s5vubxkaLC67FYixOoKVpCwAkEnMmwDWLnThaF1XiMvLlbMg7Ob9f41gWoxZc1JlpBILuAIkwvBzLOZZewIH35xWo9iIata56nQixbQ2BgJdKsKUMpOUPbh9YsdVNSgAAAO232gWtT+W4zWG6bhmJ5wRmKhRRSc4zKUUj4QwueL/3jB1KZcpwlBJ3Kh69IKp6eWhAznxG5bY629YCxCcmcoKzBID+n3h3bA1+D7wlSPBduA0vHc+pyMgsQAAD8/OI6mpSBlQGA3OpiSRQAspZckhknUX16WgbpWwOqejIupYS4cA6+cF0lIsgnMANjsTxgaoLquf7/RHEpZ0c7NwEZu2MNm94mYF7AlmOnCH1JifeJyzBmGnOK0iWogkKAT/lvyiXMmWHzXI12vCUuLAY4p2YSq8g34QvSJlNKUleqi7dLP7wFKxZctQWlTFmiReKd4AlZKh9+e0ayl/Qh1R4kooqA91pCtd928ifSFGLVBWvNa4SfaBlKCcqQS4DeW0TTKVakpUBYv7NGaRQPTraYk/5A+4MWLtwkhaFDdLebmEqKY5gb+m8N6OjWVJK0ugKBKVnW97dIfKPQ4wlLpCBOc7FuAvBUjDZqiwTcgm7ObPbjF0oqWXdgAH04DhE8ynQMqbAk2Fn8hGkYITVOmUCZIUlTq0ZrW5CNT5yxJCWcFTu19GHlF7n4CFhiyRxO0L6jD6enYKXnI0CfnA0kxUV2T30wBCAQkW4f7i5dnKdEiV+dlB3MJanGwLS05RxOpgSXUd6Sc+jO5v0A38oy5pP4qxot1T2klJsgZj6D7mK9i2PrUPEsJHBJb1jkUIU4TmALMs2IbgNA/txMMqHC5KbhIJ4m5gak3tgIaOnnTQ8tBAaxVZ/qYa0vZbMl5yzmdwBoPaLFKiYqhKEV0AHS0aZaQhNgP8AZiQtxgasxFKbC5hFVYs4BV8ROW3E6DhsYzeduXGCsrjXY67UymkhYOdKdcrFubaiKsUKUkGSsMrUXB8x9dItFHNzBQcsTa92IZgWBy7sYLlYaklgPQE/KOpYo3bRBW6fCiQM5KlJIObQtwMMRQJQkqaz3OV73IDtrrB8zD5uYZCnLa/mz8FA3ca2iSRhCpObOshJBFnYA6eJTEttobtGukuxbFGGzFTswloDsCFOWAJ+I2byMZBJnIQnu5KQiWNBueZjIlRKKJR1DKJLB+G+/wB46m1JWbE6gPC8TshbzvZuMZNn2HUtGbjbsmwidVkF8zsftGLxBZOtjsdwWgKUvj84hmFjxeGkIlq6l3bQxEmbG5ckrISnfhDv8JKl2yhRfUqf5RTkloKFFDTTJp8CXYueA8zaHFXLWo38DbqOvBm1jS8QKUsQGuGHw8yw1gWZXk2ewNhwF/a8ZNtvoZuYhQFyCdiP7aDqKcES8xbxFr7AagfeF6ai+7dYHXVk2ez2MOrCwuoqVFVyW29j9YFmTHsPWODNdru0QzCQokHV/KHQjievRucSUs8p03jgIcFx5w6wfDgj8xRBy6Dnxim9UMOm4SVyET0HM1lgC45/SG+HUyZ0tkvmRfKGe/C1zZ/KNdnqxMtZIISFfED8xFrk4bJX4glIKmLiz8DaElZSK1SJQ7JbMwKhuOXSDzlfKl5iiLBAdjwUdBDibgkhIuCNdCbi1jxAb3MIa/tJ3KSmVKygOMyhpwsLORo5iXCMds195pUg6Thix4pihLSeB+ZMQVWP08kflDORqoaf+439Ipc/F5tTMSkqJc2fQdYb4bg6Ay1zAojfZIBsRxP2jPJm4IztsKxOtqpycxQe7DlhbTi5cxWQF3WPhURY6uBFum1svZyBsT8X8QtqZskMGJBuG2faMIZ3O1JDaFyKVCxlXqE66OecZMqzToSkBOa5J4QDiMw96UpSdTp7RtNEVF5jtweNk1FbIsfUuNJXKUFEBQB8zs0EYJXJTLdZZRJcHlp0hPIkolkrICQdLaeUQ4rXEsEb6Nu8SnyloC/yprgERFU1ISLve1oXYWMiEpd2GsEVNNnlrUQfCzcOZPLnFzTql2UhPVTVD4ATx3a9hA+HSQslRDgs1iDfUKB1I4wxoKDK5KndmbTnDGRI4B+l4r0+LgrfYNtk0gJSnMbAXPKOV1hWQZK1Pw8Ie4Hh8XjHMMU7wJUYpomUv4gpKwW56a6NrtBGFrRToJyvMIAL6G2uthyIeNlPdJEtWOqju5brUAAQHSAHWWA14Wc2EIsQxNc4gq0GgG394wNOnKUXUXP922jhoaikM6jIjcxkUB51MmeJ1aaQ1wWlRMTMmTT4EkAJdnJBO3ANCXI8NcLVlQpP+QP0jOXVIldmsUSh80sMncXLcNbwBNU+kMpUpKic396QFOp2X4bAafzEqS6BoKwuYEhZ3YMfV45Ub63fjprvHX4Yyzdy7O20DTSzwWmwN95xOsQrURcB/rHE3wl9LxPJllQOxAcBvWKetiNomjrHLZiXsI7pqVSuQhvS4YDzjOWRRHQrp5LnQnhz6Rk2WEDRi/WLCqgBFtRpG19n1VAKwUpZn9IMORSewSK9QTSZgDOSWH9MPTSKSjMA6SR8IJbm+h8njWD9n1S15lsW0De94ttHTPq5jdlFdw3DZiluU5U7Hf0aPQKFASkAbBoSV2LypNjdWyUeJXoNIWzMUqZ3hljukngCVfYROlsEW2txGUjKlawFKdkv4i17DWKPjmK/iXkpJCCrMzXNgwI20HO0MpHZAkFU2YUlnKyXUObnSJalaadJMmQqaQQkzcr7OzgfKIchCNGGplIJlpGYDUwrl1JCbKsk/TTpeC1Y6pU3xJLGzFJudusBTKZS8xQkIHMu/BhHPOn2hkc+rJOujX8ohnzVLLg6b8Ym/AqBYtoB84KRJAETyjHoNhFJNzo1LneOqdOTwsSflEUqoSncN1gCuxMs6WHIxnGMp/4AZiFYACB9IHwP8xedQ+HTrCdJUosQXPEGLRhMjIgDeOyEFFAOJcxgYs2HUclcpZmpzNMUNCcoFgbabRVEixhhh9dlUVKDpOUTUHQbJmDkdzxgb+VjDplCA+QWuwfT1iFHeKlzZGUJUbpWkkqU2ieADnXlDKeoJWyNGCh0PPhHCJnd5lpTmzlOYh7EAtZ7O+3Axo3aoVFWo6Tuyc6GVwNm5tBKi+7/ADhpjcuela1qSlSVJKU2cIDgk6PmtrCZKopJDJBHKjGPExCUoVMmHKhOp4n9oG5ihA6jGR1S/nyyqWAhQJASrfkoi6TGRPNFcWUdVCtDZkkP6+fDzjpMlQGYbwQirYqCmLxx+NPkBYRzXIzo4VJUq7gbRklLeEFItc7xz3a5j5dtt4lp8JUdXeHyXlgRiapRCApy+p0frGSKPMu5BF/ENzwHnDmnwsve2jvB6KsSEhQYKSrXXKzsfc+kHuJdDoq0ukAA3gmYt8vgDgh1XcjhwiZAMxZMtC1lRdsrMf8AcHIwgt+asJ/wRc+sVegVAFLT+PKTYmytW5loc0WGrzKysUj4SsEBR5h3g3BEoCwkJShASolazewtc2d4kxGslyyFzphcfAlDBLblnNzxPk0EY2tgybDcJ3mnMXdgGHpqYcKEtCf0o48uZ4ecVxeOzJlqeXkSf1rdzpoBrG5OALmfmT1EjV12HNkxo5K2wSpEldjMt2kgzVDgBl8z9rwMiVUz7ElI/bLBA81Q1RNp5QGVJmK52A8tognV01aic5AIbINBHNk9TGIzKXC6eS+cgq3Qi581QTT4mtOiEIHAPcdeML7gRozCY5JepnLrQgrGpE6cuWuQpwsZbnwgm1/SL1S4clNOiQoggJCSQAHbUjhFMwetMpfFJItwI0MXtNUCEqSMzm4fTn0Md3p8kZK/I3sptZ2YWJl5apsoKBOVQCm5cFNwibtJ2epAgGQ6W/cT1yl7hQ2aLBWVk0hZUMksPYDMs6MzWHvtHnXaTE1944lmXa2ZyS+pN2f5RWZXF6EkYpSZDAkLJuTrbUCEVZXhyUpygkmOZs/9xJPDrGzRKWm9thHPjxV3soV1tSGDBi8QSZSlkACG8nBDwPImGdHheTWx6RumkhUA4dhuUub8IeSJUTpVLQAFDW9laR2cuzkbRKyKXQzRTA0wkF0s446EbpPIxNMU8RKMPsCydmUyZqfCPzMuQFR4Ocp2BB33jmqqhKWWUGdvFYFjp/eEU5U1UhYmINnBPV7HpFmqliahM5P6gM396vDg90yqtaH9JisuZ4Xyq/ar6bH+2gevwNC7o8KvYxWiNj5H6F/Y7ekMMKxWYlQlqIUk2GYsRyfjyMbNV0SakYQvPlWHbRKblXSKljGJTJ68qU5MpICGIUPI3B949c7N0Skz1TVHMVJYpDeEauN+Twd2j7Oy55TNSEicnRRGo/aSPndoLfYWro8s7KYKCoTBMupN0FTlS3bh1LbcY3D2bSJp1ErRkWbs2rc9PQxkYTuW6OiCSVWea4RRImLJnLWlKQ/hS5J4DaJlUcsEEu2Y66kP4YPm1MuW4ceWsDCcqaWly3PEiM1lnLpHIFoSlLEWDNptE6McQg/lp7wton7xlNgyz/zrsf0JuTDWnTKlFpUsA7n4lfZPnC9rltlCyTRVM5yppKSzbfO8HUmESZDqUc5V+4sD0HxKglS1q1OX3V6mw8h5xglAF9TxJc+pjVRSVAYao6JSAOYypHkPEfMiB00wDk3J1/1BJTGjFaQEK5AUGIcHaMocFkqUXADB9CSdmEcyKkLm90NfnxaC51V3RUlBzOpJslJIAdhmuBzAJflESyxS2wNrrZchOZJCieXwEbDiTrAMqvVOSfETlPQXvtCCbVKNQc4sSbAWHAiGNOoosiydY5Zz/QRDIlLRMJWX2h2hQIBJs0DJk5tYkQsIAzFx5NHLklyYjYS/32jSU/3+7QPW4kkMAWPAXMCfi5xLJSw/cq/pFQwzl4HQ4QX0fUcnhvh1XOlfFYagBKmSP2HYgjcRS/wKjdUxXNrfzEvcEaTJg/8AWY7cOHh5GeuVEwKk94lzY21IOwtrrFLxrAFqp1KUghmI43LHyMEdkamfToMokKKhmloWSS2oBPXTrA1Ri1RMJzEgboA9+bR1PLGqZNbFNH2aYAqSEDnr6QZOo5YvmcD9rfP0gYTVFX5ij6vbzjtdYEgMEtpxL+eh6RhLLFPRdEwo7ApdmupTAdATAldUeBSUqzKbXh5xxPqivUlX26RkqblBZg4I0f24Rk8kmhMTKwuepHeAFSEquofCDwff/UTmqyDxFWu7W5Q8Xis4U5kAITLIupKXL3cvxOnlFfr0KyqKEjgbaPof5iu64iDEYmmZowI4fWJoU4ZS5Uh9d4bpEbVx0UQz0uCOIMFdkat80lZsB4UncOcwBjgiFlSpUmYmajUH/Y84mX6OLosVTIyqKTt7xwnDlTWAa3wlRACuTkhyNbbQZNqTMlImJQCSOrdBofPSFWI4ip0qTq2qrmx0bQRssmiljt6HFLUTZJClLyqTZJJcltm3EWfs12q/FT1SZiQkZXSH/UDfyvFHlkrPhIzKD3/nZidY7rqNVMDOzqSrwpTk3KgQpjyA94WN3srLCqVl/wC1dZSy0lM05jb8tN1Ptp8PUmMjx6TVzFqzTFZRwFyepN1GMjTZlUUGyMGkILqPeK1N2T5kwzlOR4Esnl4R6m59Inl0iU7OeJv/AK8onMZUkSCCn/cX5Cw+58zEoSwYW6R0qMg2ByBHYRBEmmGXOssnZtTA/wCMQCyRmd2zfCOA1v7RzvPjTaspxaVmZOY6kged4CrikynTmzO7myQB1Dkx1VLBV3kxTkDkAOgGkQzq9JBAuOOg9TrHNP1MpuorRIkRPTOWVpDENtZmaHUuaA7t5winzEyycp+Ig2I+zxklc1XwJUH3V/N/aLnhlk2CGs3IWt56RFOrEIFyNdoGOHzFEGZMccE294kl0aE6D1vFR9NXbA2K6Yo+FLDUFW8Rqoir41HygkR0I3jjjHpDI5NKlOgggCNDkImlUq1aD5ekOU0u2BCY6RLJNnt/fKGMqgAudYkUgJNh5xyz9SuogZImqcKJGb9ybaaPBeISSspmpIAJ8Y4HfoN4EWnhB+HTgklKvgUGP0PlHKpclxkIBVMzXsRzhRJWicpdmyq/TY9Yd1w7tfdlOrsoaf0wNIoEpUVAXOvOIi5QtNgDpoUbEj0MdHDjqFB+bj+ILnT5adSE9TC6r7QSwCEeIjhGscuV67HZ33SwUoDDMcoKjYkxHiOGzJCwFqRlNgtmB4pI+kIKjFZ6mKEhLXBPHo8XLCK+VX05lTtWY3uDxHMe8d2ODirfYl2I0LQT4DmHHZ+UTiOKLCky1d2JiWB1BBf6Q3xbCjKSFpBy6E+Wumka3fQxWYHq5YUGgiWQTfT5xJNVLADjUcdNIiU0nsLIsDxAyJJSu7qdI4au3UiOipE8Z06sTlHEO/QWheuSFAso7i+wifCqLu0aku5HQs1/I+ULDLlIqMmFyqvulEsGysAG47+nvENJSTagqUFeEqupRsD+1IJ0Agc0xJbU6RccPo0SZQJslIJPM6luZjuqkS2Jaf8AD001KCDMnqIutiEvpYWBOg11jIrM6aZ08rLeIuW0T/HCMhOEX2NZWtUXcJjSkxPMEDTFRiySFZiBc1o6mqiCYYSAgxvHDMP5cvKgBgkP6xXjUr/UrLpYQ5qKNCtQR0JHyMRS6JCS4F+Jv84xWGN2xttgMgrUPCh+a/doIThil/8ALM8k8OD6wwSI6aNFCK6ECow6UlTpSH4wUEx0lB4RxNWE6kA8OMDmkB00cFEbJ4BRfk3zjohYDgOS45dYzlmigIxL8hGlrQG8TvwBgmXTFQGc34D+6tB6JKE7dI5p+ob0hgUqQkkG9rj6mDO+SPhvzgefWgH4dfaAp2JhOg/u9o56lIQ5RMKjYE9I6VJa5djxivJxwfpc9AfO9oiXik4uyfU+mkarBJroCxLmpQHJ/vIbw4GHJTdRKgz2Hy4xQZFXPCknMAxBZn02c7RfezNeJshOY+JJyn6R04fTpL5ICtYz2lQUIEp5qr6GyRZgSwBiuLxWfMdBBSDuNv5h12gw4SZ6gB4VeJPrceRgISnbmWjV4safKgF6aJ/iUo8jE6JQToIN7sCxLHdxDGhwlSmUiWVf5LskdBqYXuL+P/AFlPQlVyQlPE/SIypKSUyRlfVW52+Xzh7VUiE/804E7JTt5xzhaJc2aJcpCXucynLNxaMvlN7YmJsPpWOYqIOul4v0vH0TpKkziwSGIZyq2tt4nkdkhbvFJPJKbe8VrHaeXJyKpJomKSSlaCWU7sCNHu4jRYskHY0V/EJwSoJTm8TM4IVycHSICha1kI1Yudff7NDqk7LVU5505gS5CXud24DzhhRYaVTEyxKIlD/kKgQVG9gNSOZ8ov2nJ9ktinDMEJIuHZ3Ojch+vrp1hxNkBNhc8YZVdBLQvPdS/wByi56PwELpyo2jGMei0ZhtNdS2skN5mF/amqUJYZR8R0OzNf5Q+UO7QlDMdSTuT/poquKyUrmh1FCSnwnKSDubdYSytzo29tcOTEkpZSc6PRnY6te21oyDEUgSpYSuWpi13AUNxdibn2MajobOYuyzAs+Jwp4inySz9I5SgCYuISrlE6kxyRAAMY0UROoRwUwARhIEdpaOFCNKQCGMS1YIGqKhKlZczEbhiPJ+kbliWGKlOo6Zi5/iOfwCbhzrxiM0CeZ8zGLwL9GGz69CXdWnziBWOy+JJ4AE8eEQ/gJf7R6RIJKRtCWCPlgQqxCarTNfoAB5xN+ImE3YBm5x0THClRoscF0gOFJJLlSjye0c9yl3aGQwqYzswPE+8RzqJSQ9m+XWBTj4AECIx4mXLSPimDyiMTAbS5at3Wt2HQWHtA8qEcvxgU4oqX8NrgkDcjSBFz9XUxfjw4QsnT3JI/toaTkDLvRdoJK0tUJK2HhDF3d1Pve2nCC5q6dXiCVSwW8AYevD1ijdn0Fc3KksWOR3uRdhzPOG1OubnDgkbhTDMDYjkW3OkKbfQhzOxWUj/jSgb3udW1POAKrHllQzLI2026QPiFFLSpJGZYDEKzM4BHhAa6uIjhKiVqJHQn+vGLTrY2Nez1KqdWIlzUqUnMrOLgMATqDpppF7mT1SbSpUuUhB+FKfitbMokWPHaKp2YqxKnJWX4L3YGwVuzfaOO2WLErWyiQSQkJIIAAAc8HL2jpwVx+KBRV7GWP9qZmbu5Ld2okZm2/aDxEIlj/fD+Ih7Py1FK0rdSLKzJuEFrdOYiWpQqWQ7X0UC46R0ppaG1ZZMN7VCTJMuagEpPxvokbGH1JiCJssTUOyg9wx6GPMjICnJJYm4fTpyiyYDiEyRJWlaUstikrLqLn9AcBIAG9riE4iGGIL8ReF8lOZYDONWgKuxCYuYgpR4Ek50v4lA2fy1Z7wxoDlmX4P7gwpJocXZPOqcqwVXDDmUj9w4jjuIlqpCFodTMA4U+nN4UTag5yFAgu7PsL+FvK0Ey6MzZXhNtSgBs2ra6c0xzPFbTTpnWsqSaaE06iSoZkm7hKVkMCHu52A2jIZMMrNZi8ZHS8ijo51ib2jqUouDBM6a6WHH2hbh1bJWkOqYFM5GUex3iKox6SiZlIWU8XAMY8kRQUsREqI5naCjG0wjchQDH0iNONUpGpd9SWAHTeJ5oKJBGGI043SsWC3B4/xCjFcWBKO6KgkXKfrC9xPSChuSI5KhAqMYpz+k8/EYYYdWSJjqMsBIt8S7nX90T7i/GFApmREVR3OxqSzS5SSobMS/q8B12OLSQ2VCS+iU/a0PluqCwtMpavhSo9AY7/AzN0t1IHzMKqLH5iiUlagC32+UOKeQqYpIch9yRpuYznkcdJBZGujYOpaR0vHdMmVr4lNo9gTwbeCzRU4YzJpY6Wbo5vAmJz0SgVBSVJSRlA143iE5y7A3VT1zS5mCWlIbzOzbdYBpiJpIWtVn03A8oANUCvLM0OYgOdWDC0EJqWSWOQEBktx157QuPHQEdbWiTZMvxfuPijiXVu0ycshGiUh7ln1G14FxCaqXdQB/wAh529YgE0zGB30/wAXbRo3jjtWxeSenpDPzqIyJAIBA34c4WiWDY6gtbhFpM5ITlBBYMB0Yuza2hXXLBAOVLv8QF4qEqdDojOUJAlgpIu76mDaZWYEs51P1iGlS408uUGyfCXGh/rxOTfXaBoMkrHlEqpKXDgqB4cOuxgKYpSmsXdgIn7xaHQfAprOAWcOPaGpe5H+y1KtBkukIUCkBrZk6uNSH2gnG8B75aO48KVJLn9hHEe3V45wKaJK/EvOle6mdKvoItSZmVRuMp5b8X31iFcVaNIRUnTEgohKSmWLFIsdlcSfr1gWfKeUrNLWZRUACATlWXZIIhvjdYiWMymdPi6NfTd+EMO0+OSZlItCFdyZ0tKk5mDq1GUC4uzm2zRrjdq2PM+Okee4rLVTZRPQsZ9w2m9wT4uW0G09O0tKkl0GwIvcM4PO4jvCa9CcqJx76W7qQoEh7Osbgj3gzEKSVTLyU84FE5Fkqvkc2vqCwF9dHdo6MeWLVo565EdJIJGY6bD6wdLmAjxNbeBaM5UlK1gLSWL2Lczp8toW47WEqEmXr/5h9GQ+g5/SHuTNNJBapipwHdEk58oUEhydWAL2YNcXflDCmqDKBTMBSpDlQIuG011H3isolTJKvy3d2Uh7c24RZqdaZhUVjvFFnKiTmsA1yQwaw0iJ/FbFC5OkAomqVMZRspVw3wi/itrfhxjIHqJMxE2Z4nlFiACAQGO5Gt9OUZEOCezbnWmIBNVlHiOg3MC40PGOkbjImHZzgNIkPptBYlJfQekZGQ2BPPlJA0GnCMwtAz6DQ/IxkZGMumLybxeSkLSyR/xDYftMHSbIAFvi0/7YyMhL6obF/ZRIJmEh7COe0CAJxYDVW3ONRkafzMzchIDsGtDfsyomoQ5fUexjIyIydgOZklJZ0g+M6gcYrHaJI71Y27wW21EZGQsfZYpoFPPvwV84xCjm13P0jcZFz7ET4sHkeX2hZKUeJ+GMjIvH9WAylH4j/dBEkj45fSMjIhdjXYZLPw9YNliyvP5xkZC/k/8ACvJwDZPWN4neal7+BH/2jcZGGP7iNr38vrFtwFRMkvfxb+UZGRrk+hrg+xWe2Cy6Q5Ym4iu1BZm/aPrG4yNF9Sc33NJUWmFzFqopYILgGx1HKNxkGPoURdVaq8/nBISMkstcoLnixLRkZHbEz8nSd/L5wQjU9T9I1GQS6GuxnWi56fQRkZGRgjaf2P/Z"/>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D5D"/>
              </a:solidFill>
              <a:effectLst/>
              <a:uLnTx/>
              <a:uFillTx/>
              <a:latin typeface="Arial" panose="020B0604020202020204"/>
              <a:ea typeface="+mn-ea"/>
              <a:cs typeface="+mn-cs"/>
            </a:endParaRPr>
          </a:p>
        </p:txBody>
      </p:sp>
      <p:sp>
        <p:nvSpPr>
          <p:cNvPr id="8" name="Rectangle 2"/>
          <p:cNvSpPr txBox="1">
            <a:spLocks noChangeArrowheads="1"/>
          </p:cNvSpPr>
          <p:nvPr/>
        </p:nvSpPr>
        <p:spPr>
          <a:xfrm>
            <a:off x="1274618" y="1829929"/>
            <a:ext cx="6645564" cy="1642943"/>
          </a:xfrm>
          <a:prstGeom prst="rect">
            <a:avLst/>
          </a:prstGeom>
        </p:spPr>
        <p:txBody>
          <a:bodyPr vert="horz" lIns="0" tIns="0" rIns="0" bIns="0" rtlCol="0" anchor="b" anchorCtr="0">
            <a:normAutofit fontScale="92500" lnSpcReduction="20000"/>
          </a:bodyPr>
          <a:lst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a:lstStyle>
          <a:p>
            <a:pPr lvl="0" algn="ctr"/>
            <a:r>
              <a:rPr lang="nl-BE" sz="3200" dirty="0">
                <a:solidFill>
                  <a:srgbClr val="1D8DB0"/>
                </a:solidFill>
              </a:rPr>
              <a:t>Vlaanderen is erg kwetsbaar voor toenemende droogte</a:t>
            </a:r>
          </a:p>
          <a:p>
            <a:pPr lvl="0" algn="ctr"/>
            <a:endParaRPr lang="nl-BE" sz="3200" dirty="0">
              <a:solidFill>
                <a:srgbClr val="1D8DB0"/>
              </a:solidFill>
            </a:endParaRPr>
          </a:p>
          <a:p>
            <a:pPr lvl="0" algn="ctr"/>
            <a:r>
              <a:rPr lang="nl-BE" sz="3200" dirty="0">
                <a:solidFill>
                  <a:srgbClr val="1D8DB0"/>
                </a:solidFill>
              </a:rPr>
              <a:t>Waarom?</a:t>
            </a:r>
          </a:p>
        </p:txBody>
      </p:sp>
    </p:spTree>
    <p:extLst>
      <p:ext uri="{BB962C8B-B14F-4D97-AF65-F5344CB8AC3E}">
        <p14:creationId xmlns:p14="http://schemas.microsoft.com/office/powerpoint/2010/main" val="11977725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6086764"/>
            <a:ext cx="9144000" cy="771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itel 1"/>
          <p:cNvSpPr>
            <a:spLocks noGrp="1"/>
          </p:cNvSpPr>
          <p:nvPr>
            <p:ph type="title"/>
          </p:nvPr>
        </p:nvSpPr>
        <p:spPr>
          <a:xfrm>
            <a:off x="576000" y="216000"/>
            <a:ext cx="8236180" cy="739963"/>
          </a:xfrm>
        </p:spPr>
        <p:txBody>
          <a:bodyPr>
            <a:normAutofit fontScale="90000"/>
          </a:bodyPr>
          <a:lstStyle/>
          <a:p>
            <a:r>
              <a:rPr lang="nl-BE" sz="3200" dirty="0">
                <a:solidFill>
                  <a:schemeClr val="tx2"/>
                </a:solidFill>
              </a:rPr>
              <a:t>Vlaanderen:</a:t>
            </a:r>
            <a:br>
              <a:rPr lang="nl-BE" sz="3200" dirty="0">
                <a:solidFill>
                  <a:schemeClr val="tx2"/>
                </a:solidFill>
              </a:rPr>
            </a:br>
            <a:r>
              <a:rPr lang="nl-BE" sz="3200" dirty="0">
                <a:solidFill>
                  <a:schemeClr val="tx2"/>
                </a:solidFill>
              </a:rPr>
              <a:t>Zeer kwetsbaar voor toenemende droogte</a:t>
            </a:r>
          </a:p>
        </p:txBody>
      </p:sp>
      <p:pic>
        <p:nvPicPr>
          <p:cNvPr id="16" name="Picture 2" descr="http://www.watlab.be/nl/onderzoeksdomeinen/waterbeheer/fotos/laagwater-maas/image_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6508"/>
          <a:stretch/>
        </p:blipFill>
        <p:spPr bwMode="auto">
          <a:xfrm>
            <a:off x="5085975" y="1175112"/>
            <a:ext cx="3525838" cy="206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oto William Hoogtey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197" y="2063097"/>
            <a:ext cx="2257899" cy="150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96" y="1609425"/>
            <a:ext cx="2653641" cy="1770573"/>
          </a:xfrm>
          <a:prstGeom prst="rect">
            <a:avLst/>
          </a:prstGeom>
        </p:spPr>
      </p:pic>
      <p:sp>
        <p:nvSpPr>
          <p:cNvPr id="4" name="Rectangle 3"/>
          <p:cNvSpPr/>
          <p:nvPr/>
        </p:nvSpPr>
        <p:spPr>
          <a:xfrm>
            <a:off x="0" y="1186872"/>
            <a:ext cx="9144000" cy="4777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p:cNvPicPr>
            <a:picLocks noChangeAspect="1"/>
          </p:cNvPicPr>
          <p:nvPr/>
        </p:nvPicPr>
        <p:blipFill>
          <a:blip r:embed="rId5"/>
          <a:stretch>
            <a:fillRect/>
          </a:stretch>
        </p:blipFill>
        <p:spPr>
          <a:xfrm>
            <a:off x="891416" y="1427370"/>
            <a:ext cx="7324744" cy="4296162"/>
          </a:xfrm>
          <a:prstGeom prst="rect">
            <a:avLst/>
          </a:prstGeom>
        </p:spPr>
      </p:pic>
      <p:sp>
        <p:nvSpPr>
          <p:cNvPr id="14" name="Content Placeholder 2"/>
          <p:cNvSpPr txBox="1">
            <a:spLocks/>
          </p:cNvSpPr>
          <p:nvPr/>
        </p:nvSpPr>
        <p:spPr bwMode="auto">
          <a:xfrm>
            <a:off x="83127" y="6154645"/>
            <a:ext cx="9060873" cy="636226"/>
          </a:xfrm>
          <a:prstGeom prst="rect">
            <a:avLst/>
          </a:prstGeom>
          <a:noFill/>
          <a:ln w="9525">
            <a:noFill/>
            <a:miter lim="800000"/>
            <a:headEnd/>
            <a:tailEnd/>
          </a:ln>
        </p:spPr>
        <p:txBody>
          <a:bodyPr lIns="0" tIns="0" rIns="0" bIns="0"/>
          <a:lstStyle/>
          <a:p>
            <a:pPr marL="342900" indent="-342900" eaLnBrk="0" hangingPunct="0">
              <a:spcBef>
                <a:spcPts val="600"/>
              </a:spcBef>
              <a:defRPr/>
            </a:pPr>
            <a:r>
              <a:rPr lang="nl-NL" sz="1100" kern="0" dirty="0">
                <a:solidFill>
                  <a:schemeClr val="bg1"/>
                </a:solidFill>
              </a:rPr>
              <a:t>Willems, P., Wolfs, V. (2019), ‘Analyse drinkwaterverbruik’, voor VMM, jan. 2019</a:t>
            </a:r>
          </a:p>
          <a:p>
            <a:pPr marL="342900" indent="-342900" eaLnBrk="0" hangingPunct="0">
              <a:spcBef>
                <a:spcPts val="600"/>
              </a:spcBef>
              <a:defRPr/>
            </a:pPr>
            <a:r>
              <a:rPr lang="nl-NL" sz="1100" kern="0" dirty="0">
                <a:solidFill>
                  <a:schemeClr val="bg1"/>
                </a:solidFill>
              </a:rPr>
              <a:t>Wolfs, V., Willems, P. (2019), ‘Analyse historische droogte en ontwerprichtlijnen bronmaatregelen onder klimaatverandering’, voor VMM, jan 2019</a:t>
            </a:r>
          </a:p>
          <a:p>
            <a:pPr marL="342900" indent="-342900" eaLnBrk="0" hangingPunct="0">
              <a:spcBef>
                <a:spcPts val="600"/>
              </a:spcBef>
              <a:defRPr/>
            </a:pPr>
            <a:r>
              <a:rPr lang="nl-NL" sz="1100" kern="0" dirty="0">
                <a:solidFill>
                  <a:schemeClr val="bg1"/>
                </a:solidFill>
              </a:rPr>
              <a:t>Willems, P. (2015), ‘Effecten van de klimaatverandering op de laagwaterproblematiek van de Maas’, 20 jaar </a:t>
            </a:r>
            <a:r>
              <a:rPr lang="nl-NL" sz="1100" kern="0" dirty="0" err="1">
                <a:solidFill>
                  <a:schemeClr val="bg1"/>
                </a:solidFill>
              </a:rPr>
              <a:t>Maasafvoerverdrag</a:t>
            </a:r>
            <a:r>
              <a:rPr lang="nl-NL" sz="1100" kern="0" dirty="0">
                <a:solidFill>
                  <a:schemeClr val="bg1"/>
                </a:solidFill>
              </a:rPr>
              <a:t>, Riemst, nov 2015</a:t>
            </a:r>
            <a:endParaRPr lang="nl-BE" sz="1100" kern="0" dirty="0">
              <a:solidFill>
                <a:schemeClr val="bg1"/>
              </a:solidFill>
            </a:endParaRPr>
          </a:p>
        </p:txBody>
      </p:sp>
      <p:sp>
        <p:nvSpPr>
          <p:cNvPr id="2" name="Rectangle 1"/>
          <p:cNvSpPr/>
          <p:nvPr/>
        </p:nvSpPr>
        <p:spPr>
          <a:xfrm>
            <a:off x="2373745" y="2189018"/>
            <a:ext cx="2429164" cy="905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p:cNvSpPr txBox="1">
            <a:spLocks noChangeArrowheads="1"/>
          </p:cNvSpPr>
          <p:nvPr/>
        </p:nvSpPr>
        <p:spPr bwMode="auto">
          <a:xfrm>
            <a:off x="2158166" y="1507403"/>
            <a:ext cx="4939286" cy="1368375"/>
          </a:xfrm>
          <a:prstGeom prst="rect">
            <a:avLst/>
          </a:prstGeom>
          <a:noFill/>
          <a:ln w="9525">
            <a:noFill/>
            <a:miter lim="800000"/>
            <a:headEnd/>
            <a:tailEnd/>
          </a:ln>
        </p:spPr>
        <p:txBody>
          <a:bodyPr lIns="0" tIns="0" rIns="0" bIns="0"/>
          <a:lstStyle/>
          <a:p>
            <a:pPr>
              <a:spcBef>
                <a:spcPct val="20000"/>
              </a:spcBef>
              <a:defRPr/>
            </a:pPr>
            <a:r>
              <a:rPr lang="nl-NL" sz="1400" b="1" kern="0" dirty="0">
                <a:solidFill>
                  <a:schemeClr val="accent1">
                    <a:lumMod val="75000"/>
                  </a:schemeClr>
                </a:solidFill>
              </a:rPr>
              <a:t>Door de hoge bevolkingsdichtheid:</a:t>
            </a:r>
          </a:p>
          <a:p>
            <a:pPr>
              <a:spcBef>
                <a:spcPct val="20000"/>
              </a:spcBef>
              <a:defRPr/>
            </a:pPr>
            <a:r>
              <a:rPr lang="nl-NL" sz="1400" b="1" kern="0" dirty="0">
                <a:solidFill>
                  <a:schemeClr val="accent1">
                    <a:lumMod val="75000"/>
                  </a:schemeClr>
                </a:solidFill>
              </a:rPr>
              <a:t>lage waterbeschikbaarheid: 1480 m</a:t>
            </a:r>
            <a:r>
              <a:rPr lang="nl-NL" sz="1400" b="1" kern="0" baseline="30000" dirty="0">
                <a:solidFill>
                  <a:schemeClr val="accent1">
                    <a:lumMod val="75000"/>
                  </a:schemeClr>
                </a:solidFill>
              </a:rPr>
              <a:t>3</a:t>
            </a:r>
            <a:r>
              <a:rPr lang="nl-NL" sz="1400" b="1" kern="0" dirty="0">
                <a:solidFill>
                  <a:schemeClr val="accent1">
                    <a:lumMod val="75000"/>
                  </a:schemeClr>
                </a:solidFill>
              </a:rPr>
              <a:t>/(</a:t>
            </a:r>
            <a:r>
              <a:rPr lang="nl-NL" sz="1400" b="1" kern="0" dirty="0" err="1">
                <a:solidFill>
                  <a:schemeClr val="accent1">
                    <a:lumMod val="75000"/>
                  </a:schemeClr>
                </a:solidFill>
              </a:rPr>
              <a:t>persoon.jaar</a:t>
            </a:r>
            <a:r>
              <a:rPr lang="nl-NL" sz="1400" b="1" kern="0" dirty="0">
                <a:solidFill>
                  <a:schemeClr val="accent1">
                    <a:lumMod val="75000"/>
                  </a:schemeClr>
                </a:solidFill>
              </a:rPr>
              <a:t>)</a:t>
            </a:r>
          </a:p>
          <a:p>
            <a:pPr marL="342900" indent="-342900">
              <a:spcBef>
                <a:spcPct val="20000"/>
              </a:spcBef>
              <a:buFont typeface="Arial" pitchFamily="34" charset="0"/>
              <a:buChar char=" "/>
              <a:defRPr/>
            </a:pPr>
            <a:endParaRPr lang="nl-NL" sz="1400" kern="0" dirty="0">
              <a:solidFill>
                <a:schemeClr val="accent1">
                  <a:lumMod val="75000"/>
                </a:schemeClr>
              </a:solidFill>
            </a:endParaRPr>
          </a:p>
          <a:p>
            <a:pPr marL="342900" indent="-342900">
              <a:spcBef>
                <a:spcPct val="20000"/>
              </a:spcBef>
              <a:buFont typeface="Arial" pitchFamily="34" charset="0"/>
              <a:buChar char=" "/>
              <a:defRPr/>
            </a:pPr>
            <a:r>
              <a:rPr lang="nl-NL" sz="1400" kern="0" dirty="0">
                <a:solidFill>
                  <a:schemeClr val="bg1"/>
                </a:solidFill>
              </a:rPr>
              <a:t>Internationale normen:</a:t>
            </a:r>
          </a:p>
          <a:p>
            <a:pPr marL="342900" indent="-342900">
              <a:spcBef>
                <a:spcPct val="20000"/>
              </a:spcBef>
              <a:buFont typeface="Arial" pitchFamily="34" charset="0"/>
              <a:buChar char=" "/>
              <a:defRPr/>
            </a:pPr>
            <a:r>
              <a:rPr lang="nl-NL" sz="1400" kern="0" dirty="0">
                <a:solidFill>
                  <a:schemeClr val="bg1"/>
                </a:solidFill>
              </a:rPr>
              <a:t>&lt;2000 “zeer weinig”</a:t>
            </a:r>
          </a:p>
          <a:p>
            <a:pPr marL="342900" indent="-342900">
              <a:spcBef>
                <a:spcPct val="20000"/>
              </a:spcBef>
              <a:buFont typeface="Arial" pitchFamily="34" charset="0"/>
              <a:buChar char=" "/>
              <a:defRPr/>
            </a:pPr>
            <a:r>
              <a:rPr lang="nl-NL" sz="1400" kern="0" dirty="0">
                <a:solidFill>
                  <a:schemeClr val="bg1"/>
                </a:solidFill>
              </a:rPr>
              <a:t>&lt;1000 “ernstig watertekort”</a:t>
            </a:r>
          </a:p>
        </p:txBody>
      </p:sp>
    </p:spTree>
    <p:extLst>
      <p:ext uri="{BB962C8B-B14F-4D97-AF65-F5344CB8AC3E}">
        <p14:creationId xmlns:p14="http://schemas.microsoft.com/office/powerpoint/2010/main" val="8287371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6086764"/>
            <a:ext cx="9144000" cy="771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itel 1"/>
          <p:cNvSpPr>
            <a:spLocks noGrp="1"/>
          </p:cNvSpPr>
          <p:nvPr>
            <p:ph type="title"/>
          </p:nvPr>
        </p:nvSpPr>
        <p:spPr>
          <a:xfrm>
            <a:off x="576000" y="216000"/>
            <a:ext cx="8236180" cy="739963"/>
          </a:xfrm>
        </p:spPr>
        <p:txBody>
          <a:bodyPr>
            <a:normAutofit fontScale="90000"/>
          </a:bodyPr>
          <a:lstStyle/>
          <a:p>
            <a:r>
              <a:rPr lang="nl-BE" sz="3200" dirty="0">
                <a:solidFill>
                  <a:schemeClr val="tx2"/>
                </a:solidFill>
              </a:rPr>
              <a:t>Vlaanderen:</a:t>
            </a:r>
            <a:br>
              <a:rPr lang="nl-BE" sz="3200" dirty="0">
                <a:solidFill>
                  <a:schemeClr val="tx2"/>
                </a:solidFill>
              </a:rPr>
            </a:br>
            <a:r>
              <a:rPr lang="nl-BE" sz="3200" dirty="0">
                <a:solidFill>
                  <a:schemeClr val="tx2"/>
                </a:solidFill>
              </a:rPr>
              <a:t>Zeer kwetsbaar voor toenemende droogte</a:t>
            </a:r>
          </a:p>
        </p:txBody>
      </p:sp>
      <p:pic>
        <p:nvPicPr>
          <p:cNvPr id="16" name="Picture 2" descr="http://www.watlab.be/nl/onderzoeksdomeinen/waterbeheer/fotos/laagwater-maas/image_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6508"/>
          <a:stretch/>
        </p:blipFill>
        <p:spPr bwMode="auto">
          <a:xfrm>
            <a:off x="5085975" y="1175112"/>
            <a:ext cx="3525838" cy="206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oto William Hoogtey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197" y="2063097"/>
            <a:ext cx="2257899" cy="150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96" y="1609425"/>
            <a:ext cx="2653641" cy="1770573"/>
          </a:xfrm>
          <a:prstGeom prst="rect">
            <a:avLst/>
          </a:prstGeom>
        </p:spPr>
      </p:pic>
      <p:sp>
        <p:nvSpPr>
          <p:cNvPr id="4" name="Rectangle 3"/>
          <p:cNvSpPr/>
          <p:nvPr/>
        </p:nvSpPr>
        <p:spPr>
          <a:xfrm>
            <a:off x="0" y="1186872"/>
            <a:ext cx="9144000" cy="4777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Content Placeholder 2"/>
          <p:cNvSpPr txBox="1">
            <a:spLocks/>
          </p:cNvSpPr>
          <p:nvPr/>
        </p:nvSpPr>
        <p:spPr bwMode="auto">
          <a:xfrm>
            <a:off x="249382" y="6285303"/>
            <a:ext cx="8894618" cy="505567"/>
          </a:xfrm>
          <a:prstGeom prst="rect">
            <a:avLst/>
          </a:prstGeom>
          <a:noFill/>
          <a:ln w="9525">
            <a:noFill/>
            <a:miter lim="800000"/>
            <a:headEnd/>
            <a:tailEnd/>
          </a:ln>
        </p:spPr>
        <p:txBody>
          <a:bodyPr lIns="0" tIns="0" rIns="0" bIns="0"/>
          <a:lstStyle/>
          <a:p>
            <a:pPr marL="342900" indent="-342900" eaLnBrk="0" hangingPunct="0">
              <a:spcBef>
                <a:spcPts val="600"/>
              </a:spcBef>
              <a:defRPr/>
            </a:pPr>
            <a:r>
              <a:rPr lang="nl-NL" sz="1100" kern="0" dirty="0">
                <a:solidFill>
                  <a:schemeClr val="bg1"/>
                </a:solidFill>
              </a:rPr>
              <a:t> World Resources </a:t>
            </a:r>
            <a:r>
              <a:rPr lang="nl-NL" sz="1100" kern="0" dirty="0" err="1">
                <a:solidFill>
                  <a:schemeClr val="bg1"/>
                </a:solidFill>
              </a:rPr>
              <a:t>Institute</a:t>
            </a:r>
            <a:r>
              <a:rPr lang="nl-NL" sz="1100" kern="0" dirty="0">
                <a:solidFill>
                  <a:schemeClr val="bg1"/>
                </a:solidFill>
              </a:rPr>
              <a:t>, 2019</a:t>
            </a:r>
          </a:p>
          <a:p>
            <a:pPr marL="342900" indent="-342900" eaLnBrk="0" hangingPunct="0">
              <a:spcBef>
                <a:spcPts val="600"/>
              </a:spcBef>
              <a:defRPr/>
            </a:pPr>
            <a:r>
              <a:rPr lang="en-US" sz="1100">
                <a:solidFill>
                  <a:schemeClr val="bg1"/>
                </a:solidFill>
                <a:hlinkClick r:id="rId5"/>
              </a:rPr>
              <a:t>https://www.wri.org/blog/2019/08/17-countries-home-one-quarter-world-population-face-extremely-high-water-stress</a:t>
            </a:r>
            <a:r>
              <a:rPr lang="nl-NL" sz="1100" kern="0">
                <a:solidFill>
                  <a:schemeClr val="bg1"/>
                </a:solidFill>
              </a:rPr>
              <a:t> </a:t>
            </a:r>
            <a:endParaRPr lang="nl-NL" sz="1100" kern="0" dirty="0">
              <a:solidFill>
                <a:schemeClr val="bg1"/>
              </a:solidFill>
            </a:endParaRPr>
          </a:p>
        </p:txBody>
      </p:sp>
      <p:pic>
        <p:nvPicPr>
          <p:cNvPr id="2050" name="Picture 2" descr="https://images0.persgroep.net/rcs/xmpTXIj0JYnCP0ct3_ykUZLf1I8/diocontent/153888568/_fitwidth/763?appId=93a17a8fd81db0de025c8abd1cca1279&amp;quality=0.8"/>
          <p:cNvPicPr>
            <a:picLocks noChangeAspect="1" noChangeArrowheads="1"/>
          </p:cNvPicPr>
          <p:nvPr/>
        </p:nvPicPr>
        <p:blipFill rotWithShape="1">
          <a:blip r:embed="rId6">
            <a:extLst>
              <a:ext uri="{28A0092B-C50C-407E-A947-70E740481C1C}">
                <a14:useLocalDpi xmlns:a14="http://schemas.microsoft.com/office/drawing/2010/main" val="0"/>
              </a:ext>
            </a:extLst>
          </a:blip>
          <a:srcRect t="9353" b="46697"/>
          <a:stretch/>
        </p:blipFill>
        <p:spPr bwMode="auto">
          <a:xfrm>
            <a:off x="164810" y="1364470"/>
            <a:ext cx="8831407" cy="4222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mages0.persgroep.net/rcs/xmpTXIj0JYnCP0ct3_ykUZLf1I8/diocontent/153888568/_fitwidth/763?appId=93a17a8fd81db0de025c8abd1cca1279&amp;quality=0.8"/>
          <p:cNvPicPr>
            <a:picLocks noChangeAspect="1" noChangeArrowheads="1"/>
          </p:cNvPicPr>
          <p:nvPr/>
        </p:nvPicPr>
        <p:blipFill rotWithShape="1">
          <a:blip r:embed="rId6">
            <a:extLst>
              <a:ext uri="{28A0092B-C50C-407E-A947-70E740481C1C}">
                <a14:useLocalDpi xmlns:a14="http://schemas.microsoft.com/office/drawing/2010/main" val="0"/>
              </a:ext>
            </a:extLst>
          </a:blip>
          <a:srcRect t="88411" r="32209" b="1916"/>
          <a:stretch/>
        </p:blipFill>
        <p:spPr bwMode="auto">
          <a:xfrm>
            <a:off x="766618" y="5000101"/>
            <a:ext cx="5357091" cy="8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255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a:spLocks noGrp="1"/>
          </p:cNvSpPr>
          <p:nvPr>
            <p:ph type="title"/>
          </p:nvPr>
        </p:nvSpPr>
        <p:spPr>
          <a:xfrm>
            <a:off x="576000" y="216000"/>
            <a:ext cx="8236180" cy="739963"/>
          </a:xfrm>
        </p:spPr>
        <p:txBody>
          <a:bodyPr>
            <a:normAutofit fontScale="90000"/>
          </a:bodyPr>
          <a:lstStyle/>
          <a:p>
            <a:r>
              <a:rPr lang="nl-BE" sz="3200" dirty="0">
                <a:solidFill>
                  <a:schemeClr val="tx2"/>
                </a:solidFill>
              </a:rPr>
              <a:t>Vlaanderen:</a:t>
            </a:r>
            <a:br>
              <a:rPr lang="nl-BE" sz="3200" dirty="0">
                <a:solidFill>
                  <a:schemeClr val="tx2"/>
                </a:solidFill>
              </a:rPr>
            </a:br>
            <a:r>
              <a:rPr lang="nl-BE" sz="3200" dirty="0">
                <a:solidFill>
                  <a:schemeClr val="tx2"/>
                </a:solidFill>
              </a:rPr>
              <a:t>Drinkwatervoorziening</a:t>
            </a:r>
          </a:p>
        </p:txBody>
      </p:sp>
      <p:grpSp>
        <p:nvGrpSpPr>
          <p:cNvPr id="6" name="Group 5"/>
          <p:cNvGrpSpPr/>
          <p:nvPr/>
        </p:nvGrpSpPr>
        <p:grpSpPr>
          <a:xfrm>
            <a:off x="0" y="1097169"/>
            <a:ext cx="9144000" cy="2475023"/>
            <a:chOff x="0" y="3744134"/>
            <a:chExt cx="9144000" cy="2475023"/>
          </a:xfrm>
        </p:grpSpPr>
        <p:pic>
          <p:nvPicPr>
            <p:cNvPr id="16" name="Picture 2" descr="http://www.watlab.be/nl/onderzoeksdomeinen/waterbeheer/fotos/laagwater-maas/image_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6508"/>
            <a:stretch/>
          </p:blipFill>
          <p:spPr bwMode="auto">
            <a:xfrm>
              <a:off x="5085975" y="3822077"/>
              <a:ext cx="3525838" cy="206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oto William Hoogtey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009" y="4714328"/>
              <a:ext cx="2257899" cy="150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08" y="4260656"/>
              <a:ext cx="2653641" cy="1770573"/>
            </a:xfrm>
            <a:prstGeom prst="rect">
              <a:avLst/>
            </a:prstGeom>
          </p:spPr>
        </p:pic>
        <p:sp>
          <p:nvSpPr>
            <p:cNvPr id="4" name="Rectangle 3"/>
            <p:cNvSpPr/>
            <p:nvPr/>
          </p:nvSpPr>
          <p:spPr>
            <a:xfrm>
              <a:off x="0" y="3744134"/>
              <a:ext cx="9144000" cy="2462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Rectangle 3"/>
            <p:cNvSpPr txBox="1">
              <a:spLocks noChangeArrowheads="1"/>
            </p:cNvSpPr>
            <p:nvPr/>
          </p:nvSpPr>
          <p:spPr bwMode="auto">
            <a:xfrm>
              <a:off x="424873" y="3977963"/>
              <a:ext cx="8719127" cy="1368375"/>
            </a:xfrm>
            <a:prstGeom prst="rect">
              <a:avLst/>
            </a:prstGeom>
            <a:noFill/>
            <a:ln w="9525">
              <a:noFill/>
              <a:miter lim="800000"/>
              <a:headEnd/>
              <a:tailEnd/>
            </a:ln>
          </p:spPr>
          <p:txBody>
            <a:bodyPr lIns="0" tIns="0" rIns="0" bIns="0"/>
            <a:lstStyle/>
            <a:p>
              <a:pPr>
                <a:spcBef>
                  <a:spcPct val="20000"/>
                </a:spcBef>
                <a:defRPr/>
              </a:pPr>
              <a:r>
                <a:rPr lang="nl-NL" sz="1400" b="1" kern="0" dirty="0">
                  <a:solidFill>
                    <a:schemeClr val="bg1"/>
                  </a:solidFill>
                </a:rPr>
                <a:t>Drinkwater afkomstig van Maaswater</a:t>
              </a:r>
              <a:endParaRPr lang="nl-NL" sz="1400" kern="0" dirty="0">
                <a:solidFill>
                  <a:schemeClr val="bg1"/>
                </a:solidFill>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73" y="1768462"/>
            <a:ext cx="7259782" cy="4418998"/>
          </a:xfrm>
          <a:prstGeom prst="rect">
            <a:avLst/>
          </a:prstGeom>
        </p:spPr>
      </p:pic>
      <p:sp>
        <p:nvSpPr>
          <p:cNvPr id="11" name="Content Placeholder 2"/>
          <p:cNvSpPr txBox="1">
            <a:spLocks/>
          </p:cNvSpPr>
          <p:nvPr/>
        </p:nvSpPr>
        <p:spPr bwMode="auto">
          <a:xfrm>
            <a:off x="424873" y="6342231"/>
            <a:ext cx="6225309" cy="448640"/>
          </a:xfrm>
          <a:prstGeom prst="rect">
            <a:avLst/>
          </a:prstGeom>
          <a:noFill/>
          <a:ln w="9525">
            <a:noFill/>
            <a:miter lim="800000"/>
            <a:headEnd/>
            <a:tailEnd/>
          </a:ln>
        </p:spPr>
        <p:txBody>
          <a:bodyPr lIns="0" tIns="0" rIns="0" bIns="0"/>
          <a:lstStyle/>
          <a:p>
            <a:pPr marL="342900" indent="-342900" eaLnBrk="0" hangingPunct="0">
              <a:spcBef>
                <a:spcPts val="600"/>
              </a:spcBef>
              <a:defRPr/>
            </a:pPr>
            <a:r>
              <a:rPr lang="nl-NL" sz="1100" kern="0" dirty="0">
                <a:solidFill>
                  <a:schemeClr val="bg1"/>
                </a:solidFill>
              </a:rPr>
              <a:t>Willems, P. (2015), ‘Effecten van de klimaatverandering op de laagwaterproblematiek van de Maas’, 20 jaar </a:t>
            </a:r>
            <a:r>
              <a:rPr lang="nl-NL" sz="1100" kern="0" dirty="0" err="1">
                <a:solidFill>
                  <a:schemeClr val="bg1"/>
                </a:solidFill>
              </a:rPr>
              <a:t>Maasafvoerverdrag</a:t>
            </a:r>
            <a:r>
              <a:rPr lang="nl-NL" sz="1100" kern="0" dirty="0">
                <a:solidFill>
                  <a:schemeClr val="bg1"/>
                </a:solidFill>
              </a:rPr>
              <a:t>, Riemst, nov 2015</a:t>
            </a:r>
            <a:endParaRPr lang="nl-BE" sz="1100" kern="0" dirty="0">
              <a:solidFill>
                <a:schemeClr val="bg1"/>
              </a:solidFill>
            </a:endParaRPr>
          </a:p>
        </p:txBody>
      </p:sp>
    </p:spTree>
    <p:extLst>
      <p:ext uri="{BB962C8B-B14F-4D97-AF65-F5344CB8AC3E}">
        <p14:creationId xmlns:p14="http://schemas.microsoft.com/office/powerpoint/2010/main" val="38285318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a:spLocks noGrp="1"/>
          </p:cNvSpPr>
          <p:nvPr>
            <p:ph type="title"/>
          </p:nvPr>
        </p:nvSpPr>
        <p:spPr>
          <a:xfrm>
            <a:off x="576000" y="216000"/>
            <a:ext cx="8236180" cy="739963"/>
          </a:xfrm>
        </p:spPr>
        <p:txBody>
          <a:bodyPr>
            <a:normAutofit fontScale="90000"/>
          </a:bodyPr>
          <a:lstStyle/>
          <a:p>
            <a:r>
              <a:rPr lang="nl-BE" sz="3200" dirty="0">
                <a:solidFill>
                  <a:schemeClr val="tx2"/>
                </a:solidFill>
              </a:rPr>
              <a:t>Vlaanderen:</a:t>
            </a:r>
            <a:br>
              <a:rPr lang="nl-BE" sz="3200" dirty="0">
                <a:solidFill>
                  <a:schemeClr val="tx2"/>
                </a:solidFill>
              </a:rPr>
            </a:br>
            <a:r>
              <a:rPr lang="nl-BE" sz="3200" dirty="0">
                <a:solidFill>
                  <a:schemeClr val="tx2"/>
                </a:solidFill>
              </a:rPr>
              <a:t>Zeer kwetsbaar voor toenemende droogte</a:t>
            </a:r>
          </a:p>
        </p:txBody>
      </p:sp>
      <p:grpSp>
        <p:nvGrpSpPr>
          <p:cNvPr id="2" name="Group 1"/>
          <p:cNvGrpSpPr/>
          <p:nvPr/>
        </p:nvGrpSpPr>
        <p:grpSpPr>
          <a:xfrm>
            <a:off x="575999" y="1252691"/>
            <a:ext cx="8568001" cy="4885919"/>
            <a:chOff x="575999" y="1252691"/>
            <a:chExt cx="8568001" cy="4885919"/>
          </a:xfrm>
        </p:grpSpPr>
        <p:grpSp>
          <p:nvGrpSpPr>
            <p:cNvPr id="23" name="Group 22"/>
            <p:cNvGrpSpPr/>
            <p:nvPr/>
          </p:nvGrpSpPr>
          <p:grpSpPr>
            <a:xfrm>
              <a:off x="576000" y="1252691"/>
              <a:ext cx="8568000" cy="4885919"/>
              <a:chOff x="576000" y="1252691"/>
              <a:chExt cx="8568000" cy="4885919"/>
            </a:xfrm>
          </p:grpSpPr>
          <p:pic>
            <p:nvPicPr>
              <p:cNvPr id="28" name="Picture 27" descr="Stghgtkrt_2009_Qverg gw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5222" y="2373682"/>
                <a:ext cx="5385577" cy="376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VMM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731" y="2899778"/>
                <a:ext cx="778507" cy="319607"/>
              </a:xfrm>
              <a:prstGeom prst="rect">
                <a:avLst/>
              </a:prstGeom>
              <a:solidFill>
                <a:schemeClr val="bg1"/>
              </a:solidFill>
              <a:ln>
                <a:noFill/>
              </a:ln>
            </p:spPr>
          </p:pic>
          <p:sp>
            <p:nvSpPr>
              <p:cNvPr id="32" name="TextBox 31"/>
              <p:cNvSpPr txBox="1">
                <a:spLocks noChangeArrowheads="1"/>
              </p:cNvSpPr>
              <p:nvPr/>
            </p:nvSpPr>
            <p:spPr bwMode="auto">
              <a:xfrm>
                <a:off x="576000" y="1252691"/>
                <a:ext cx="856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cs typeface="Arial" charset="0"/>
                  </a:defRPr>
                </a:lvl1pPr>
                <a:lvl2pPr marL="742950" indent="-285750" eaLnBrk="0" hangingPunct="0">
                  <a:defRPr sz="2400" b="1">
                    <a:solidFill>
                      <a:schemeClr val="bg1"/>
                    </a:solidFill>
                    <a:latin typeface="Arial" charset="0"/>
                    <a:cs typeface="Arial" charset="0"/>
                  </a:defRPr>
                </a:lvl2pPr>
                <a:lvl3pPr marL="1143000" indent="-228600" eaLnBrk="0" hangingPunct="0">
                  <a:defRPr sz="2400" b="1">
                    <a:solidFill>
                      <a:schemeClr val="bg1"/>
                    </a:solidFill>
                    <a:latin typeface="Arial" charset="0"/>
                    <a:cs typeface="Arial" charset="0"/>
                  </a:defRPr>
                </a:lvl3pPr>
                <a:lvl4pPr marL="1600200" indent="-228600" eaLnBrk="0" hangingPunct="0">
                  <a:defRPr sz="2400" b="1">
                    <a:solidFill>
                      <a:schemeClr val="bg1"/>
                    </a:solidFill>
                    <a:latin typeface="Arial" charset="0"/>
                    <a:cs typeface="Arial" charset="0"/>
                  </a:defRPr>
                </a:lvl4pPr>
                <a:lvl5pPr marL="2057400" indent="-228600" eaLnBrk="0" hangingPunct="0">
                  <a:defRPr sz="2400" b="1">
                    <a:solidFill>
                      <a:schemeClr val="bg1"/>
                    </a:solidFill>
                    <a:latin typeface="Arial" charset="0"/>
                    <a:cs typeface="Arial" charset="0"/>
                  </a:defRPr>
                </a:lvl5pPr>
                <a:lvl6pPr marL="2514600" indent="-228600" eaLnBrk="0" fontAlgn="base" hangingPunct="0">
                  <a:spcBef>
                    <a:spcPct val="0"/>
                  </a:spcBef>
                  <a:spcAft>
                    <a:spcPct val="0"/>
                  </a:spcAft>
                  <a:defRPr sz="2400" b="1">
                    <a:solidFill>
                      <a:schemeClr val="bg1"/>
                    </a:solidFill>
                    <a:latin typeface="Arial" charset="0"/>
                    <a:cs typeface="Arial" charset="0"/>
                  </a:defRPr>
                </a:lvl6pPr>
                <a:lvl7pPr marL="2971800" indent="-228600" eaLnBrk="0" fontAlgn="base" hangingPunct="0">
                  <a:spcBef>
                    <a:spcPct val="0"/>
                  </a:spcBef>
                  <a:spcAft>
                    <a:spcPct val="0"/>
                  </a:spcAft>
                  <a:defRPr sz="2400" b="1">
                    <a:solidFill>
                      <a:schemeClr val="bg1"/>
                    </a:solidFill>
                    <a:latin typeface="Arial" charset="0"/>
                    <a:cs typeface="Arial" charset="0"/>
                  </a:defRPr>
                </a:lvl7pPr>
                <a:lvl8pPr marL="3429000" indent="-228600" eaLnBrk="0" fontAlgn="base" hangingPunct="0">
                  <a:spcBef>
                    <a:spcPct val="0"/>
                  </a:spcBef>
                  <a:spcAft>
                    <a:spcPct val="0"/>
                  </a:spcAft>
                  <a:defRPr sz="2400" b="1">
                    <a:solidFill>
                      <a:schemeClr val="bg1"/>
                    </a:solidFill>
                    <a:latin typeface="Arial" charset="0"/>
                    <a:cs typeface="Arial" charset="0"/>
                  </a:defRPr>
                </a:lvl8pPr>
                <a:lvl9pPr marL="3886200" indent="-228600" eaLnBrk="0" fontAlgn="base" hangingPunct="0">
                  <a:spcBef>
                    <a:spcPct val="0"/>
                  </a:spcBef>
                  <a:spcAft>
                    <a:spcPct val="0"/>
                  </a:spcAft>
                  <a:defRPr sz="2400" b="1">
                    <a:solidFill>
                      <a:schemeClr val="bg1"/>
                    </a:solidFill>
                    <a:latin typeface="Arial" charset="0"/>
                    <a:cs typeface="Arial" charset="0"/>
                  </a:defRPr>
                </a:lvl9pPr>
              </a:lstStyle>
              <a:p>
                <a:pPr eaLnBrk="1" hangingPunct="1"/>
                <a:r>
                  <a:rPr lang="nl-BE" sz="1200" b="0" dirty="0">
                    <a:solidFill>
                      <a:schemeClr val="tx1"/>
                    </a:solidFill>
                  </a:rPr>
                  <a:t>Illustratief voor de lage waterbeschikbaarheid en hoge kwetsbaarheid voor droogte:</a:t>
                </a:r>
              </a:p>
              <a:p>
                <a:pPr algn="r" eaLnBrk="1" hangingPunct="1"/>
                <a:endParaRPr lang="nl-BE" sz="1600" b="0" dirty="0">
                  <a:solidFill>
                    <a:schemeClr val="tx1"/>
                  </a:solidFill>
                </a:endParaRPr>
              </a:p>
              <a:p>
                <a:pPr eaLnBrk="1" hangingPunct="1"/>
                <a:r>
                  <a:rPr lang="nl-BE" sz="1600" b="0" dirty="0">
                    <a:solidFill>
                      <a:schemeClr val="tx1"/>
                    </a:solidFill>
                  </a:rPr>
                  <a:t>Op sommige plaatsen is het diepe grondwater (in Sokkel geologische laag)</a:t>
                </a:r>
              </a:p>
              <a:p>
                <a:pPr eaLnBrk="1" hangingPunct="1"/>
                <a:r>
                  <a:rPr lang="nl-BE" sz="1600" b="0" dirty="0">
                    <a:solidFill>
                      <a:schemeClr val="tx1"/>
                    </a:solidFill>
                  </a:rPr>
                  <a:t>door sterke grondwateronttrekkingen met meer dan 100 m gedaald t.o.v. natuurlijke situatie</a:t>
                </a:r>
              </a:p>
            </p:txBody>
          </p:sp>
        </p:gr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99" y="2490384"/>
              <a:ext cx="2915345" cy="183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481905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779439" y="216000"/>
            <a:ext cx="8060791" cy="1049382"/>
          </a:xfrm>
        </p:spPr>
        <p:txBody>
          <a:bodyPr>
            <a:normAutofit/>
          </a:bodyPr>
          <a:lstStyle/>
          <a:p>
            <a:r>
              <a:rPr lang="nl-BE" sz="3200" dirty="0">
                <a:solidFill>
                  <a:schemeClr val="tx2"/>
                </a:solidFill>
              </a:rPr>
              <a:t>Toenemende problemen met waterbeschikbaarheid</a:t>
            </a:r>
          </a:p>
        </p:txBody>
      </p:sp>
      <p:grpSp>
        <p:nvGrpSpPr>
          <p:cNvPr id="4" name="Group 3"/>
          <p:cNvGrpSpPr/>
          <p:nvPr/>
        </p:nvGrpSpPr>
        <p:grpSpPr>
          <a:xfrm>
            <a:off x="281426" y="1668186"/>
            <a:ext cx="8489445" cy="3900719"/>
            <a:chOff x="244481" y="1215604"/>
            <a:chExt cx="8489445" cy="3900719"/>
          </a:xfrm>
        </p:grpSpPr>
        <p:grpSp>
          <p:nvGrpSpPr>
            <p:cNvPr id="6" name="Group 5"/>
            <p:cNvGrpSpPr/>
            <p:nvPr/>
          </p:nvGrpSpPr>
          <p:grpSpPr>
            <a:xfrm>
              <a:off x="244481" y="1215604"/>
              <a:ext cx="8489445" cy="3900719"/>
              <a:chOff x="276161" y="1161759"/>
              <a:chExt cx="8489445" cy="3900719"/>
            </a:xfrm>
          </p:grpSpPr>
          <p:pic>
            <p:nvPicPr>
              <p:cNvPr id="8" name="Picture 7"/>
              <p:cNvPicPr>
                <a:picLocks noChangeAspect="1"/>
              </p:cNvPicPr>
              <p:nvPr/>
            </p:nvPicPr>
            <p:blipFill>
              <a:blip r:embed="rId2"/>
              <a:stretch>
                <a:fillRect/>
              </a:stretch>
            </p:blipFill>
            <p:spPr>
              <a:xfrm rot="180124">
                <a:off x="276161" y="1161759"/>
                <a:ext cx="3647313" cy="2507309"/>
              </a:xfrm>
              <a:prstGeom prst="rect">
                <a:avLst/>
              </a:prstGeom>
            </p:spPr>
          </p:pic>
          <p:pic>
            <p:nvPicPr>
              <p:cNvPr id="10" name="Picture 9"/>
              <p:cNvPicPr>
                <a:picLocks noChangeAspect="1"/>
              </p:cNvPicPr>
              <p:nvPr/>
            </p:nvPicPr>
            <p:blipFill>
              <a:blip r:embed="rId3"/>
              <a:stretch>
                <a:fillRect/>
              </a:stretch>
            </p:blipFill>
            <p:spPr>
              <a:xfrm>
                <a:off x="4283968" y="1275606"/>
                <a:ext cx="4481638" cy="3279341"/>
              </a:xfrm>
              <a:prstGeom prst="rect">
                <a:avLst/>
              </a:prstGeom>
            </p:spPr>
          </p:pic>
          <p:pic>
            <p:nvPicPr>
              <p:cNvPr id="11" name="Picture 10"/>
              <p:cNvPicPr>
                <a:picLocks noChangeAspect="1"/>
              </p:cNvPicPr>
              <p:nvPr/>
            </p:nvPicPr>
            <p:blipFill>
              <a:blip r:embed="rId4"/>
              <a:stretch>
                <a:fillRect/>
              </a:stretch>
            </p:blipFill>
            <p:spPr>
              <a:xfrm rot="21437393">
                <a:off x="525027" y="2522478"/>
                <a:ext cx="4588755" cy="2540000"/>
              </a:xfrm>
              <a:prstGeom prst="rect">
                <a:avLst/>
              </a:prstGeom>
            </p:spPr>
          </p:pic>
        </p:grpSp>
        <p:pic>
          <p:nvPicPr>
            <p:cNvPr id="7" name="Picture 6"/>
            <p:cNvPicPr>
              <a:picLocks noChangeAspect="1"/>
            </p:cNvPicPr>
            <p:nvPr/>
          </p:nvPicPr>
          <p:blipFill>
            <a:blip r:embed="rId5"/>
            <a:stretch>
              <a:fillRect/>
            </a:stretch>
          </p:blipFill>
          <p:spPr>
            <a:xfrm rot="323891">
              <a:off x="4944542" y="2635296"/>
              <a:ext cx="3640199" cy="2341302"/>
            </a:xfrm>
            <a:prstGeom prst="rect">
              <a:avLst/>
            </a:prstGeom>
          </p:spPr>
        </p:pic>
      </p:grpSp>
    </p:spTree>
    <p:extLst>
      <p:ext uri="{BB962C8B-B14F-4D97-AF65-F5344CB8AC3E}">
        <p14:creationId xmlns:p14="http://schemas.microsoft.com/office/powerpoint/2010/main" val="251077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5997" y="31941"/>
            <a:ext cx="8236180" cy="1152000"/>
          </a:xfrm>
        </p:spPr>
        <p:txBody>
          <a:bodyPr>
            <a:normAutofit/>
          </a:bodyPr>
          <a:lstStyle/>
          <a:p>
            <a:r>
              <a:rPr lang="nl-BE" sz="3200" dirty="0"/>
              <a:t>Urbanisatie -&gt; Toenemende verharding</a:t>
            </a:r>
          </a:p>
        </p:txBody>
      </p:sp>
      <p:pic>
        <p:nvPicPr>
          <p:cNvPr id="15" name="Picture 2" descr="Landgebruik 1988">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51" y="3519315"/>
            <a:ext cx="5843661" cy="23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Landgebruik 1976">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751" y="1264900"/>
            <a:ext cx="5801250" cy="23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6"/>
          <p:cNvSpPr txBox="1">
            <a:spLocks noChangeArrowheads="1"/>
          </p:cNvSpPr>
          <p:nvPr/>
        </p:nvSpPr>
        <p:spPr bwMode="auto">
          <a:xfrm>
            <a:off x="2978256" y="3542483"/>
            <a:ext cx="68738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pitchFamily="34" charset="0"/>
              </a:defRPr>
            </a:lvl1pPr>
            <a:lvl2pPr marL="742950" indent="-285750" eaLnBrk="0" hangingPunct="0">
              <a:defRPr sz="800">
                <a:solidFill>
                  <a:schemeClr val="tx1"/>
                </a:solidFill>
                <a:latin typeface="Arial" pitchFamily="34" charset="0"/>
              </a:defRPr>
            </a:lvl2pPr>
            <a:lvl3pPr marL="1143000" indent="-228600" eaLnBrk="0" hangingPunct="0">
              <a:defRPr sz="800">
                <a:solidFill>
                  <a:schemeClr val="tx1"/>
                </a:solidFill>
                <a:latin typeface="Arial" pitchFamily="34" charset="0"/>
              </a:defRPr>
            </a:lvl3pPr>
            <a:lvl4pPr marL="1600200" indent="-228600" eaLnBrk="0" hangingPunct="0">
              <a:defRPr sz="800">
                <a:solidFill>
                  <a:schemeClr val="tx1"/>
                </a:solidFill>
                <a:latin typeface="Arial" pitchFamily="34" charset="0"/>
              </a:defRPr>
            </a:lvl4pPr>
            <a:lvl5pPr marL="2057400" indent="-228600" eaLnBrk="0" hangingPunct="0">
              <a:defRPr sz="800">
                <a:solidFill>
                  <a:schemeClr val="tx1"/>
                </a:solidFill>
                <a:latin typeface="Arial" pitchFamily="34" charset="0"/>
              </a:defRPr>
            </a:lvl5pPr>
            <a:lvl6pPr marL="2514600" indent="-228600" eaLnBrk="0" fontAlgn="base" hangingPunct="0">
              <a:spcBef>
                <a:spcPct val="0"/>
              </a:spcBef>
              <a:spcAft>
                <a:spcPct val="0"/>
              </a:spcAft>
              <a:defRPr sz="800">
                <a:solidFill>
                  <a:schemeClr val="tx1"/>
                </a:solidFill>
                <a:latin typeface="Arial" pitchFamily="34" charset="0"/>
              </a:defRPr>
            </a:lvl6pPr>
            <a:lvl7pPr marL="2971800" indent="-228600" eaLnBrk="0" fontAlgn="base" hangingPunct="0">
              <a:spcBef>
                <a:spcPct val="0"/>
              </a:spcBef>
              <a:spcAft>
                <a:spcPct val="0"/>
              </a:spcAft>
              <a:defRPr sz="800">
                <a:solidFill>
                  <a:schemeClr val="tx1"/>
                </a:solidFill>
                <a:latin typeface="Arial" pitchFamily="34" charset="0"/>
              </a:defRPr>
            </a:lvl7pPr>
            <a:lvl8pPr marL="3429000" indent="-228600" eaLnBrk="0" fontAlgn="base" hangingPunct="0">
              <a:spcBef>
                <a:spcPct val="0"/>
              </a:spcBef>
              <a:spcAft>
                <a:spcPct val="0"/>
              </a:spcAft>
              <a:defRPr sz="800">
                <a:solidFill>
                  <a:schemeClr val="tx1"/>
                </a:solidFill>
                <a:latin typeface="Arial" pitchFamily="34" charset="0"/>
              </a:defRPr>
            </a:lvl8pPr>
            <a:lvl9pPr marL="3886200" indent="-228600" eaLnBrk="0" fontAlgn="base" hangingPunct="0">
              <a:spcBef>
                <a:spcPct val="0"/>
              </a:spcBef>
              <a:spcAft>
                <a:spcPct val="0"/>
              </a:spcAft>
              <a:defRPr sz="800">
                <a:solidFill>
                  <a:schemeClr val="tx1"/>
                </a:solidFill>
                <a:latin typeface="Arial" pitchFamily="34" charset="0"/>
              </a:defRPr>
            </a:lvl9pPr>
          </a:lstStyle>
          <a:p>
            <a:pPr eaLnBrk="1" hangingPunct="1"/>
            <a:endParaRPr lang="en-US" sz="1000" dirty="0">
              <a:effectLst>
                <a:outerShdw blurRad="38100" dist="38100" dir="2700000" algn="tl">
                  <a:srgbClr val="000000">
                    <a:alpha val="43137"/>
                  </a:srgbClr>
                </a:outerShdw>
              </a:effectLst>
              <a:cs typeface="Arial" pitchFamily="34" charset="0"/>
            </a:endParaRPr>
          </a:p>
          <a:p>
            <a:pPr eaLnBrk="1" hangingPunct="1"/>
            <a:r>
              <a:rPr lang="en-US" sz="1000" dirty="0">
                <a:effectLst>
                  <a:outerShdw blurRad="38100" dist="38100" dir="2700000" algn="tl">
                    <a:srgbClr val="000000">
                      <a:alpha val="43137"/>
                    </a:srgbClr>
                  </a:outerShdw>
                </a:effectLst>
                <a:cs typeface="Arial" pitchFamily="34" charset="0"/>
              </a:rPr>
              <a:t>2000</a:t>
            </a:r>
          </a:p>
        </p:txBody>
      </p:sp>
      <p:sp>
        <p:nvSpPr>
          <p:cNvPr id="21" name="TextBox 6"/>
          <p:cNvSpPr txBox="1">
            <a:spLocks noChangeArrowheads="1"/>
          </p:cNvSpPr>
          <p:nvPr/>
        </p:nvSpPr>
        <p:spPr bwMode="auto">
          <a:xfrm>
            <a:off x="2978256" y="1280960"/>
            <a:ext cx="68738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pitchFamily="34" charset="0"/>
              </a:defRPr>
            </a:lvl1pPr>
            <a:lvl2pPr marL="742950" indent="-285750" eaLnBrk="0" hangingPunct="0">
              <a:defRPr sz="800">
                <a:solidFill>
                  <a:schemeClr val="tx1"/>
                </a:solidFill>
                <a:latin typeface="Arial" pitchFamily="34" charset="0"/>
              </a:defRPr>
            </a:lvl2pPr>
            <a:lvl3pPr marL="1143000" indent="-228600" eaLnBrk="0" hangingPunct="0">
              <a:defRPr sz="800">
                <a:solidFill>
                  <a:schemeClr val="tx1"/>
                </a:solidFill>
                <a:latin typeface="Arial" pitchFamily="34" charset="0"/>
              </a:defRPr>
            </a:lvl3pPr>
            <a:lvl4pPr marL="1600200" indent="-228600" eaLnBrk="0" hangingPunct="0">
              <a:defRPr sz="800">
                <a:solidFill>
                  <a:schemeClr val="tx1"/>
                </a:solidFill>
                <a:latin typeface="Arial" pitchFamily="34" charset="0"/>
              </a:defRPr>
            </a:lvl4pPr>
            <a:lvl5pPr marL="2057400" indent="-228600" eaLnBrk="0" hangingPunct="0">
              <a:defRPr sz="800">
                <a:solidFill>
                  <a:schemeClr val="tx1"/>
                </a:solidFill>
                <a:latin typeface="Arial" pitchFamily="34" charset="0"/>
              </a:defRPr>
            </a:lvl5pPr>
            <a:lvl6pPr marL="2514600" indent="-228600" eaLnBrk="0" fontAlgn="base" hangingPunct="0">
              <a:spcBef>
                <a:spcPct val="0"/>
              </a:spcBef>
              <a:spcAft>
                <a:spcPct val="0"/>
              </a:spcAft>
              <a:defRPr sz="800">
                <a:solidFill>
                  <a:schemeClr val="tx1"/>
                </a:solidFill>
                <a:latin typeface="Arial" pitchFamily="34" charset="0"/>
              </a:defRPr>
            </a:lvl6pPr>
            <a:lvl7pPr marL="2971800" indent="-228600" eaLnBrk="0" fontAlgn="base" hangingPunct="0">
              <a:spcBef>
                <a:spcPct val="0"/>
              </a:spcBef>
              <a:spcAft>
                <a:spcPct val="0"/>
              </a:spcAft>
              <a:defRPr sz="800">
                <a:solidFill>
                  <a:schemeClr val="tx1"/>
                </a:solidFill>
                <a:latin typeface="Arial" pitchFamily="34" charset="0"/>
              </a:defRPr>
            </a:lvl7pPr>
            <a:lvl8pPr marL="3429000" indent="-228600" eaLnBrk="0" fontAlgn="base" hangingPunct="0">
              <a:spcBef>
                <a:spcPct val="0"/>
              </a:spcBef>
              <a:spcAft>
                <a:spcPct val="0"/>
              </a:spcAft>
              <a:defRPr sz="800">
                <a:solidFill>
                  <a:schemeClr val="tx1"/>
                </a:solidFill>
                <a:latin typeface="Arial" pitchFamily="34" charset="0"/>
              </a:defRPr>
            </a:lvl8pPr>
            <a:lvl9pPr marL="3886200" indent="-228600" eaLnBrk="0" fontAlgn="base" hangingPunct="0">
              <a:spcBef>
                <a:spcPct val="0"/>
              </a:spcBef>
              <a:spcAft>
                <a:spcPct val="0"/>
              </a:spcAft>
              <a:defRPr sz="800">
                <a:solidFill>
                  <a:schemeClr val="tx1"/>
                </a:solidFill>
                <a:latin typeface="Arial" pitchFamily="34" charset="0"/>
              </a:defRPr>
            </a:lvl9pPr>
          </a:lstStyle>
          <a:p>
            <a:pPr eaLnBrk="1" hangingPunct="1"/>
            <a:r>
              <a:rPr lang="en-US" sz="1000" dirty="0">
                <a:effectLst>
                  <a:outerShdw blurRad="38100" dist="38100" dir="2700000" algn="tl">
                    <a:srgbClr val="000000">
                      <a:alpha val="43137"/>
                    </a:srgbClr>
                  </a:outerShdw>
                </a:effectLst>
                <a:cs typeface="Arial" pitchFamily="34" charset="0"/>
              </a:rPr>
              <a:t>1976</a:t>
            </a:r>
          </a:p>
        </p:txBody>
      </p:sp>
      <p:sp>
        <p:nvSpPr>
          <p:cNvPr id="25" name="Content Placeholder 2"/>
          <p:cNvSpPr txBox="1">
            <a:spLocks/>
          </p:cNvSpPr>
          <p:nvPr/>
        </p:nvSpPr>
        <p:spPr bwMode="auto">
          <a:xfrm>
            <a:off x="-9909" y="6295456"/>
            <a:ext cx="7888527" cy="520972"/>
          </a:xfrm>
          <a:prstGeom prst="rect">
            <a:avLst/>
          </a:prstGeom>
          <a:noFill/>
          <a:ln w="9525">
            <a:noFill/>
            <a:miter lim="800000"/>
            <a:headEnd/>
            <a:tailEnd/>
          </a:ln>
        </p:spPr>
        <p:txBody>
          <a:bodyPr lIns="0" tIns="0" rIns="0" bIns="0"/>
          <a:lstStyle/>
          <a:p>
            <a:pPr marL="342900" indent="-342900" eaLnBrk="0" hangingPunct="0">
              <a:defRPr/>
            </a:pPr>
            <a:r>
              <a:rPr lang="en-US" sz="1200" kern="0" dirty="0">
                <a:solidFill>
                  <a:srgbClr val="182B52"/>
                </a:solidFill>
              </a:rPr>
              <a:t>	</a:t>
            </a:r>
            <a:r>
              <a:rPr lang="en-US" sz="1200" kern="0" dirty="0">
                <a:solidFill>
                  <a:schemeClr val="bg1"/>
                </a:solidFill>
              </a:rPr>
              <a:t>Poelmans L, Van Rompaey A, Ntegeka V, Willems P (2011) The relative impact of climate change and urban expansion on river flows: a case study in central Belgium. </a:t>
            </a:r>
            <a:r>
              <a:rPr lang="en-US" sz="1200" b="1" kern="0" dirty="0">
                <a:solidFill>
                  <a:schemeClr val="bg1"/>
                </a:solidFill>
              </a:rPr>
              <a:t>Hydrological Processes</a:t>
            </a:r>
            <a:r>
              <a:rPr lang="en-US" sz="1200" kern="0" dirty="0">
                <a:solidFill>
                  <a:schemeClr val="bg1"/>
                </a:solidFill>
              </a:rPr>
              <a:t>, 25(18), 2846-2858</a:t>
            </a:r>
            <a:endParaRPr lang="en-US" sz="1200" b="1" i="1" kern="0" dirty="0">
              <a:solidFill>
                <a:schemeClr val="bg1"/>
              </a:solidFill>
            </a:endParaRPr>
          </a:p>
        </p:txBody>
      </p:sp>
      <p:sp>
        <p:nvSpPr>
          <p:cNvPr id="14" name="TextBox 13"/>
          <p:cNvSpPr txBox="1"/>
          <p:nvPr/>
        </p:nvSpPr>
        <p:spPr>
          <a:xfrm>
            <a:off x="6346509" y="2414902"/>
            <a:ext cx="2537844" cy="369332"/>
          </a:xfrm>
          <a:prstGeom prst="rect">
            <a:avLst/>
          </a:prstGeom>
          <a:noFill/>
        </p:spPr>
        <p:txBody>
          <a:bodyPr wrap="square" rtlCol="0">
            <a:spAutoFit/>
          </a:bodyPr>
          <a:lstStyle/>
          <a:p>
            <a:r>
              <a:rPr lang="nl-BE" i="1" dirty="0"/>
              <a:t>1976: 4 – 5% verhard</a:t>
            </a:r>
          </a:p>
        </p:txBody>
      </p:sp>
      <p:sp>
        <p:nvSpPr>
          <p:cNvPr id="26" name="TextBox 25"/>
          <p:cNvSpPr txBox="1"/>
          <p:nvPr/>
        </p:nvSpPr>
        <p:spPr>
          <a:xfrm>
            <a:off x="6359273" y="5319289"/>
            <a:ext cx="2788866" cy="369332"/>
          </a:xfrm>
          <a:prstGeom prst="rect">
            <a:avLst/>
          </a:prstGeom>
          <a:noFill/>
        </p:spPr>
        <p:txBody>
          <a:bodyPr wrap="square" rtlCol="0">
            <a:spAutoFit/>
          </a:bodyPr>
          <a:lstStyle/>
          <a:p>
            <a:r>
              <a:rPr lang="nl-BE" i="1" dirty="0"/>
              <a:t>2020: 16 % verhard</a:t>
            </a:r>
          </a:p>
        </p:txBody>
      </p:sp>
      <p:cxnSp>
        <p:nvCxnSpPr>
          <p:cNvPr id="27" name="Straight Arrow Connector 26"/>
          <p:cNvCxnSpPr/>
          <p:nvPr/>
        </p:nvCxnSpPr>
        <p:spPr>
          <a:xfrm>
            <a:off x="7440278" y="2926178"/>
            <a:ext cx="0" cy="15441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346509" y="2032037"/>
            <a:ext cx="2568753" cy="307777"/>
          </a:xfrm>
          <a:prstGeom prst="rect">
            <a:avLst/>
          </a:prstGeom>
          <a:noFill/>
        </p:spPr>
        <p:txBody>
          <a:bodyPr wrap="square" rtlCol="0">
            <a:spAutoFit/>
          </a:bodyPr>
          <a:lstStyle/>
          <a:p>
            <a:r>
              <a:rPr lang="nl-BE" sz="1400" i="1" dirty="0"/>
              <a:t>Vlaanderen en Brussel:</a:t>
            </a:r>
          </a:p>
        </p:txBody>
      </p:sp>
      <p:sp>
        <p:nvSpPr>
          <p:cNvPr id="13" name="TextBox 12"/>
          <p:cNvSpPr txBox="1"/>
          <p:nvPr/>
        </p:nvSpPr>
        <p:spPr>
          <a:xfrm>
            <a:off x="6346509" y="4492004"/>
            <a:ext cx="2793179" cy="369332"/>
          </a:xfrm>
          <a:prstGeom prst="rect">
            <a:avLst/>
          </a:prstGeom>
          <a:noFill/>
        </p:spPr>
        <p:txBody>
          <a:bodyPr wrap="square" rtlCol="0">
            <a:spAutoFit/>
          </a:bodyPr>
          <a:lstStyle/>
          <a:p>
            <a:r>
              <a:rPr lang="nl-BE" i="1" dirty="0"/>
              <a:t>2000: 9 – 10 % verhard</a:t>
            </a:r>
          </a:p>
        </p:txBody>
      </p:sp>
    </p:spTree>
    <p:extLst>
      <p:ext uri="{BB962C8B-B14F-4D97-AF65-F5344CB8AC3E}">
        <p14:creationId xmlns:p14="http://schemas.microsoft.com/office/powerpoint/2010/main" val="2205125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nl1_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016" y="3418910"/>
            <a:ext cx="32385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nl2_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109" y="3394502"/>
            <a:ext cx="32385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p:cNvSpPr txBox="1">
            <a:spLocks noChangeArrowheads="1"/>
          </p:cNvSpPr>
          <p:nvPr/>
        </p:nvSpPr>
        <p:spPr bwMode="auto">
          <a:xfrm>
            <a:off x="605997" y="1230490"/>
            <a:ext cx="8501062" cy="792163"/>
          </a:xfrm>
          <a:prstGeom prst="rect">
            <a:avLst/>
          </a:prstGeom>
          <a:noFill/>
          <a:ln w="9525">
            <a:noFill/>
            <a:miter lim="800000"/>
            <a:headEnd/>
            <a:tailEnd/>
          </a:ln>
        </p:spPr>
        <p:txBody>
          <a:bodyPr/>
          <a:lstStyle/>
          <a:p>
            <a:pPr marL="342900" indent="-342900">
              <a:spcBef>
                <a:spcPct val="20000"/>
              </a:spcBef>
              <a:defRPr/>
            </a:pPr>
            <a:r>
              <a:rPr lang="nl-BE" sz="2000" kern="0" dirty="0">
                <a:solidFill>
                  <a:srgbClr val="043169"/>
                </a:solidFill>
                <a:latin typeface="+mn-lt"/>
              </a:rPr>
              <a:t>: verhoogt onze kwetsbaarheid (voor de toenemende frequentie &amp; amplitude) v hydrologische extremen:</a:t>
            </a:r>
          </a:p>
        </p:txBody>
      </p:sp>
      <p:sp>
        <p:nvSpPr>
          <p:cNvPr id="17" name="Rectangle 6"/>
          <p:cNvSpPr txBox="1">
            <a:spLocks noChangeArrowheads="1"/>
          </p:cNvSpPr>
          <p:nvPr/>
        </p:nvSpPr>
        <p:spPr bwMode="auto">
          <a:xfrm>
            <a:off x="842336" y="2161763"/>
            <a:ext cx="8028384" cy="1093629"/>
          </a:xfrm>
          <a:prstGeom prst="rect">
            <a:avLst/>
          </a:prstGeom>
          <a:noFill/>
          <a:ln w="9525">
            <a:noFill/>
            <a:miter lim="800000"/>
            <a:headEnd/>
            <a:tailEnd/>
          </a:ln>
        </p:spPr>
        <p:txBody>
          <a:bodyPr/>
          <a:lstStyle/>
          <a:p>
            <a:pPr marL="342900" indent="-342900">
              <a:spcBef>
                <a:spcPct val="20000"/>
              </a:spcBef>
              <a:buFont typeface="Wingdings" pitchFamily="2" charset="2"/>
              <a:buChar char="ü"/>
              <a:defRPr/>
            </a:pPr>
            <a:r>
              <a:rPr lang="nl-BE" kern="0" dirty="0">
                <a:solidFill>
                  <a:srgbClr val="043169"/>
                </a:solidFill>
              </a:rPr>
              <a:t>Hogere piekafvoeren tijdens extreme regenbuien</a:t>
            </a:r>
          </a:p>
          <a:p>
            <a:pPr marL="342900" indent="-342900">
              <a:spcBef>
                <a:spcPct val="20000"/>
              </a:spcBef>
              <a:buFont typeface="Wingdings" pitchFamily="2" charset="2"/>
              <a:buChar char="ü"/>
              <a:defRPr/>
            </a:pPr>
            <a:r>
              <a:rPr lang="nl-BE" kern="0" dirty="0">
                <a:solidFill>
                  <a:srgbClr val="043169"/>
                </a:solidFill>
              </a:rPr>
              <a:t>Minder infiltratie: verminderde waterbeschikbaarheid (oppervlaktewater &amp; grondwater) tijdens droge perioden</a:t>
            </a:r>
          </a:p>
        </p:txBody>
      </p:sp>
      <p:sp>
        <p:nvSpPr>
          <p:cNvPr id="11" name="Titel 1"/>
          <p:cNvSpPr>
            <a:spLocks noGrp="1"/>
          </p:cNvSpPr>
          <p:nvPr>
            <p:ph type="title"/>
          </p:nvPr>
        </p:nvSpPr>
        <p:spPr>
          <a:xfrm>
            <a:off x="605997" y="31941"/>
            <a:ext cx="8236180" cy="1152000"/>
          </a:xfrm>
        </p:spPr>
        <p:txBody>
          <a:bodyPr>
            <a:normAutofit/>
          </a:bodyPr>
          <a:lstStyle/>
          <a:p>
            <a:r>
              <a:rPr lang="nl-BE" sz="3200" dirty="0">
                <a:solidFill>
                  <a:schemeClr val="tx2"/>
                </a:solidFill>
              </a:rPr>
              <a:t>Urbanisatie -&gt; Toenemende verharding</a:t>
            </a:r>
          </a:p>
        </p:txBody>
      </p:sp>
      <p:sp>
        <p:nvSpPr>
          <p:cNvPr id="7" name="Content Placeholder 2"/>
          <p:cNvSpPr txBox="1">
            <a:spLocks/>
          </p:cNvSpPr>
          <p:nvPr/>
        </p:nvSpPr>
        <p:spPr bwMode="auto">
          <a:xfrm>
            <a:off x="1381" y="6318034"/>
            <a:ext cx="7960364" cy="520972"/>
          </a:xfrm>
          <a:prstGeom prst="rect">
            <a:avLst/>
          </a:prstGeom>
          <a:noFill/>
          <a:ln w="9525">
            <a:noFill/>
            <a:miter lim="800000"/>
            <a:headEnd/>
            <a:tailEnd/>
          </a:ln>
        </p:spPr>
        <p:txBody>
          <a:bodyPr lIns="0" tIns="0" rIns="0" bIns="0"/>
          <a:lstStyle/>
          <a:p>
            <a:pPr marL="342900" indent="-342900" eaLnBrk="0" hangingPunct="0">
              <a:defRPr/>
            </a:pPr>
            <a:r>
              <a:rPr lang="en-US" sz="1200" kern="0" dirty="0">
                <a:solidFill>
                  <a:srgbClr val="182B52"/>
                </a:solidFill>
              </a:rPr>
              <a:t>	</a:t>
            </a:r>
            <a:r>
              <a:rPr lang="en-US" sz="1200" kern="0" dirty="0">
                <a:solidFill>
                  <a:schemeClr val="bg1"/>
                </a:solidFill>
              </a:rPr>
              <a:t>Willems P, Olsson J, Arnbjerg-Nielsen K, Beecham S, </a:t>
            </a:r>
            <a:r>
              <a:rPr lang="en-US" sz="1200" kern="0" dirty="0" err="1">
                <a:solidFill>
                  <a:schemeClr val="bg1"/>
                </a:solidFill>
              </a:rPr>
              <a:t>Pathirana</a:t>
            </a:r>
            <a:r>
              <a:rPr lang="en-US" sz="1200" kern="0" dirty="0">
                <a:solidFill>
                  <a:schemeClr val="bg1"/>
                </a:solidFill>
              </a:rPr>
              <a:t> A, </a:t>
            </a:r>
            <a:r>
              <a:rPr lang="en-US" sz="1200" kern="0" dirty="0" err="1">
                <a:solidFill>
                  <a:schemeClr val="bg1"/>
                </a:solidFill>
              </a:rPr>
              <a:t>Bülow</a:t>
            </a:r>
            <a:r>
              <a:rPr lang="en-US" sz="1200" kern="0" dirty="0">
                <a:solidFill>
                  <a:schemeClr val="bg1"/>
                </a:solidFill>
              </a:rPr>
              <a:t> </a:t>
            </a:r>
            <a:r>
              <a:rPr lang="en-US" sz="1200" kern="0" dirty="0" err="1">
                <a:solidFill>
                  <a:schemeClr val="bg1"/>
                </a:solidFill>
              </a:rPr>
              <a:t>Gregersen</a:t>
            </a:r>
            <a:r>
              <a:rPr lang="en-US" sz="1200" kern="0" dirty="0">
                <a:solidFill>
                  <a:schemeClr val="bg1"/>
                </a:solidFill>
              </a:rPr>
              <a:t> I, Madsen H, Nguyen,      V-T-V (2012) Impacts of climate change on rainfall extremes and urban drainage. Book </a:t>
            </a:r>
            <a:r>
              <a:rPr lang="en-US" sz="1200" b="1" kern="0" dirty="0">
                <a:solidFill>
                  <a:schemeClr val="bg1"/>
                </a:solidFill>
              </a:rPr>
              <a:t>IWA Publishing</a:t>
            </a:r>
            <a:r>
              <a:rPr lang="en-US" sz="1200" kern="0" dirty="0">
                <a:solidFill>
                  <a:schemeClr val="bg1"/>
                </a:solidFill>
              </a:rPr>
              <a:t>, 252p.</a:t>
            </a:r>
            <a:endParaRPr lang="en-US" sz="1200" b="1" i="1" kern="0" dirty="0">
              <a:solidFill>
                <a:schemeClr val="bg1"/>
              </a:solidFill>
            </a:endParaRPr>
          </a:p>
        </p:txBody>
      </p:sp>
    </p:spTree>
    <p:extLst>
      <p:ext uri="{BB962C8B-B14F-4D97-AF65-F5344CB8AC3E}">
        <p14:creationId xmlns:p14="http://schemas.microsoft.com/office/powerpoint/2010/main" val="394539982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txBox="1">
            <a:spLocks noChangeArrowheads="1"/>
          </p:cNvSpPr>
          <p:nvPr/>
        </p:nvSpPr>
        <p:spPr bwMode="auto">
          <a:xfrm>
            <a:off x="605997" y="1230490"/>
            <a:ext cx="8501062" cy="792163"/>
          </a:xfrm>
          <a:prstGeom prst="rect">
            <a:avLst/>
          </a:prstGeom>
          <a:noFill/>
          <a:ln w="9525">
            <a:noFill/>
            <a:miter lim="800000"/>
            <a:headEnd/>
            <a:tailEnd/>
          </a:ln>
        </p:spPr>
        <p:txBody>
          <a:bodyPr/>
          <a:lstStyle/>
          <a:p>
            <a:pPr marL="342900" indent="-342900">
              <a:spcBef>
                <a:spcPct val="20000"/>
              </a:spcBef>
              <a:buFont typeface="Arial" panose="020B0604020202020204" pitchFamily="34" charset="0"/>
              <a:buChar char="•"/>
              <a:defRPr/>
            </a:pPr>
            <a:r>
              <a:rPr lang="nl-BE" sz="2000" kern="0" dirty="0">
                <a:solidFill>
                  <a:srgbClr val="043169"/>
                </a:solidFill>
              </a:rPr>
              <a:t>“Drooglegging” van het land: veel infiltratiegebieden en “wetlands” verdwenen, </a:t>
            </a:r>
            <a:r>
              <a:rPr lang="nl-NL" sz="2000" kern="0" dirty="0">
                <a:solidFill>
                  <a:srgbClr val="043169"/>
                </a:solidFill>
              </a:rPr>
              <a:t>draineerbuizen, grachten, rechtgetrokken/ingedijkte rivieren, …</a:t>
            </a:r>
          </a:p>
          <a:p>
            <a:pPr marL="342900" indent="-342900">
              <a:spcBef>
                <a:spcPct val="20000"/>
              </a:spcBef>
              <a:buFont typeface="Arial" panose="020B0604020202020204" pitchFamily="34" charset="0"/>
              <a:buChar char="•"/>
              <a:defRPr/>
            </a:pPr>
            <a:r>
              <a:rPr lang="nl-NL" sz="2000" kern="0" dirty="0">
                <a:solidFill>
                  <a:srgbClr val="043169"/>
                </a:solidFill>
              </a:rPr>
              <a:t>Veel harde bodems</a:t>
            </a:r>
            <a:endParaRPr lang="nl-BE" sz="2000" kern="0" dirty="0">
              <a:solidFill>
                <a:srgbClr val="043169"/>
              </a:solidFill>
            </a:endParaRPr>
          </a:p>
        </p:txBody>
      </p:sp>
      <p:sp>
        <p:nvSpPr>
          <p:cNvPr id="11" name="Titel 1"/>
          <p:cNvSpPr>
            <a:spLocks noGrp="1"/>
          </p:cNvSpPr>
          <p:nvPr>
            <p:ph type="title"/>
          </p:nvPr>
        </p:nvSpPr>
        <p:spPr>
          <a:xfrm>
            <a:off x="605997" y="31941"/>
            <a:ext cx="8236180" cy="1152000"/>
          </a:xfrm>
        </p:spPr>
        <p:txBody>
          <a:bodyPr>
            <a:normAutofit/>
          </a:bodyPr>
          <a:lstStyle/>
          <a:p>
            <a:r>
              <a:rPr lang="nl-BE" sz="3200" dirty="0">
                <a:solidFill>
                  <a:schemeClr val="tx2"/>
                </a:solidFill>
              </a:rPr>
              <a:t>Sterke “drooglegging” van het land</a:t>
            </a:r>
          </a:p>
        </p:txBody>
      </p:sp>
      <p:pic>
        <p:nvPicPr>
          <p:cNvPr id="2050" name="Picture 2" descr="https://encrypted-tbn0.gstatic.com/images?q=tbn%3AANd9GcQVR2Rhb1w-f_6nHmtcDwE2wGQKd8tJSlj26V1oUiTU4gS_KzAzVPGULPOBfRigUnOGLLcEPEdS&amp;usqp=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322" y="2515675"/>
            <a:ext cx="1579273" cy="15792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471970" y="4282569"/>
            <a:ext cx="2847975" cy="1609725"/>
          </a:xfrm>
          <a:prstGeom prst="rect">
            <a:avLst/>
          </a:prstGeom>
        </p:spPr>
      </p:pic>
      <p:pic>
        <p:nvPicPr>
          <p:cNvPr id="4" name="Picture 3"/>
          <p:cNvPicPr>
            <a:picLocks noChangeAspect="1"/>
          </p:cNvPicPr>
          <p:nvPr/>
        </p:nvPicPr>
        <p:blipFill>
          <a:blip r:embed="rId4"/>
          <a:stretch>
            <a:fillRect/>
          </a:stretch>
        </p:blipFill>
        <p:spPr>
          <a:xfrm>
            <a:off x="222760" y="3208265"/>
            <a:ext cx="3467100" cy="1314450"/>
          </a:xfrm>
          <a:prstGeom prst="rect">
            <a:avLst/>
          </a:prstGeom>
        </p:spPr>
      </p:pic>
      <p:pic>
        <p:nvPicPr>
          <p:cNvPr id="8" name="Picture 7"/>
          <p:cNvPicPr>
            <a:picLocks noChangeAspect="1"/>
          </p:cNvPicPr>
          <p:nvPr/>
        </p:nvPicPr>
        <p:blipFill>
          <a:blip r:embed="rId5"/>
          <a:stretch>
            <a:fillRect/>
          </a:stretch>
        </p:blipFill>
        <p:spPr>
          <a:xfrm>
            <a:off x="5697772" y="3371885"/>
            <a:ext cx="3333750" cy="2752725"/>
          </a:xfrm>
          <a:prstGeom prst="rect">
            <a:avLst/>
          </a:prstGeom>
        </p:spPr>
      </p:pic>
      <p:pic>
        <p:nvPicPr>
          <p:cNvPr id="9" name="Picture 8"/>
          <p:cNvPicPr>
            <a:picLocks noChangeAspect="1"/>
          </p:cNvPicPr>
          <p:nvPr/>
        </p:nvPicPr>
        <p:blipFill>
          <a:blip r:embed="rId6"/>
          <a:stretch>
            <a:fillRect/>
          </a:stretch>
        </p:blipFill>
        <p:spPr>
          <a:xfrm>
            <a:off x="5319945" y="2155101"/>
            <a:ext cx="2183248" cy="1452852"/>
          </a:xfrm>
          <a:prstGeom prst="rect">
            <a:avLst/>
          </a:prstGeom>
        </p:spPr>
      </p:pic>
    </p:spTree>
    <p:extLst>
      <p:ext uri="{BB962C8B-B14F-4D97-AF65-F5344CB8AC3E}">
        <p14:creationId xmlns:p14="http://schemas.microsoft.com/office/powerpoint/2010/main" val="339303759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WFhUXFxcaGBcYGRoeHhgbHRoXFxcYHR4dHyggGhwlHRccIjEiJSkrLi4uGh8zODMsNygtLiwBCgoKDg0OGhAQGiwkICQsLCwsLCwsLCwsLCwsLCwsLCwsLCwsLCwsLCwsLCwsLCwsLCwsLCwsLCwrKys3LCwsK//AABEIALIBGAMBIgACEQEDEQH/xAAcAAACAgMBAQAAAAAAAAAAAAAEBQMGAAECBwj/xAA9EAABAgQEAwYEBgIBAgcAAAABAhEAAwQhBRIxQVFhcQYTIoGRoTKxwdEUI0JS4fBi8TMVcgdDgpKistL/xAAYAQADAQEAAAAAAAAAAAAAAAAAAQIDBP/EACURAAICAgIBBQADAQAAAAAAAAABAhEDIRIxQQQTIjJRQmFxof/aAAwDAQACEQMRAD8ACqMPnIIUoXLOEnQs5FtoAlUxYrUlTBJU4YAh2B+ZhniGLLbLbKEOwOjtqeje8JK/FCrK6tUh206NGS2UAqnJL5iXf7v6RFLqQmZm1tYG+u/WOUSRMKQhtLgnRtS/CNIkZZigCzC+7dI10RssWGoC1d8sJA4H9SuYO0Ez8VIB/NBVZgNG3fg8Q0WEJEs58wINr+nGIqnBpbEJXkuHBOYHqdQS8Y/Gyw78NKnKGYWZ+AJPA2J84ln0cpKRLlIQyS6l3KyW3fa50hfPxWWlWVwLEAgaC1g+8TYdUoQSVILO2VzFwdMOx9h3ZyUtKlqRmT4Q+mpuX5CG+F4TLkIZGZO5AUYAocdSoCX4ZcpN0g2KieJJvBGJYwlIZJClHhcOdHMbr9Je9CvtixksVLKifCnW/Fm0iv8AYjuxWJM5SUJSknxHUgN/ekGz561r7sIC5hylWYm3EPYjw7ecFSOzGU5wliGADglutrxDabL4Uehye01HL0mp6AGJT2zpdlKPRCvtHnE2h5TPNZHyiP8AAj9hPVavtFcURs9Dqe28hL+Gbb/FvmRDTA8UTUS+9QFAEsymezDnHjc3DOCBoBo+m8eodgJWWkSGbxKsOsJpIKD+0iXpp4OhlTB/8THz1Lw97pUWMfReMS80qYnihQ9o+eUU6pBGe9yC2ygz9dYiV1oGbGGKIbN7RL/0qcb5gfWLPSUZCQXTdmBUkP6mCZErNpkfb8xJeOF5Mv4UkV6mw2coXmN5OOUNcC7OKUViZMdJTsL8IZKllPxZRYsc4ILdNIP7NlKpZmpIKltmH7W0T9fOHillctlJCHBcCpZc9OdPfJsAlRZz+4DRTNpHpgo6aegAS5ZTZhlFhoLNaKRKpRKACmzhnNj6Foedm6VS5ilImtoSNXe3G2n+47ItvsTVAmO/+HlOXmSh3Uy5B/SeRH1EVakx+dKmTJS5ihl8Kst2szjibGPXJMoOyh4ufzHK0Je03ZWXUpB+FY+FYF77HiOUEl+E9ibEMWC5C+5OdQzKZSnUz+LKL6O4baAsYokZUzpKgSr4kPoWc6a/7ir1kidRzciwxd0qS7KvqkwUpRnsqUsJmJylQG4cvvfeBZf0dBFJVTArMkl/b00gupqlTEkLdt2gb8WFABSe7WASx0VxYjf7xiKgpLh+XP7gxpyi42OMXdICTRFahLCbEkgpLO+x22hzg3Z+amZ/xFIe5cXHU6P02hdOWEEJKgFWYOBckNqbdY9Aw+v/ACklRewc633Jiaop6N0+FJy/mpSTwFwOFzeOplFLQApKT4f0pNhxLaQjqO1ZC1JWAhtwoK9xb/cI8X7VhxqTw25FtBYxLaTIdsvlLilMXGYJmB3z+FwODxkeO1GLmYvKhKlKbQDMfXVo3GayP8AOk1SiQgJGXIz8xuX8+LQkqqcrUAUFyAQAG8+WusPDRrlp/KvmAD5hu+3NtoTYvOmyZiFzNdBexAbhBBsGL6PCqhUwgIUBoVGyfXy94s9NhaJJzlcsrLNcsODdbekZW4qwKEpCkos50tyhXMxlBUVlN9Bdw21tIbcpCpE1ZWpz2KioEuVGw8t+MKa6cnMSFFRJ6WjMQxALlFIFwxHqfSFlKpSzlew1J2FouMPINjHCp6PEVICmIAf3iShrCklzfW14Ao5Rz5TZOrjhyiZVGCQUr15bQ3V7EPKvFCUJJSXSkgGxSpyLs2sQYbWKTZCgA13Fi9/LlGqapCAyS5A3u/2g6mqKdf8AyIIO5TtzPCFa6LTphvZjHZaV55pL3OZRdzvtZuPtF/lEKDi4IcEbx5vP7Oy1HNKmBRN8qtxEf/WqmmKQoKGVwE6pYaX5/SGtBy/T01UgHaOTSjhHnmGdsD+IK5pLZdBpf7R6BJxGWtOdKwU8X9ofIDX4JJLNFiwCTklBI4mK9IrUKKmWPCSk3ZjwvAlX25lU5yBOYhXiLhmcP1t8oTkDLtWEkKAvy5bx5dXdlXXlmEglSlhjsWDNlPDjBWD/APiUvwonSwp1MVAtYvto4Le8Z2t7S/nJIlhJCWc+LcmwBELkq2I3IwGTLAKlbhsx3NtmhJjEtEoqEq/iIWSTZTEtcnUD2gXGMcmTJSSSAMwIZIDEcDmc+kJFYkohYN86go9Q/wD+jGMkvCAO/EKWnKDqNCeT68NPWHHYmVMlqmKWXDDMAeD3ip01Q5tZz9n9hFqocaTIkqnJSkqWQnL0d38jEwuLGW+vpe/QlinLYi199/OF6cIOZKkTGVLJYpsQSz78o4p8cV+DE5KQVAsQSdHYxT5WMzkKWJZLrJJa/SOhza0hOj1zDsXCmROITMGh0CzxGwVyYxDXdr5UpWU+IOxUD7NHk87DKmax8XJ4iqcPqVEJMtQbe7PxvESc3XgEeg9sMfkzJRQJaZiVO5J+HYENd3ItHmS8UUC0vwvZhv8A1oa0OGCW5mzB/wBo9/OMnmWkvLl67q/i0KTX8gZNhOHrnSzMCwFJWGQXD/uvt/eEHzzLSR3s0KLAMm9hZrWhD+KWsEJK1FmZIPkC1oY0WBzJjGaUoB1SA6uVzYG0EJNaigJZ+Kyk/BKBI0UtvaBpmJVE+yEzFDgkEDh0iwycLppAzKS52KvEfIbRPV4sG/KZgzkbE7RGTJX2d/0Oivy+zU9blakSxx+I/QQdR4BTIJM1Rmlv1aDygszFrQFZkhTfC99deUB1iESloE8nOp9DaxbK4D7wl7jfxjSHo3WVwklC5ctMsEEIYC4feMiWoqklSBLQ2UbgKD3s5vubxkaLC67FYixOoKVpCwAkEnMmwDWLnThaF1XiMvLlbMg7Ob9f41gWoxZc1JlpBILuAIkwvBzLOZZewIH35xWo9iIata56nQixbQ2BgJdKsKUMpOUPbh9YsdVNSgAAAO232gWtT+W4zWG6bhmJ5wRmKhRRSc4zKUUj4QwueL/3jB1KZcpwlBJ3Kh69IKp6eWhAznxG5bY629YCxCcmcoKzBID+n3h3bA1+D7wlSPBduA0vHc+pyMgsQAAD8/OI6mpSBlQGA3OpiSRQAspZckhknUX16WgbpWwOqejIupYS4cA6+cF0lIsgnMANjsTxgaoLquf7/RHEpZ0c7NwEZu2MNm94mYF7AlmOnCH1JifeJyzBmGnOK0iWogkKAT/lvyiXMmWHzXI12vCUuLAY4p2YSq8g34QvSJlNKUleqi7dLP7wFKxZctQWlTFmiReKd4AlZKh9+e0ayl/Qh1R4kooqA91pCtd928ifSFGLVBWvNa4SfaBlKCcqQS4DeW0TTKVakpUBYv7NGaRQPTraYk/5A+4MWLtwkhaFDdLebmEqKY5gb+m8N6OjWVJK0ugKBKVnW97dIfKPQ4wlLpCBOc7FuAvBUjDZqiwTcgm7ObPbjF0oqWXdgAH04DhE8ynQMqbAk2Fn8hGkYITVOmUCZIUlTq0ZrW5CNT5yxJCWcFTu19GHlF7n4CFhiyRxO0L6jD6enYKXnI0CfnA0kxUV2T30wBCAQkW4f7i5dnKdEiV+dlB3MJanGwLS05RxOpgSXUd6Sc+jO5v0A38oy5pP4qxot1T2klJsgZj6D7mK9i2PrUPEsJHBJb1jkUIU4TmALMs2IbgNA/txMMqHC5KbhIJ4m5gak3tgIaOnnTQ8tBAaxVZ/qYa0vZbMl5yzmdwBoPaLFKiYqhKEV0AHS0aZaQhNgP8AZiQtxgasxFKbC5hFVYs4BV8ROW3E6DhsYzeduXGCsrjXY67UymkhYOdKdcrFubaiKsUKUkGSsMrUXB8x9dItFHNzBQcsTa92IZgWBy7sYLlYaklgPQE/KOpYo3bRBW6fCiQM5KlJIObQtwMMRQJQkqaz3OV73IDtrrB8zD5uYZCnLa/mz8FA3ca2iSRhCpObOshJBFnYA6eJTEttobtGukuxbFGGzFTswloDsCFOWAJ+I2byMZBJnIQnu5KQiWNBueZjIlRKKJR1DKJLB+G+/wB46m1JWbE6gPC8TshbzvZuMZNn2HUtGbjbsmwidVkF8zsftGLxBZOtjsdwWgKUvj84hmFjxeGkIlq6l3bQxEmbG5ckrISnfhDv8JKl2yhRfUqf5RTkloKFFDTTJp8CXYueA8zaHFXLWo38DbqOvBm1jS8QKUsQGuGHw8yw1gWZXk2ewNhwF/a8ZNtvoZuYhQFyCdiP7aDqKcES8xbxFr7AagfeF6ai+7dYHXVk2ez2MOrCwuoqVFVyW29j9YFmTHsPWODNdru0QzCQokHV/KHQjievRucSUs8p03jgIcFx5w6wfDgj8xRBy6Dnxim9UMOm4SVyET0HM1lgC45/SG+HUyZ0tkvmRfKGe/C1zZ/KNdnqxMtZIISFfED8xFrk4bJX4glIKmLiz8DaElZSK1SJQ7JbMwKhuOXSDzlfKl5iiLBAdjwUdBDibgkhIuCNdCbi1jxAb3MIa/tJ3KSmVKygOMyhpwsLORo5iXCMds195pUg6Thix4pihLSeB+ZMQVWP08kflDORqoaf+439Ipc/F5tTMSkqJc2fQdYb4bg6Ay1zAojfZIBsRxP2jPJm4IztsKxOtqpycxQe7DlhbTi5cxWQF3WPhURY6uBFum1svZyBsT8X8QtqZskMGJBuG2faMIZ3O1JDaFyKVCxlXqE66OecZMqzToSkBOa5J4QDiMw96UpSdTp7RtNEVF5jtweNk1FbIsfUuNJXKUFEBQB8zs0EYJXJTLdZZRJcHlp0hPIkolkrICQdLaeUQ4rXEsEb6Nu8SnyloC/yprgERFU1ISLve1oXYWMiEpd2GsEVNNnlrUQfCzcOZPLnFzTql2UhPVTVD4ATx3a9hA+HSQslRDgs1iDfUKB1I4wxoKDK5KndmbTnDGRI4B+l4r0+LgrfYNtk0gJSnMbAXPKOV1hWQZK1Pw8Ie4Hh8XjHMMU7wJUYpomUv4gpKwW56a6NrtBGFrRToJyvMIAL6G2uthyIeNlPdJEtWOqju5brUAAQHSAHWWA14Wc2EIsQxNc4gq0GgG394wNOnKUXUXP922jhoaikM6jIjcxkUB51MmeJ1aaQ1wWlRMTMmTT4EkAJdnJBO3ANCXI8NcLVlQpP+QP0jOXVIldmsUSh80sMncXLcNbwBNU+kMpUpKic396QFOp2X4bAafzEqS6BoKwuYEhZ3YMfV45Ub63fjprvHX4Yyzdy7O20DTSzwWmwN95xOsQrURcB/rHE3wl9LxPJllQOxAcBvWKetiNomjrHLZiXsI7pqVSuQhvS4YDzjOWRRHQrp5LnQnhz6Rk2WEDRi/WLCqgBFtRpG19n1VAKwUpZn9IMORSewSK9QTSZgDOSWH9MPTSKSjMA6SR8IJbm+h8njWD9n1S15lsW0De94ttHTPq5jdlFdw3DZiluU5U7Hf0aPQKFASkAbBoSV2LypNjdWyUeJXoNIWzMUqZ3hljukngCVfYROlsEW2txGUjKlawFKdkv4i17DWKPjmK/iXkpJCCrMzXNgwI20HO0MpHZAkFU2YUlnKyXUObnSJalaadJMmQqaQQkzcr7OzgfKIchCNGGplIJlpGYDUwrl1JCbKsk/TTpeC1Y6pU3xJLGzFJudusBTKZS8xQkIHMu/BhHPOn2hkc+rJOujX8ohnzVLLg6b8Ym/AqBYtoB84KRJAETyjHoNhFJNzo1LneOqdOTwsSflEUqoSncN1gCuxMs6WHIxnGMp/4AZiFYACB9IHwP8xedQ+HTrCdJUosQXPEGLRhMjIgDeOyEFFAOJcxgYs2HUclcpZmpzNMUNCcoFgbabRVEixhhh9dlUVKDpOUTUHQbJmDkdzxgb+VjDplCA+QWuwfT1iFHeKlzZGUJUbpWkkqU2ieADnXlDKeoJWyNGCh0PPhHCJnd5lpTmzlOYh7EAtZ7O+3Axo3aoVFWo6Tuyc6GVwNm5tBKi+7/ADhpjcuela1qSlSVJKU2cIDgk6PmtrCZKopJDJBHKjGPExCUoVMmHKhOp4n9oG5ihA6jGR1S/nyyqWAhQJASrfkoi6TGRPNFcWUdVCtDZkkP6+fDzjpMlQGYbwQirYqCmLxx+NPkBYRzXIzo4VJUq7gbRklLeEFItc7xz3a5j5dtt4lp8JUdXeHyXlgRiapRCApy+p0frGSKPMu5BF/ENzwHnDmnwsve2jvB6KsSEhQYKSrXXKzsfc+kHuJdDoq0ukAA3gmYt8vgDgh1XcjhwiZAMxZMtC1lRdsrMf8AcHIwgt+asJ/wRc+sVegVAFLT+PKTYmytW5loc0WGrzKysUj4SsEBR5h3g3BEoCwkJShASolazewtc2d4kxGslyyFzphcfAlDBLblnNzxPk0EY2tgybDcJ3mnMXdgGHpqYcKEtCf0o48uZ4ecVxeOzJlqeXkSf1rdzpoBrG5OALmfmT1EjV12HNkxo5K2wSpEldjMt2kgzVDgBl8z9rwMiVUz7ElI/bLBA81Q1RNp5QGVJmK52A8tognV01aic5AIbINBHNk9TGIzKXC6eS+cgq3Qi581QTT4mtOiEIHAPcdeML7gRozCY5JepnLrQgrGpE6cuWuQpwsZbnwgm1/SL1S4clNOiQoggJCSQAHbUjhFMwetMpfFJItwI0MXtNUCEqSMzm4fTn0Md3p8kZK/I3sptZ2YWJl5apsoKBOVQCm5cFNwibtJ2epAgGQ6W/cT1yl7hQ2aLBWVk0hZUMksPYDMs6MzWHvtHnXaTE1944lmXa2ZyS+pN2f5RWZXF6EkYpSZDAkLJuTrbUCEVZXhyUpygkmOZs/9xJPDrGzRKWm9thHPjxV3soV1tSGDBi8QSZSlkACG8nBDwPImGdHheTWx6RumkhUA4dhuUub8IeSJUTpVLQAFDW9laR2cuzkbRKyKXQzRTA0wkF0s446EbpPIxNMU8RKMPsCydmUyZqfCPzMuQFR4Ocp2BB33jmqqhKWWUGdvFYFjp/eEU5U1UhYmINnBPV7HpFmqliahM5P6gM396vDg90yqtaH9JisuZ4Xyq/ar6bH+2gevwNC7o8KvYxWiNj5H6F/Y7ekMMKxWYlQlqIUk2GYsRyfjyMbNV0SakYQvPlWHbRKblXSKljGJTJ68qU5MpICGIUPI3B949c7N0Skz1TVHMVJYpDeEauN+Twd2j7Oy55TNSEicnRRGo/aSPndoLfYWro8s7KYKCoTBMupN0FTlS3bh1LbcY3D2bSJp1ErRkWbs2rc9PQxkYTuW6OiCSVWea4RRImLJnLWlKQ/hS5J4DaJlUcsEEu2Y66kP4YPm1MuW4ceWsDCcqaWly3PEiM1lnLpHIFoSlLEWDNptE6McQg/lp7wton7xlNgyz/zrsf0JuTDWnTKlFpUsA7n4lfZPnC9rltlCyTRVM5yppKSzbfO8HUmESZDqUc5V+4sD0HxKglS1q1OX3V6mw8h5xglAF9TxJc+pjVRSVAYao6JSAOYypHkPEfMiB00wDk3J1/1BJTGjFaQEK5AUGIcHaMocFkqUXADB9CSdmEcyKkLm90NfnxaC51V3RUlBzOpJslJIAdhmuBzAJflESyxS2wNrrZchOZJCieXwEbDiTrAMqvVOSfETlPQXvtCCbVKNQc4sSbAWHAiGNOoosiydY5Zz/QRDIlLRMJWX2h2hQIBJs0DJk5tYkQsIAzFx5NHLklyYjYS/32jSU/3+7QPW4kkMAWPAXMCfi5xLJSw/cq/pFQwzl4HQ4QX0fUcnhvh1XOlfFYagBKmSP2HYgjcRS/wKjdUxXNrfzEvcEaTJg/8AWY7cOHh5GeuVEwKk94lzY21IOwtrrFLxrAFqp1KUghmI43LHyMEdkamfToMokKKhmloWSS2oBPXTrA1Ri1RMJzEgboA9+bR1PLGqZNbFNH2aYAqSEDnr6QZOo5YvmcD9rfP0gYTVFX5ij6vbzjtdYEgMEtpxL+eh6RhLLFPRdEwo7ApdmupTAdATAldUeBSUqzKbXh5xxPqivUlX26RkqblBZg4I0f24Rk8kmhMTKwuepHeAFSEquofCDwff/UTmqyDxFWu7W5Q8Xis4U5kAITLIupKXL3cvxOnlFfr0KyqKEjgbaPof5iu64iDEYmmZowI4fWJoU4ZS5Uh9d4bpEbVx0UQz0uCOIMFdkat80lZsB4UncOcwBjgiFlSpUmYmajUH/Y84mX6OLosVTIyqKTt7xwnDlTWAa3wlRACuTkhyNbbQZNqTMlImJQCSOrdBofPSFWI4ip0qTq2qrmx0bQRssmiljt6HFLUTZJClLyqTZJJcltm3EWfs12q/FT1SZiQkZXSH/UDfyvFHlkrPhIzKD3/nZidY7rqNVMDOzqSrwpTk3KgQpjyA94WN3srLCqVl/wC1dZSy0lM05jb8tN1Ptp8PUmMjx6TVzFqzTFZRwFyepN1GMjTZlUUGyMGkILqPeK1N2T5kwzlOR4Esnl4R6m59Inl0iU7OeJv/AK8onMZUkSCCn/cX5Cw+58zEoSwYW6R0qMg2ByBHYRBEmmGXOssnZtTA/wCMQCyRmd2zfCOA1v7RzvPjTaspxaVmZOY6kged4CrikynTmzO7myQB1Dkx1VLBV3kxTkDkAOgGkQzq9JBAuOOg9TrHNP1MpuorRIkRPTOWVpDENtZmaHUuaA7t5winzEyycp+Ig2I+zxklc1XwJUH3V/N/aLnhlk2CGs3IWt56RFOrEIFyNdoGOHzFEGZMccE294kl0aE6D1vFR9NXbA2K6Yo+FLDUFW8Rqoir41HygkR0I3jjjHpDI5NKlOgggCNDkImlUq1aD5ekOU0u2BCY6RLJNnt/fKGMqgAudYkUgJNh5xyz9SuogZImqcKJGb9ybaaPBeISSspmpIAJ8Y4HfoN4EWnhB+HTgklKvgUGP0PlHKpclxkIBVMzXsRzhRJWicpdmyq/TY9Yd1w7tfdlOrsoaf0wNIoEpUVAXOvOIi5QtNgDpoUbEj0MdHDjqFB+bj+ILnT5adSE9TC6r7QSwCEeIjhGscuV67HZ33SwUoDDMcoKjYkxHiOGzJCwFqRlNgtmB4pI+kIKjFZ6mKEhLXBPHo8XLCK+VX05lTtWY3uDxHMe8d2ODirfYl2I0LQT4DmHHZ+UTiOKLCky1d2JiWB1BBf6Q3xbCjKSFpBy6E+Wumka3fQxWYHq5YUGgiWQTfT5xJNVLADjUcdNIiU0nsLIsDxAyJJSu7qdI4au3UiOipE8Z06sTlHEO/QWheuSFAso7i+wifCqLu0aku5HQs1/I+ULDLlIqMmFyqvulEsGysAG47+nvENJSTagqUFeEqupRsD+1IJ0Agc0xJbU6RccPo0SZQJslIJPM6luZjuqkS2Jaf8AD001KCDMnqIutiEvpYWBOg11jIrM6aZ08rLeIuW0T/HCMhOEX2NZWtUXcJjSkxPMEDTFRiySFZiBc1o6mqiCYYSAgxvHDMP5cvKgBgkP6xXjUr/UrLpYQ5qKNCtQR0JHyMRS6JCS4F+Jv84xWGN2xttgMgrUPCh+a/doIThil/8ALM8k8OD6wwSI6aNFCK6ECow6UlTpSH4wUEx0lB4RxNWE6kA8OMDmkB00cFEbJ4BRfk3zjohYDgOS45dYzlmigIxL8hGlrQG8TvwBgmXTFQGc34D+6tB6JKE7dI5p+ob0hgUqQkkG9rj6mDO+SPhvzgefWgH4dfaAp2JhOg/u9o56lIQ5RMKjYE9I6VJa5djxivJxwfpc9AfO9oiXik4uyfU+mkarBJroCxLmpQHJ/vIbw4GHJTdRKgz2Hy4xQZFXPCknMAxBZn02c7RfezNeJshOY+JJyn6R04fTpL5ICtYz2lQUIEp5qr6GyRZgSwBiuLxWfMdBBSDuNv5h12gw4SZ6gB4VeJPrceRgISnbmWjV4safKgF6aJ/iUo8jE6JQToIN7sCxLHdxDGhwlSmUiWVf5LskdBqYXuL+P/AFlPQlVyQlPE/SIypKSUyRlfVW52+Xzh7VUiE/804E7JTt5xzhaJc2aJcpCXucynLNxaMvlN7YmJsPpWOYqIOul4v0vH0TpKkziwSGIZyq2tt4nkdkhbvFJPJKbe8VrHaeXJyKpJomKSSlaCWU7sCNHu4jRYskHY0V/EJwSoJTm8TM4IVycHSICha1kI1Yudff7NDqk7LVU5505gS5CXud24DzhhRYaVTEyxKIlD/kKgQVG9gNSOZ8ov2nJ9ktinDMEJIuHZ3Ojch+vrp1hxNkBNhc8YZVdBLQvPdS/wByi56PwELpyo2jGMei0ZhtNdS2skN5mF/amqUJYZR8R0OzNf5Q+UO7QlDMdSTuT/poquKyUrmh1FCSnwnKSDubdYSytzo29tcOTEkpZSc6PRnY6te21oyDEUgSpYSuWpi13AUNxdibn2MajobOYuyzAs+Jwp4inySz9I5SgCYuISrlE6kxyRAAMY0UROoRwUwARhIEdpaOFCNKQCGMS1YIGqKhKlZczEbhiPJ+kbliWGKlOo6Zi5/iOfwCbhzrxiM0CeZ8zGLwL9GGz69CXdWnziBWOy+JJ4AE8eEQ/gJf7R6RIJKRtCWCPlgQqxCarTNfoAB5xN+ImE3YBm5x0THClRoscF0gOFJJLlSjye0c9yl3aGQwqYzswPE+8RzqJSQ9m+XWBTj4AECIx4mXLSPimDyiMTAbS5at3Wt2HQWHtA8qEcvxgU4oqX8NrgkDcjSBFz9XUxfjw4QsnT3JI/toaTkDLvRdoJK0tUJK2HhDF3d1Pve2nCC5q6dXiCVSwW8AYevD1ijdn0Fc3KksWOR3uRdhzPOG1OubnDgkbhTDMDYjkW3OkKbfQhzOxWUj/jSgb3udW1POAKrHllQzLI2026QPiFFLSpJGZYDEKzM4BHhAa6uIjhKiVqJHQn+vGLTrY2Nez1KqdWIlzUqUnMrOLgMATqDpppF7mT1SbSpUuUhB+FKfitbMokWPHaKp2YqxKnJWX4L3YGwVuzfaOO2WLErWyiQSQkJIIAAAc8HL2jpwVx+KBRV7GWP9qZmbu5Ld2okZm2/aDxEIlj/fD+Ih7Py1FK0rdSLKzJuEFrdOYiWpQqWQ7X0UC46R0ppaG1ZZMN7VCTJMuagEpPxvokbGH1JiCJssTUOyg9wx6GPMjICnJJYm4fTpyiyYDiEyRJWlaUstikrLqLn9AcBIAG9riE4iGGIL8ReF8lOZYDONWgKuxCYuYgpR4Ek50v4lA2fy1Z7wxoDlmX4P7gwpJocXZPOqcqwVXDDmUj9w4jjuIlqpCFodTMA4U+nN4UTag5yFAgu7PsL+FvK0Ey6MzZXhNtSgBs2ra6c0xzPFbTTpnWsqSaaE06iSoZkm7hKVkMCHu52A2jIZMMrNZi8ZHS8ijo51ib2jqUouDBM6a6WHH2hbh1bJWkOqYFM5GUex3iKox6SiZlIWU8XAMY8kRQUsREqI5naCjG0wjchQDH0iNONUpGpd9SWAHTeJ5oKJBGGI043SsWC3B4/xCjFcWBKO6KgkXKfrC9xPSChuSI5KhAqMYpz+k8/EYYYdWSJjqMsBIt8S7nX90T7i/GFApmREVR3OxqSzS5SSobMS/q8B12OLSQ2VCS+iU/a0PluqCwtMpavhSo9AY7/AzN0t1IHzMKqLH5iiUlagC32+UOKeQqYpIch9yRpuYznkcdJBZGujYOpaR0vHdMmVr4lNo9gTwbeCzRU4YzJpY6Wbo5vAmJz0SgVBSVJSRlA143iE5y7A3VT1zS5mCWlIbzOzbdYBpiJpIWtVn03A8oANUCvLM0OYgOdWDC0EJqWSWOQEBktx157QuPHQEdbWiTZMvxfuPijiXVu0ycshGiUh7ln1G14FxCaqXdQB/wAh529YgE0zGB30/wAXbRo3jjtWxeSenpDPzqIyJAIBA34c4WiWDY6gtbhFpM5ITlBBYMB0Yuza2hXXLBAOVLv8QF4qEqdDojOUJAlgpIu76mDaZWYEs51P1iGlS408uUGyfCXGh/rxOTfXaBoMkrHlEqpKXDgqB4cOuxgKYpSmsXdgIn7xaHQfAprOAWcOPaGpe5H+y1KtBkukIUCkBrZk6uNSH2gnG8B75aO48KVJLn9hHEe3V45wKaJK/EvOle6mdKvoItSZmVRuMp5b8X31iFcVaNIRUnTEgohKSmWLFIsdlcSfr1gWfKeUrNLWZRUACATlWXZIIhvjdYiWMymdPi6NfTd+EMO0+OSZlItCFdyZ0tKk5mDq1GUC4uzm2zRrjdq2PM+Okee4rLVTZRPQsZ9w2m9wT4uW0G09O0tKkl0GwIvcM4PO4jvCa9CcqJx76W7qQoEh7Osbgj3gzEKSVTLyU84FE5Fkqvkc2vqCwF9dHdo6MeWLVo565EdJIJGY6bD6wdLmAjxNbeBaM5UlK1gLSWL2Lczp8toW47WEqEmXr/5h9GQ+g5/SHuTNNJBapipwHdEk58oUEhydWAL2YNcXflDCmqDKBTMBSpDlQIuG011H3isolTJKvy3d2Uh7c24RZqdaZhUVjvFFnKiTmsA1yQwaw0iJ/FbFC5OkAomqVMZRspVw3wi/itrfhxjIHqJMxE2Z4nlFiACAQGO5Gt9OUZEOCezbnWmIBNVlHiOg3MC40PGOkbjImHZzgNIkPptBYlJfQekZGQ2BPPlJA0GnCMwtAz6DQ/IxkZGMumLybxeSkLSyR/xDYftMHSbIAFvi0/7YyMhL6obF/ZRIJmEh7COe0CAJxYDVW3ONRkafzMzchIDsGtDfsyomoQ5fUexjIyIydgOZklJZ0g+M6gcYrHaJI71Y27wW21EZGQsfZYpoFPPvwV84xCjm13P0jcZFz7ET4sHkeX2hZKUeJ+GMjIvH9WAylH4j/dBEkj45fSMjIhdjXYZLPw9YNliyvP5xkZC/k/8ACvJwDZPWN4neal7+BH/2jcZGGP7iNr38vrFtwFRMkvfxb+UZGRrk+hrg+xWe2Cy6Q5Ym4iu1BZm/aPrG4yNF9Sc33NJUWmFzFqopYILgGx1HKNxkGPoURdVaq8/nBISMkstcoLnixLRkZHbEz8nSd/L5wQjU9T9I1GQS6GuxnWi56fQRkZGRgjaf2P/Z"/>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D5D"/>
              </a:solidFill>
              <a:effectLst/>
              <a:uLnTx/>
              <a:uFillTx/>
              <a:latin typeface="Arial" panose="020B0604020202020204"/>
              <a:ea typeface="+mn-ea"/>
              <a:cs typeface="+mn-cs"/>
            </a:endParaRPr>
          </a:p>
        </p:txBody>
      </p:sp>
      <p:sp>
        <p:nvSpPr>
          <p:cNvPr id="8" name="Rectangle 2"/>
          <p:cNvSpPr txBox="1">
            <a:spLocks noChangeArrowheads="1"/>
          </p:cNvSpPr>
          <p:nvPr/>
        </p:nvSpPr>
        <p:spPr>
          <a:xfrm>
            <a:off x="1431635" y="2088548"/>
            <a:ext cx="5999019" cy="1245779"/>
          </a:xfrm>
          <a:prstGeom prst="rect">
            <a:avLst/>
          </a:prstGeom>
        </p:spPr>
        <p:txBody>
          <a:bodyPr vert="horz" lIns="0" tIns="0" rIns="0" bIns="0" rtlCol="0" anchor="b" anchorCtr="0">
            <a:normAutofit/>
          </a:bodyPr>
          <a:lst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a:lstStyle>
          <a:p>
            <a:pPr lvl="0" algn="ctr"/>
            <a:r>
              <a:rPr lang="nl-BE" sz="3200" dirty="0">
                <a:solidFill>
                  <a:srgbClr val="1D8DB0"/>
                </a:solidFill>
              </a:rPr>
              <a:t>Oplossingen?</a:t>
            </a:r>
          </a:p>
        </p:txBody>
      </p:sp>
    </p:spTree>
    <p:extLst>
      <p:ext uri="{BB962C8B-B14F-4D97-AF65-F5344CB8AC3E}">
        <p14:creationId xmlns:p14="http://schemas.microsoft.com/office/powerpoint/2010/main" val="1305574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6/6f/Bruegge_huidenvetterspl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392" y="4433455"/>
            <a:ext cx="2514649" cy="17061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467544" y="0"/>
            <a:ext cx="8140747" cy="1340768"/>
          </a:xfrm>
        </p:spPr>
        <p:txBody>
          <a:bodyPr>
            <a:normAutofit/>
          </a:bodyPr>
          <a:lstStyle/>
          <a:p>
            <a:pPr eaLnBrk="1" hangingPunct="1"/>
            <a:r>
              <a:rPr lang="nl-BE" sz="3200" dirty="0">
                <a:solidFill>
                  <a:schemeClr val="tx2"/>
                </a:solidFill>
              </a:rPr>
              <a:t>Klimaat- &amp; water-robuuste (her)inrichting bebouwde omgeving</a:t>
            </a:r>
          </a:p>
        </p:txBody>
      </p:sp>
      <p:pic>
        <p:nvPicPr>
          <p:cNvPr id="14" name="Picture 13"/>
          <p:cNvPicPr>
            <a:picLocks noChangeAspect="1"/>
          </p:cNvPicPr>
          <p:nvPr/>
        </p:nvPicPr>
        <p:blipFill>
          <a:blip r:embed="rId3"/>
          <a:stretch>
            <a:fillRect/>
          </a:stretch>
        </p:blipFill>
        <p:spPr>
          <a:xfrm>
            <a:off x="338392" y="1255782"/>
            <a:ext cx="8805608" cy="3861163"/>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7637" y="4902707"/>
            <a:ext cx="1602505" cy="123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2174092-49E7-4DA3-82D2-847282E7219D}"/>
              </a:ext>
            </a:extLst>
          </p:cNvPr>
          <p:cNvSpPr/>
          <p:nvPr/>
        </p:nvSpPr>
        <p:spPr>
          <a:xfrm>
            <a:off x="5463251" y="1834587"/>
            <a:ext cx="2407534" cy="60188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16A99D46-6F66-46FC-8173-CFA0C25A2582}"/>
              </a:ext>
            </a:extLst>
          </p:cNvPr>
          <p:cNvSpPr txBox="1"/>
          <p:nvPr/>
        </p:nvSpPr>
        <p:spPr>
          <a:xfrm>
            <a:off x="5706319" y="1990015"/>
            <a:ext cx="2164460" cy="307777"/>
          </a:xfrm>
          <a:prstGeom prst="rect">
            <a:avLst/>
          </a:prstGeom>
          <a:noFill/>
        </p:spPr>
        <p:txBody>
          <a:bodyPr wrap="square" rtlCol="0">
            <a:spAutoFit/>
          </a:bodyPr>
          <a:lstStyle/>
          <a:p>
            <a:r>
              <a:rPr lang="nl-BE" sz="1400" b="1" dirty="0" err="1">
                <a:solidFill>
                  <a:schemeClr val="bg1"/>
                </a:solidFill>
                <a:effectLst>
                  <a:outerShdw blurRad="38100" dist="38100" dir="2700000" algn="tl">
                    <a:srgbClr val="000000">
                      <a:alpha val="43137"/>
                    </a:srgbClr>
                  </a:outerShdw>
                </a:effectLst>
                <a:latin typeface="Arial Narrow" panose="020B0606020202030204" pitchFamily="34" charset="0"/>
              </a:rPr>
              <a:t>Waterrobuuste</a:t>
            </a:r>
            <a:r>
              <a:rPr lang="nl-BE" sz="1400" b="1" dirty="0">
                <a:solidFill>
                  <a:schemeClr val="bg1"/>
                </a:solidFill>
                <a:effectLst>
                  <a:outerShdw blurRad="38100" dist="38100" dir="2700000" algn="tl">
                    <a:srgbClr val="000000">
                      <a:alpha val="43137"/>
                    </a:srgbClr>
                  </a:outerShdw>
                </a:effectLst>
                <a:latin typeface="Arial Narrow" panose="020B0606020202030204" pitchFamily="34" charset="0"/>
              </a:rPr>
              <a:t> inrichting </a:t>
            </a:r>
          </a:p>
        </p:txBody>
      </p:sp>
      <p:sp>
        <p:nvSpPr>
          <p:cNvPr id="9" name="Rectangle 8">
            <a:extLst>
              <a:ext uri="{FF2B5EF4-FFF2-40B4-BE49-F238E27FC236}">
                <a16:creationId xmlns:a16="http://schemas.microsoft.com/office/drawing/2014/main" id="{6294B2AA-B63E-4A15-8DA5-ABCCA85A8D47}"/>
              </a:ext>
            </a:extLst>
          </p:cNvPr>
          <p:cNvSpPr/>
          <p:nvPr/>
        </p:nvSpPr>
        <p:spPr>
          <a:xfrm>
            <a:off x="2901034" y="1842961"/>
            <a:ext cx="2407534" cy="6018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9">
            <a:extLst>
              <a:ext uri="{FF2B5EF4-FFF2-40B4-BE49-F238E27FC236}">
                <a16:creationId xmlns:a16="http://schemas.microsoft.com/office/drawing/2014/main" id="{FFE8E7EB-F00F-4814-8DA1-684639EE0A08}"/>
              </a:ext>
            </a:extLst>
          </p:cNvPr>
          <p:cNvSpPr/>
          <p:nvPr/>
        </p:nvSpPr>
        <p:spPr>
          <a:xfrm>
            <a:off x="338392" y="1834587"/>
            <a:ext cx="2407534" cy="601884"/>
          </a:xfrm>
          <a:prstGeom prst="rect">
            <a:avLst/>
          </a:prstGeom>
          <a:solidFill>
            <a:srgbClr val="8EC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10">
            <a:extLst>
              <a:ext uri="{FF2B5EF4-FFF2-40B4-BE49-F238E27FC236}">
                <a16:creationId xmlns:a16="http://schemas.microsoft.com/office/drawing/2014/main" id="{2E479A9E-2134-474E-B19C-7A920DA2356F}"/>
              </a:ext>
            </a:extLst>
          </p:cNvPr>
          <p:cNvSpPr txBox="1"/>
          <p:nvPr/>
        </p:nvSpPr>
        <p:spPr>
          <a:xfrm>
            <a:off x="3127108" y="1997732"/>
            <a:ext cx="2164460" cy="307777"/>
          </a:xfrm>
          <a:prstGeom prst="rect">
            <a:avLst/>
          </a:prstGeom>
          <a:noFill/>
        </p:spPr>
        <p:txBody>
          <a:bodyPr wrap="square" rtlCol="0">
            <a:spAutoFit/>
          </a:bodyPr>
          <a:lstStyle/>
          <a:p>
            <a:r>
              <a:rPr lang="nl-BE" sz="1400" b="1" dirty="0">
                <a:solidFill>
                  <a:schemeClr val="bg1"/>
                </a:solidFill>
                <a:effectLst>
                  <a:outerShdw blurRad="38100" dist="38100" dir="2700000" algn="tl">
                    <a:srgbClr val="000000">
                      <a:alpha val="43137"/>
                    </a:srgbClr>
                  </a:outerShdw>
                </a:effectLst>
                <a:latin typeface="Arial Narrow" panose="020B0606020202030204" pitchFamily="34" charset="0"/>
              </a:rPr>
              <a:t>Groenblauwe inrichting </a:t>
            </a:r>
          </a:p>
        </p:txBody>
      </p:sp>
      <p:sp>
        <p:nvSpPr>
          <p:cNvPr id="12" name="TextBox 11">
            <a:extLst>
              <a:ext uri="{FF2B5EF4-FFF2-40B4-BE49-F238E27FC236}">
                <a16:creationId xmlns:a16="http://schemas.microsoft.com/office/drawing/2014/main" id="{59321412-DB52-4C38-BC75-48495F2F7723}"/>
              </a:ext>
            </a:extLst>
          </p:cNvPr>
          <p:cNvSpPr txBox="1"/>
          <p:nvPr/>
        </p:nvSpPr>
        <p:spPr>
          <a:xfrm>
            <a:off x="534405" y="1991945"/>
            <a:ext cx="2164460" cy="307777"/>
          </a:xfrm>
          <a:prstGeom prst="rect">
            <a:avLst/>
          </a:prstGeom>
          <a:noFill/>
        </p:spPr>
        <p:txBody>
          <a:bodyPr wrap="square" rtlCol="0">
            <a:spAutoFit/>
          </a:bodyPr>
          <a:lstStyle/>
          <a:p>
            <a:r>
              <a:rPr lang="nl-BE" sz="1400" b="1" dirty="0">
                <a:solidFill>
                  <a:schemeClr val="bg1"/>
                </a:solidFill>
                <a:effectLst>
                  <a:outerShdw blurRad="38100" dist="38100" dir="2700000" algn="tl">
                    <a:srgbClr val="000000">
                      <a:alpha val="43137"/>
                    </a:srgbClr>
                  </a:outerShdw>
                </a:effectLst>
                <a:latin typeface="Arial Narrow" panose="020B0606020202030204" pitchFamily="34" charset="0"/>
              </a:rPr>
              <a:t>Hergebruik van regenwater</a:t>
            </a:r>
          </a:p>
        </p:txBody>
      </p:sp>
    </p:spTree>
    <p:extLst>
      <p:ext uri="{BB962C8B-B14F-4D97-AF65-F5344CB8AC3E}">
        <p14:creationId xmlns:p14="http://schemas.microsoft.com/office/powerpoint/2010/main" val="41596079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2848" y="2221688"/>
            <a:ext cx="9041152" cy="3974937"/>
            <a:chOff x="102848" y="2221688"/>
            <a:chExt cx="9041152" cy="3974937"/>
          </a:xfrm>
        </p:grpSpPr>
        <p:pic>
          <p:nvPicPr>
            <p:cNvPr id="7" name="Picture 6"/>
            <p:cNvPicPr>
              <a:picLocks noChangeAspect="1"/>
            </p:cNvPicPr>
            <p:nvPr/>
          </p:nvPicPr>
          <p:blipFill>
            <a:blip r:embed="rId2"/>
            <a:stretch>
              <a:fillRect/>
            </a:stretch>
          </p:blipFill>
          <p:spPr>
            <a:xfrm>
              <a:off x="102848" y="2221688"/>
              <a:ext cx="9041152" cy="397493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445" y="5044197"/>
              <a:ext cx="1752600" cy="714675"/>
            </a:xfrm>
            <a:prstGeom prst="rect">
              <a:avLst/>
            </a:prstGeom>
          </p:spPr>
        </p:pic>
      </p:grpSp>
      <p:sp>
        <p:nvSpPr>
          <p:cNvPr id="6" name="Rectangle 2"/>
          <p:cNvSpPr>
            <a:spLocks noGrp="1" noChangeArrowheads="1"/>
          </p:cNvSpPr>
          <p:nvPr>
            <p:ph type="title"/>
          </p:nvPr>
        </p:nvSpPr>
        <p:spPr>
          <a:xfrm>
            <a:off x="467544" y="0"/>
            <a:ext cx="8140747" cy="1174381"/>
          </a:xfrm>
        </p:spPr>
        <p:txBody>
          <a:bodyPr>
            <a:normAutofit/>
          </a:bodyPr>
          <a:lstStyle/>
          <a:p>
            <a:pPr eaLnBrk="1" hangingPunct="1"/>
            <a:r>
              <a:rPr lang="nl-BE" sz="3200" dirty="0">
                <a:solidFill>
                  <a:schemeClr val="tx2"/>
                </a:solidFill>
              </a:rPr>
              <a:t>Hemelwaterneutraliteit</a:t>
            </a:r>
          </a:p>
        </p:txBody>
      </p:sp>
      <p:grpSp>
        <p:nvGrpSpPr>
          <p:cNvPr id="29" name="Group 28"/>
          <p:cNvGrpSpPr/>
          <p:nvPr/>
        </p:nvGrpSpPr>
        <p:grpSpPr>
          <a:xfrm>
            <a:off x="102848" y="2221687"/>
            <a:ext cx="9497197" cy="7421252"/>
            <a:chOff x="102848" y="2221687"/>
            <a:chExt cx="9497197" cy="7421252"/>
          </a:xfrm>
        </p:grpSpPr>
        <p:grpSp>
          <p:nvGrpSpPr>
            <p:cNvPr id="22" name="Group 21"/>
            <p:cNvGrpSpPr/>
            <p:nvPr/>
          </p:nvGrpSpPr>
          <p:grpSpPr>
            <a:xfrm>
              <a:off x="102848" y="2221687"/>
              <a:ext cx="9497197" cy="7421252"/>
              <a:chOff x="102848" y="2221687"/>
              <a:chExt cx="9497197" cy="7421252"/>
            </a:xfrm>
          </p:grpSpPr>
          <p:grpSp>
            <p:nvGrpSpPr>
              <p:cNvPr id="12" name="Group 11"/>
              <p:cNvGrpSpPr/>
              <p:nvPr/>
            </p:nvGrpSpPr>
            <p:grpSpPr>
              <a:xfrm>
                <a:off x="102848" y="2221687"/>
                <a:ext cx="9497197" cy="7421252"/>
                <a:chOff x="-1550461" y="166102"/>
                <a:chExt cx="9497197" cy="7421252"/>
              </a:xfrm>
            </p:grpSpPr>
            <p:grpSp>
              <p:nvGrpSpPr>
                <p:cNvPr id="11" name="Group 10"/>
                <p:cNvGrpSpPr/>
                <p:nvPr/>
              </p:nvGrpSpPr>
              <p:grpSpPr>
                <a:xfrm>
                  <a:off x="-1550461" y="166102"/>
                  <a:ext cx="9497197" cy="7421252"/>
                  <a:chOff x="-506752" y="-1509980"/>
                  <a:chExt cx="9497197" cy="7421252"/>
                </a:xfrm>
              </p:grpSpPr>
              <p:pic>
                <p:nvPicPr>
                  <p:cNvPr id="8" name="Picture 7"/>
                  <p:cNvPicPr>
                    <a:picLocks noChangeAspect="1"/>
                  </p:cNvPicPr>
                  <p:nvPr/>
                </p:nvPicPr>
                <p:blipFill>
                  <a:blip r:embed="rId4"/>
                  <a:stretch>
                    <a:fillRect/>
                  </a:stretch>
                </p:blipFill>
                <p:spPr>
                  <a:xfrm>
                    <a:off x="-506752" y="-1509980"/>
                    <a:ext cx="9041152" cy="397493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845" y="5196597"/>
                    <a:ext cx="1752600" cy="714675"/>
                  </a:xfrm>
                  <a:prstGeom prst="rect">
                    <a:avLst/>
                  </a:prstGeom>
                </p:spPr>
              </p:pic>
            </p:grpSp>
            <p:sp>
              <p:nvSpPr>
                <p:cNvPr id="9" name="Rectangle 8"/>
                <p:cNvSpPr/>
                <p:nvPr/>
              </p:nvSpPr>
              <p:spPr>
                <a:xfrm>
                  <a:off x="4949536" y="5598911"/>
                  <a:ext cx="1754909" cy="286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617" y="5129372"/>
                <a:ext cx="1752600" cy="714675"/>
              </a:xfrm>
              <a:prstGeom prst="rect">
                <a:avLst/>
              </a:prstGeom>
            </p:spPr>
          </p:pic>
        </p:grpSp>
        <p:sp>
          <p:nvSpPr>
            <p:cNvPr id="28" name="Rectangle 27"/>
            <p:cNvSpPr/>
            <p:nvPr/>
          </p:nvSpPr>
          <p:spPr>
            <a:xfrm>
              <a:off x="5015345" y="5620411"/>
              <a:ext cx="1514764" cy="234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rotWithShape="1">
          <a:blip r:embed="rId5"/>
          <a:srcRect l="52128" t="49658" r="2118" b="2009"/>
          <a:stretch/>
        </p:blipFill>
        <p:spPr>
          <a:xfrm>
            <a:off x="6602845" y="571706"/>
            <a:ext cx="2244436" cy="1477818"/>
          </a:xfrm>
          <a:prstGeom prst="rect">
            <a:avLst/>
          </a:prstGeom>
        </p:spPr>
      </p:pic>
    </p:spTree>
    <p:extLst>
      <p:ext uri="{BB962C8B-B14F-4D97-AF65-F5344CB8AC3E}">
        <p14:creationId xmlns:p14="http://schemas.microsoft.com/office/powerpoint/2010/main" val="2956226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103846"/>
            <a:ext cx="8236180" cy="863881"/>
          </a:xfrm>
        </p:spPr>
        <p:txBody>
          <a:bodyPr>
            <a:normAutofit/>
          </a:bodyPr>
          <a:lstStyle/>
          <a:p>
            <a:r>
              <a:rPr lang="nl-BE" sz="3200" dirty="0"/>
              <a:t>Buffer- en infiltratievoorzieningen</a:t>
            </a:r>
          </a:p>
        </p:txBody>
      </p:sp>
      <p:pic>
        <p:nvPicPr>
          <p:cNvPr id="3" name="Picture 2">
            <a:extLst>
              <a:ext uri="{FF2B5EF4-FFF2-40B4-BE49-F238E27FC236}">
                <a16:creationId xmlns:a16="http://schemas.microsoft.com/office/drawing/2014/main" id="{5C1E156E-0A42-41DD-8C80-374F920D7934}"/>
              </a:ext>
            </a:extLst>
          </p:cNvPr>
          <p:cNvPicPr>
            <a:picLocks noChangeAspect="1"/>
          </p:cNvPicPr>
          <p:nvPr/>
        </p:nvPicPr>
        <p:blipFill>
          <a:blip r:embed="rId2"/>
          <a:stretch>
            <a:fillRect/>
          </a:stretch>
        </p:blipFill>
        <p:spPr>
          <a:xfrm>
            <a:off x="1325880" y="1396303"/>
            <a:ext cx="6673132" cy="4517358"/>
          </a:xfrm>
          <a:prstGeom prst="rect">
            <a:avLst/>
          </a:prstGeom>
        </p:spPr>
      </p:pic>
      <p:sp>
        <p:nvSpPr>
          <p:cNvPr id="6" name="TextBox 5">
            <a:extLst>
              <a:ext uri="{FF2B5EF4-FFF2-40B4-BE49-F238E27FC236}">
                <a16:creationId xmlns:a16="http://schemas.microsoft.com/office/drawing/2014/main" id="{05C055A4-D6CC-4FDB-BF8A-64C2E78DCD6E}"/>
              </a:ext>
            </a:extLst>
          </p:cNvPr>
          <p:cNvSpPr txBox="1"/>
          <p:nvPr/>
        </p:nvSpPr>
        <p:spPr>
          <a:xfrm>
            <a:off x="1325880" y="950976"/>
            <a:ext cx="3310128" cy="369332"/>
          </a:xfrm>
          <a:prstGeom prst="rect">
            <a:avLst/>
          </a:prstGeom>
          <a:noFill/>
        </p:spPr>
        <p:txBody>
          <a:bodyPr wrap="square" rtlCol="0">
            <a:spAutoFit/>
          </a:bodyPr>
          <a:lstStyle/>
          <a:p>
            <a:r>
              <a:rPr lang="nl-BE" dirty="0"/>
              <a:t>Klassiek:</a:t>
            </a:r>
          </a:p>
        </p:txBody>
      </p:sp>
    </p:spTree>
    <p:extLst>
      <p:ext uri="{BB962C8B-B14F-4D97-AF65-F5344CB8AC3E}">
        <p14:creationId xmlns:p14="http://schemas.microsoft.com/office/powerpoint/2010/main" val="84367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103846"/>
            <a:ext cx="8236180" cy="863881"/>
          </a:xfrm>
        </p:spPr>
        <p:txBody>
          <a:bodyPr>
            <a:normAutofit/>
          </a:bodyPr>
          <a:lstStyle/>
          <a:p>
            <a:r>
              <a:rPr lang="nl-BE" sz="3200" dirty="0"/>
              <a:t>Klimaat- en </a:t>
            </a:r>
            <a:r>
              <a:rPr lang="nl-BE" sz="3200" dirty="0" err="1"/>
              <a:t>waterrobuuste</a:t>
            </a:r>
            <a:r>
              <a:rPr lang="nl-BE" sz="3200" dirty="0"/>
              <a:t> inrichting</a:t>
            </a:r>
          </a:p>
        </p:txBody>
      </p:sp>
      <p:pic>
        <p:nvPicPr>
          <p:cNvPr id="7" name="Picture 6">
            <a:extLst>
              <a:ext uri="{FF2B5EF4-FFF2-40B4-BE49-F238E27FC236}">
                <a16:creationId xmlns:a16="http://schemas.microsoft.com/office/drawing/2014/main" id="{28F84FCF-6663-4937-8D8A-F0D247EAD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25" y="3414189"/>
            <a:ext cx="5311744" cy="2572615"/>
          </a:xfrm>
          <a:prstGeom prst="rect">
            <a:avLst/>
          </a:prstGeom>
        </p:spPr>
      </p:pic>
      <p:pic>
        <p:nvPicPr>
          <p:cNvPr id="8" name="Picture 7">
            <a:extLst>
              <a:ext uri="{FF2B5EF4-FFF2-40B4-BE49-F238E27FC236}">
                <a16:creationId xmlns:a16="http://schemas.microsoft.com/office/drawing/2014/main" id="{2222D4DE-CBC0-4D4C-852E-E7E20356A6FC}"/>
              </a:ext>
            </a:extLst>
          </p:cNvPr>
          <p:cNvPicPr>
            <a:picLocks noChangeAspect="1"/>
          </p:cNvPicPr>
          <p:nvPr/>
        </p:nvPicPr>
        <p:blipFill>
          <a:blip r:embed="rId3"/>
          <a:stretch>
            <a:fillRect/>
          </a:stretch>
        </p:blipFill>
        <p:spPr>
          <a:xfrm>
            <a:off x="5342533" y="3626243"/>
            <a:ext cx="3260756" cy="2445567"/>
          </a:xfrm>
          <a:prstGeom prst="rect">
            <a:avLst/>
          </a:prstGeom>
        </p:spPr>
      </p:pic>
      <p:pic>
        <p:nvPicPr>
          <p:cNvPr id="6" name="Picture 5">
            <a:extLst>
              <a:ext uri="{FF2B5EF4-FFF2-40B4-BE49-F238E27FC236}">
                <a16:creationId xmlns:a16="http://schemas.microsoft.com/office/drawing/2014/main" id="{CC4C0A16-DD45-4055-B7B6-3121E3A383B0}"/>
              </a:ext>
            </a:extLst>
          </p:cNvPr>
          <p:cNvPicPr>
            <a:picLocks noChangeAspect="1"/>
          </p:cNvPicPr>
          <p:nvPr/>
        </p:nvPicPr>
        <p:blipFill>
          <a:blip r:embed="rId4"/>
          <a:stretch>
            <a:fillRect/>
          </a:stretch>
        </p:blipFill>
        <p:spPr>
          <a:xfrm>
            <a:off x="4343400" y="962219"/>
            <a:ext cx="4628173" cy="2729899"/>
          </a:xfrm>
          <a:prstGeom prst="rect">
            <a:avLst/>
          </a:prstGeom>
        </p:spPr>
      </p:pic>
      <p:pic>
        <p:nvPicPr>
          <p:cNvPr id="5" name="Picture 4">
            <a:extLst>
              <a:ext uri="{FF2B5EF4-FFF2-40B4-BE49-F238E27FC236}">
                <a16:creationId xmlns:a16="http://schemas.microsoft.com/office/drawing/2014/main" id="{D4D354CE-B822-4F04-B629-551FFCB41939}"/>
              </a:ext>
            </a:extLst>
          </p:cNvPr>
          <p:cNvPicPr>
            <a:picLocks noChangeAspect="1"/>
          </p:cNvPicPr>
          <p:nvPr/>
        </p:nvPicPr>
        <p:blipFill>
          <a:blip r:embed="rId5"/>
          <a:stretch>
            <a:fillRect/>
          </a:stretch>
        </p:blipFill>
        <p:spPr>
          <a:xfrm>
            <a:off x="998191" y="1591303"/>
            <a:ext cx="3779276" cy="2193774"/>
          </a:xfrm>
          <a:prstGeom prst="rect">
            <a:avLst/>
          </a:prstGeom>
        </p:spPr>
      </p:pic>
      <p:sp>
        <p:nvSpPr>
          <p:cNvPr id="12" name="TextBox 11">
            <a:extLst>
              <a:ext uri="{FF2B5EF4-FFF2-40B4-BE49-F238E27FC236}">
                <a16:creationId xmlns:a16="http://schemas.microsoft.com/office/drawing/2014/main" id="{DE925497-31DD-4DB2-9AEA-4E6BF0837AD4}"/>
              </a:ext>
            </a:extLst>
          </p:cNvPr>
          <p:cNvSpPr txBox="1"/>
          <p:nvPr/>
        </p:nvSpPr>
        <p:spPr>
          <a:xfrm>
            <a:off x="905256" y="1094849"/>
            <a:ext cx="3310128" cy="369332"/>
          </a:xfrm>
          <a:prstGeom prst="rect">
            <a:avLst/>
          </a:prstGeom>
          <a:noFill/>
        </p:spPr>
        <p:txBody>
          <a:bodyPr wrap="square" rtlCol="0">
            <a:spAutoFit/>
          </a:bodyPr>
          <a:lstStyle/>
          <a:p>
            <a:r>
              <a:rPr lang="nl-BE" dirty="0"/>
              <a:t>Koppelkansen benut:</a:t>
            </a:r>
          </a:p>
        </p:txBody>
      </p:sp>
    </p:spTree>
    <p:extLst>
      <p:ext uri="{BB962C8B-B14F-4D97-AF65-F5344CB8AC3E}">
        <p14:creationId xmlns:p14="http://schemas.microsoft.com/office/powerpoint/2010/main" val="2658879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A36B2-DDD1-4651-8609-60E40F35E55B}"/>
              </a:ext>
            </a:extLst>
          </p:cNvPr>
          <p:cNvPicPr>
            <a:picLocks noChangeAspect="1"/>
          </p:cNvPicPr>
          <p:nvPr/>
        </p:nvPicPr>
        <p:blipFill>
          <a:blip r:embed="rId3"/>
          <a:stretch>
            <a:fillRect/>
          </a:stretch>
        </p:blipFill>
        <p:spPr>
          <a:xfrm>
            <a:off x="3420755" y="1187329"/>
            <a:ext cx="4169665" cy="3100806"/>
          </a:xfrm>
          <a:prstGeom prst="rect">
            <a:avLst/>
          </a:prstGeom>
        </p:spPr>
      </p:pic>
      <p:graphicFrame>
        <p:nvGraphicFramePr>
          <p:cNvPr id="9" name="Object 8">
            <a:extLst>
              <a:ext uri="{FF2B5EF4-FFF2-40B4-BE49-F238E27FC236}">
                <a16:creationId xmlns:a16="http://schemas.microsoft.com/office/drawing/2014/main" id="{5149FA47-FEFC-4DA3-B6F8-47D53C1D7869}"/>
              </a:ext>
            </a:extLst>
          </p:cNvPr>
          <p:cNvGraphicFramePr>
            <a:graphicFrameLocks noChangeAspect="1"/>
          </p:cNvGraphicFramePr>
          <p:nvPr>
            <p:extLst>
              <p:ext uri="{D42A27DB-BD31-4B8C-83A1-F6EECF244321}">
                <p14:modId xmlns:p14="http://schemas.microsoft.com/office/powerpoint/2010/main" val="4268384308"/>
              </p:ext>
            </p:extLst>
          </p:nvPr>
        </p:nvGraphicFramePr>
        <p:xfrm>
          <a:off x="5141833" y="4095499"/>
          <a:ext cx="3670347" cy="1838957"/>
        </p:xfrm>
        <a:graphic>
          <a:graphicData uri="http://schemas.openxmlformats.org/presentationml/2006/ole">
            <mc:AlternateContent xmlns:mc="http://schemas.openxmlformats.org/markup-compatibility/2006">
              <mc:Choice xmlns:v="urn:schemas-microsoft-com:vml" Requires="v">
                <p:oleObj spid="_x0000_s1026" name="Bitmap Image" r:id="rId4" imgW="10476190" imgH="5401429" progId="Paint.Picture">
                  <p:embed/>
                </p:oleObj>
              </mc:Choice>
              <mc:Fallback>
                <p:oleObj name="Bitmap Image" r:id="rId4" imgW="10476190" imgH="5401429" progId="Paint.Picture">
                  <p:embed/>
                  <p:pic>
                    <p:nvPicPr>
                      <p:cNvPr id="9" name="Object 8">
                        <a:extLst>
                          <a:ext uri="{FF2B5EF4-FFF2-40B4-BE49-F238E27FC236}">
                            <a16:creationId xmlns:a16="http://schemas.microsoft.com/office/drawing/2014/main" id="{5149FA47-FEFC-4DA3-B6F8-47D53C1D7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17" r="5006"/>
                      <a:stretch>
                        <a:fillRect/>
                      </a:stretch>
                    </p:blipFill>
                    <p:spPr bwMode="auto">
                      <a:xfrm>
                        <a:off x="5141833" y="4095499"/>
                        <a:ext cx="3670347" cy="1838957"/>
                      </a:xfrm>
                      <a:prstGeom prst="rect">
                        <a:avLst/>
                      </a:prstGeom>
                      <a:noFill/>
                    </p:spPr>
                  </p:pic>
                </p:oleObj>
              </mc:Fallback>
            </mc:AlternateContent>
          </a:graphicData>
        </a:graphic>
      </p:graphicFrame>
      <p:pic>
        <p:nvPicPr>
          <p:cNvPr id="3" name="Picture 2">
            <a:extLst>
              <a:ext uri="{FF2B5EF4-FFF2-40B4-BE49-F238E27FC236}">
                <a16:creationId xmlns:a16="http://schemas.microsoft.com/office/drawing/2014/main" id="{E3E600F9-F01A-487C-AC7B-67F261C86CEE}"/>
              </a:ext>
            </a:extLst>
          </p:cNvPr>
          <p:cNvPicPr>
            <a:picLocks noChangeAspect="1"/>
          </p:cNvPicPr>
          <p:nvPr/>
        </p:nvPicPr>
        <p:blipFill>
          <a:blip r:embed="rId6"/>
          <a:stretch>
            <a:fillRect/>
          </a:stretch>
        </p:blipFill>
        <p:spPr>
          <a:xfrm>
            <a:off x="2980670" y="4908777"/>
            <a:ext cx="2835911" cy="1708747"/>
          </a:xfrm>
          <a:prstGeom prst="rect">
            <a:avLst/>
          </a:prstGeom>
        </p:spPr>
      </p:pic>
      <p:sp>
        <p:nvSpPr>
          <p:cNvPr id="2" name="Titel 1"/>
          <p:cNvSpPr>
            <a:spLocks noGrp="1"/>
          </p:cNvSpPr>
          <p:nvPr>
            <p:ph type="title"/>
          </p:nvPr>
        </p:nvSpPr>
        <p:spPr>
          <a:xfrm>
            <a:off x="576000" y="103846"/>
            <a:ext cx="8236180" cy="863881"/>
          </a:xfrm>
        </p:spPr>
        <p:txBody>
          <a:bodyPr>
            <a:normAutofit/>
          </a:bodyPr>
          <a:lstStyle/>
          <a:p>
            <a:r>
              <a:rPr lang="nl-BE" sz="3200" dirty="0"/>
              <a:t>Klimaat- en </a:t>
            </a:r>
            <a:r>
              <a:rPr lang="nl-BE" sz="3200" dirty="0" err="1"/>
              <a:t>waterrobuuste</a:t>
            </a:r>
            <a:r>
              <a:rPr lang="nl-BE" sz="3200" dirty="0"/>
              <a:t> inrichting</a:t>
            </a:r>
          </a:p>
        </p:txBody>
      </p:sp>
      <p:pic>
        <p:nvPicPr>
          <p:cNvPr id="10" name="Picture 9">
            <a:extLst>
              <a:ext uri="{FF2B5EF4-FFF2-40B4-BE49-F238E27FC236}">
                <a16:creationId xmlns:a16="http://schemas.microsoft.com/office/drawing/2014/main" id="{24BCCE6E-3701-4A9A-A530-F8DE172FBB09}"/>
              </a:ext>
            </a:extLst>
          </p:cNvPr>
          <p:cNvPicPr>
            <a:picLocks noChangeAspect="1"/>
          </p:cNvPicPr>
          <p:nvPr/>
        </p:nvPicPr>
        <p:blipFill>
          <a:blip r:embed="rId7"/>
          <a:stretch>
            <a:fillRect/>
          </a:stretch>
        </p:blipFill>
        <p:spPr>
          <a:xfrm>
            <a:off x="723045" y="1684397"/>
            <a:ext cx="2932372" cy="3909829"/>
          </a:xfrm>
          <a:prstGeom prst="rect">
            <a:avLst/>
          </a:prstGeom>
        </p:spPr>
      </p:pic>
      <p:sp>
        <p:nvSpPr>
          <p:cNvPr id="11" name="TextBox 10">
            <a:extLst>
              <a:ext uri="{FF2B5EF4-FFF2-40B4-BE49-F238E27FC236}">
                <a16:creationId xmlns:a16="http://schemas.microsoft.com/office/drawing/2014/main" id="{4FBA5BDD-92C1-46F5-9AB8-475316417B55}"/>
              </a:ext>
            </a:extLst>
          </p:cNvPr>
          <p:cNvSpPr txBox="1"/>
          <p:nvPr/>
        </p:nvSpPr>
        <p:spPr>
          <a:xfrm>
            <a:off x="905256" y="1094849"/>
            <a:ext cx="3310128" cy="369332"/>
          </a:xfrm>
          <a:prstGeom prst="rect">
            <a:avLst/>
          </a:prstGeom>
          <a:noFill/>
        </p:spPr>
        <p:txBody>
          <a:bodyPr wrap="square" rtlCol="0">
            <a:spAutoFit/>
          </a:bodyPr>
          <a:lstStyle/>
          <a:p>
            <a:r>
              <a:rPr lang="nl-BE" dirty="0"/>
              <a:t>Koppelkansen benut:</a:t>
            </a:r>
          </a:p>
        </p:txBody>
      </p:sp>
    </p:spTree>
    <p:extLst>
      <p:ext uri="{BB962C8B-B14F-4D97-AF65-F5344CB8AC3E}">
        <p14:creationId xmlns:p14="http://schemas.microsoft.com/office/powerpoint/2010/main" val="595798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103846"/>
            <a:ext cx="8236180" cy="863881"/>
          </a:xfrm>
        </p:spPr>
        <p:txBody>
          <a:bodyPr>
            <a:normAutofit/>
          </a:bodyPr>
          <a:lstStyle/>
          <a:p>
            <a:r>
              <a:rPr lang="nl-BE" sz="3200" dirty="0"/>
              <a:t>Buffer- en infiltratievoorzieningen</a:t>
            </a:r>
          </a:p>
        </p:txBody>
      </p:sp>
      <p:pic>
        <p:nvPicPr>
          <p:cNvPr id="3" name="Picture 2">
            <a:extLst>
              <a:ext uri="{FF2B5EF4-FFF2-40B4-BE49-F238E27FC236}">
                <a16:creationId xmlns:a16="http://schemas.microsoft.com/office/drawing/2014/main" id="{5C1E156E-0A42-41DD-8C80-374F920D7934}"/>
              </a:ext>
            </a:extLst>
          </p:cNvPr>
          <p:cNvPicPr>
            <a:picLocks noChangeAspect="1"/>
          </p:cNvPicPr>
          <p:nvPr/>
        </p:nvPicPr>
        <p:blipFill>
          <a:blip r:embed="rId2"/>
          <a:stretch>
            <a:fillRect/>
          </a:stretch>
        </p:blipFill>
        <p:spPr>
          <a:xfrm>
            <a:off x="1325880" y="1396303"/>
            <a:ext cx="6673132" cy="4517358"/>
          </a:xfrm>
          <a:prstGeom prst="rect">
            <a:avLst/>
          </a:prstGeom>
        </p:spPr>
      </p:pic>
      <p:sp>
        <p:nvSpPr>
          <p:cNvPr id="6" name="TextBox 5">
            <a:extLst>
              <a:ext uri="{FF2B5EF4-FFF2-40B4-BE49-F238E27FC236}">
                <a16:creationId xmlns:a16="http://schemas.microsoft.com/office/drawing/2014/main" id="{05C055A4-D6CC-4FDB-BF8A-64C2E78DCD6E}"/>
              </a:ext>
            </a:extLst>
          </p:cNvPr>
          <p:cNvSpPr txBox="1"/>
          <p:nvPr/>
        </p:nvSpPr>
        <p:spPr>
          <a:xfrm>
            <a:off x="1325880" y="950976"/>
            <a:ext cx="3310128" cy="369332"/>
          </a:xfrm>
          <a:prstGeom prst="rect">
            <a:avLst/>
          </a:prstGeom>
          <a:noFill/>
        </p:spPr>
        <p:txBody>
          <a:bodyPr wrap="square" rtlCol="0">
            <a:spAutoFit/>
          </a:bodyPr>
          <a:lstStyle/>
          <a:p>
            <a:r>
              <a:rPr lang="nl-BE" dirty="0"/>
              <a:t>Klassiek:</a:t>
            </a:r>
          </a:p>
        </p:txBody>
      </p:sp>
    </p:spTree>
    <p:extLst>
      <p:ext uri="{BB962C8B-B14F-4D97-AF65-F5344CB8AC3E}">
        <p14:creationId xmlns:p14="http://schemas.microsoft.com/office/powerpoint/2010/main" val="110345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779439" y="216000"/>
            <a:ext cx="8060791" cy="1049382"/>
          </a:xfrm>
        </p:spPr>
        <p:txBody>
          <a:bodyPr>
            <a:normAutofit/>
          </a:bodyPr>
          <a:lstStyle/>
          <a:p>
            <a:r>
              <a:rPr lang="nl-BE" sz="3200" dirty="0">
                <a:solidFill>
                  <a:schemeClr val="tx2"/>
                </a:solidFill>
              </a:rPr>
              <a:t>Toenemende problemen met waterbeschikbaarheid</a:t>
            </a:r>
          </a:p>
        </p:txBody>
      </p:sp>
      <p:pic>
        <p:nvPicPr>
          <p:cNvPr id="2" name="Picture 1"/>
          <p:cNvPicPr>
            <a:picLocks noChangeAspect="1"/>
          </p:cNvPicPr>
          <p:nvPr/>
        </p:nvPicPr>
        <p:blipFill>
          <a:blip r:embed="rId2"/>
          <a:stretch>
            <a:fillRect/>
          </a:stretch>
        </p:blipFill>
        <p:spPr>
          <a:xfrm rot="21266499">
            <a:off x="2453950" y="3428891"/>
            <a:ext cx="6149658" cy="2874566"/>
          </a:xfrm>
          <a:prstGeom prst="rect">
            <a:avLst/>
          </a:prstGeom>
        </p:spPr>
      </p:pic>
      <p:pic>
        <p:nvPicPr>
          <p:cNvPr id="3" name="Picture 2"/>
          <p:cNvPicPr>
            <a:picLocks noChangeAspect="1"/>
          </p:cNvPicPr>
          <p:nvPr/>
        </p:nvPicPr>
        <p:blipFill>
          <a:blip r:embed="rId3"/>
          <a:stretch>
            <a:fillRect/>
          </a:stretch>
        </p:blipFill>
        <p:spPr>
          <a:xfrm>
            <a:off x="411741" y="1536076"/>
            <a:ext cx="4991532" cy="2585425"/>
          </a:xfrm>
          <a:prstGeom prst="rect">
            <a:avLst/>
          </a:prstGeom>
        </p:spPr>
      </p:pic>
    </p:spTree>
    <p:extLst>
      <p:ext uri="{BB962C8B-B14F-4D97-AF65-F5344CB8AC3E}">
        <p14:creationId xmlns:p14="http://schemas.microsoft.com/office/powerpoint/2010/main" val="1539448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103846"/>
            <a:ext cx="8236180" cy="863881"/>
          </a:xfrm>
        </p:spPr>
        <p:txBody>
          <a:bodyPr>
            <a:normAutofit/>
          </a:bodyPr>
          <a:lstStyle/>
          <a:p>
            <a:r>
              <a:rPr lang="nl-BE" sz="3200" dirty="0"/>
              <a:t>Regenwateropslag (ook collectieve)</a:t>
            </a:r>
          </a:p>
        </p:txBody>
      </p:sp>
      <p:pic>
        <p:nvPicPr>
          <p:cNvPr id="3" name="Picture 2"/>
          <p:cNvPicPr>
            <a:picLocks noChangeAspect="1"/>
          </p:cNvPicPr>
          <p:nvPr/>
        </p:nvPicPr>
        <p:blipFill>
          <a:blip r:embed="rId2"/>
          <a:stretch>
            <a:fillRect/>
          </a:stretch>
        </p:blipFill>
        <p:spPr>
          <a:xfrm>
            <a:off x="904341" y="2957120"/>
            <a:ext cx="7579497" cy="3224224"/>
          </a:xfrm>
          <a:prstGeom prst="rect">
            <a:avLst/>
          </a:prstGeom>
        </p:spPr>
      </p:pic>
      <p:pic>
        <p:nvPicPr>
          <p:cNvPr id="6" name="Picture 8" descr="https://www.antwerpenmorgen.be/files/download/8867fc47-328a-4979-b238-e2fadc0acd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677" y="1068329"/>
            <a:ext cx="3908218" cy="234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133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76000" y="914132"/>
            <a:ext cx="8380794" cy="498575"/>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80"/>
              </a:spcBef>
              <a:spcAft>
                <a:spcPts val="0"/>
              </a:spcAft>
              <a:buClrTx/>
              <a:buSzPct val="110000"/>
              <a:buFont typeface="Arial" pitchFamily="34" charset="0"/>
              <a:buNone/>
              <a:tabLst/>
              <a:defRPr/>
            </a:pPr>
            <a:r>
              <a:rPr lang="nl-NL" sz="2000" dirty="0"/>
              <a:t>Gezuiverd afvalwater</a:t>
            </a:r>
            <a:endParaRPr kumimoji="0" lang="nl-NL" sz="2000" i="0" u="none" strike="noStrike" kern="1200" cap="none" spc="0" normalizeH="0" baseline="0" noProof="0" dirty="0">
              <a:ln>
                <a:noFill/>
              </a:ln>
              <a:solidFill>
                <a:srgbClr val="00407A"/>
              </a:solidFill>
              <a:effectLst/>
              <a:uLnTx/>
              <a:uFillTx/>
            </a:endParaRPr>
          </a:p>
        </p:txBody>
      </p:sp>
      <p:sp>
        <p:nvSpPr>
          <p:cNvPr id="9" name="Rectangle 2"/>
          <p:cNvSpPr>
            <a:spLocks noGrp="1" noChangeArrowheads="1"/>
          </p:cNvSpPr>
          <p:nvPr>
            <p:ph type="title"/>
          </p:nvPr>
        </p:nvSpPr>
        <p:spPr>
          <a:xfrm>
            <a:off x="467544" y="0"/>
            <a:ext cx="8140747" cy="1340768"/>
          </a:xfrm>
        </p:spPr>
        <p:txBody>
          <a:bodyPr>
            <a:normAutofit/>
          </a:bodyPr>
          <a:lstStyle/>
          <a:p>
            <a:pPr eaLnBrk="1" hangingPunct="1"/>
            <a:r>
              <a:rPr lang="nl-BE" sz="3200" dirty="0">
                <a:solidFill>
                  <a:schemeClr val="tx2"/>
                </a:solidFill>
              </a:rPr>
              <a:t>Hergebruik van water</a:t>
            </a:r>
            <a:br>
              <a:rPr lang="nl-BE" sz="3200" dirty="0">
                <a:solidFill>
                  <a:schemeClr val="tx2"/>
                </a:solidFill>
              </a:rPr>
            </a:br>
            <a:endParaRPr lang="nl-BE" sz="3200" dirty="0">
              <a:solidFill>
                <a:schemeClr val="tx2"/>
              </a:solidFill>
            </a:endParaRPr>
          </a:p>
        </p:txBody>
      </p:sp>
      <p:pic>
        <p:nvPicPr>
          <p:cNvPr id="3074" name="Picture 2" descr="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336" y="1494603"/>
            <a:ext cx="2184036" cy="4301283"/>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rot="21321081">
            <a:off x="1315137" y="3005509"/>
            <a:ext cx="3704436" cy="3580783"/>
          </a:xfrm>
          <a:prstGeom prst="rect">
            <a:avLst/>
          </a:prstGeom>
          <a:effectLst>
            <a:outerShdw blurRad="50800" dist="38100" dir="13500000" algn="br" rotWithShape="0">
              <a:prstClr val="black">
                <a:alpha val="40000"/>
              </a:prstClr>
            </a:outerShdw>
          </a:effectLst>
        </p:spPr>
      </p:pic>
      <p:pic>
        <p:nvPicPr>
          <p:cNvPr id="2" name="Picture 1"/>
          <p:cNvPicPr>
            <a:picLocks noChangeAspect="1"/>
          </p:cNvPicPr>
          <p:nvPr/>
        </p:nvPicPr>
        <p:blipFill>
          <a:blip r:embed="rId4"/>
          <a:stretch>
            <a:fillRect/>
          </a:stretch>
        </p:blipFill>
        <p:spPr>
          <a:xfrm rot="156151">
            <a:off x="709079" y="1532699"/>
            <a:ext cx="5328412" cy="190151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9446630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WFhUXFxcaGBcYGRoeHhgbHRoXFxcYHR4dHyggGhwlHRccIjEiJSkrLi4uGh8zODMsNygtLiwBCgoKDg0OGhAQGiwkICQsLCwsLCwsLCwsLCwsLCwsLCwsLCwsLCwsLCwsLCwsLCwsLCwsLCwsLCwrKys3LCwsK//AABEIALIBGAMBIgACEQEDEQH/xAAcAAACAgMBAQAAAAAAAAAAAAAEBQMGAAECBwj/xAA9EAABAgQEAwYEBgIBAgcAAAABAhEAAwQhBRIxQVFhcQYTIoGRoTKxwdEUI0JS4fBi8TMVcgdDgpKistL/xAAYAQADAQEAAAAAAAAAAAAAAAAAAQIDBP/EACURAAICAgIBBQADAQAAAAAAAAABAhEDIRIxQQQTIjJRQmFxof/aAAwDAQACEQMRAD8ACqMPnIIUoXLOEnQs5FtoAlUxYrUlTBJU4YAh2B+ZhniGLLbLbKEOwOjtqeje8JK/FCrK6tUh206NGS2UAqnJL5iXf7v6RFLqQmZm1tYG+u/WOUSRMKQhtLgnRtS/CNIkZZigCzC+7dI10RssWGoC1d8sJA4H9SuYO0Ez8VIB/NBVZgNG3fg8Q0WEJEs58wINr+nGIqnBpbEJXkuHBOYHqdQS8Y/Gyw78NKnKGYWZ+AJPA2J84ln0cpKRLlIQyS6l3KyW3fa50hfPxWWlWVwLEAgaC1g+8TYdUoQSVILO2VzFwdMOx9h3ZyUtKlqRmT4Q+mpuX5CG+F4TLkIZGZO5AUYAocdSoCX4ZcpN0g2KieJJvBGJYwlIZJClHhcOdHMbr9Je9CvtixksVLKifCnW/Fm0iv8AYjuxWJM5SUJSknxHUgN/ekGz561r7sIC5hylWYm3EPYjw7ecFSOzGU5wliGADglutrxDabL4Uehye01HL0mp6AGJT2zpdlKPRCvtHnE2h5TPNZHyiP8AAj9hPVavtFcURs9Dqe28hL+Gbb/FvmRDTA8UTUS+9QFAEsymezDnHjc3DOCBoBo+m8eodgJWWkSGbxKsOsJpIKD+0iXpp4OhlTB/8THz1Lw97pUWMfReMS80qYnihQ9o+eUU6pBGe9yC2ygz9dYiV1oGbGGKIbN7RL/0qcb5gfWLPSUZCQXTdmBUkP6mCZErNpkfb8xJeOF5Mv4UkV6mw2coXmN5OOUNcC7OKUViZMdJTsL8IZKllPxZRYsc4ILdNIP7NlKpZmpIKltmH7W0T9fOHillctlJCHBcCpZc9OdPfJsAlRZz+4DRTNpHpgo6aegAS5ZTZhlFhoLNaKRKpRKACmzhnNj6Foedm6VS5ilImtoSNXe3G2n+47ItvsTVAmO/+HlOXmSh3Uy5B/SeRH1EVakx+dKmTJS5ihl8Kst2szjibGPXJMoOyh4ufzHK0Je03ZWXUpB+FY+FYF77HiOUEl+E9ibEMWC5C+5OdQzKZSnUz+LKL6O4baAsYokZUzpKgSr4kPoWc6a/7ir1kidRzciwxd0qS7KvqkwUpRnsqUsJmJylQG4cvvfeBZf0dBFJVTArMkl/b00gupqlTEkLdt2gb8WFABSe7WASx0VxYjf7xiKgpLh+XP7gxpyi42OMXdICTRFahLCbEkgpLO+x22hzg3Z+amZ/xFIe5cXHU6P02hdOWEEJKgFWYOBckNqbdY9Aw+v/ACklRewc633Jiaop6N0+FJy/mpSTwFwOFzeOplFLQApKT4f0pNhxLaQjqO1ZC1JWAhtwoK9xb/cI8X7VhxqTw25FtBYxLaTIdsvlLilMXGYJmB3z+FwODxkeO1GLmYvKhKlKbQDMfXVo3GayP8AOk1SiQgJGXIz8xuX8+LQkqqcrUAUFyAQAG8+WusPDRrlp/KvmAD5hu+3NtoTYvOmyZiFzNdBexAbhBBsGL6PCqhUwgIUBoVGyfXy94s9NhaJJzlcsrLNcsODdbekZW4qwKEpCkos50tyhXMxlBUVlN9Bdw21tIbcpCpE1ZWpz2KioEuVGw8t+MKa6cnMSFFRJ6WjMQxALlFIFwxHqfSFlKpSzlew1J2FouMPINjHCp6PEVICmIAf3iShrCklzfW14Ao5Rz5TZOrjhyiZVGCQUr15bQ3V7EPKvFCUJJSXSkgGxSpyLs2sQYbWKTZCgA13Fi9/LlGqapCAyS5A3u/2g6mqKdf8AyIIO5TtzPCFa6LTphvZjHZaV55pL3OZRdzvtZuPtF/lEKDi4IcEbx5vP7Oy1HNKmBRN8qtxEf/WqmmKQoKGVwE6pYaX5/SGtBy/T01UgHaOTSjhHnmGdsD+IK5pLZdBpf7R6BJxGWtOdKwU8X9ofIDX4JJLNFiwCTklBI4mK9IrUKKmWPCSk3ZjwvAlX25lU5yBOYhXiLhmcP1t8oTkDLtWEkKAvy5bx5dXdlXXlmEglSlhjsWDNlPDjBWD/APiUvwonSwp1MVAtYvto4Le8Z2t7S/nJIlhJCWc+LcmwBELkq2I3IwGTLAKlbhsx3NtmhJjEtEoqEq/iIWSTZTEtcnUD2gXGMcmTJSSSAMwIZIDEcDmc+kJFYkohYN86go9Q/wD+jGMkvCAO/EKWnKDqNCeT68NPWHHYmVMlqmKWXDDMAeD3ip01Q5tZz9n9hFqocaTIkqnJSkqWQnL0d38jEwuLGW+vpe/QlinLYi199/OF6cIOZKkTGVLJYpsQSz78o4p8cV+DE5KQVAsQSdHYxT5WMzkKWJZLrJJa/SOhza0hOj1zDsXCmROITMGh0CzxGwVyYxDXdr5UpWU+IOxUD7NHk87DKmax8XJ4iqcPqVEJMtQbe7PxvESc3XgEeg9sMfkzJRQJaZiVO5J+HYENd3ItHmS8UUC0vwvZhv8A1oa0OGCW5mzB/wBo9/OMnmWkvLl67q/i0KTX8gZNhOHrnSzMCwFJWGQXD/uvt/eEHzzLSR3s0KLAMm9hZrWhD+KWsEJK1FmZIPkC1oY0WBzJjGaUoB1SA6uVzYG0EJNaigJZ+Kyk/BKBI0UtvaBpmJVE+yEzFDgkEDh0iwycLppAzKS52KvEfIbRPV4sG/KZgzkbE7RGTJX2d/0Oivy+zU9blakSxx+I/QQdR4BTIJM1Rmlv1aDygszFrQFZkhTfC99deUB1iESloE8nOp9DaxbK4D7wl7jfxjSHo3WVwklC5ctMsEEIYC4feMiWoqklSBLQ2UbgKD3s5vubxkaLC67FYixOoKVpCwAkEnMmwDWLnThaF1XiMvLlbMg7Ob9f41gWoxZc1JlpBILuAIkwvBzLOZZewIH35xWo9iIata56nQixbQ2BgJdKsKUMpOUPbh9YsdVNSgAAAO232gWtT+W4zWG6bhmJ5wRmKhRRSc4zKUUj4QwueL/3jB1KZcpwlBJ3Kh69IKp6eWhAznxG5bY629YCxCcmcoKzBID+n3h3bA1+D7wlSPBduA0vHc+pyMgsQAAD8/OI6mpSBlQGA3OpiSRQAspZckhknUX16WgbpWwOqejIupYS4cA6+cF0lIsgnMANjsTxgaoLquf7/RHEpZ0c7NwEZu2MNm94mYF7AlmOnCH1JifeJyzBmGnOK0iWogkKAT/lvyiXMmWHzXI12vCUuLAY4p2YSq8g34QvSJlNKUleqi7dLP7wFKxZctQWlTFmiReKd4AlZKh9+e0ayl/Qh1R4kooqA91pCtd928ifSFGLVBWvNa4SfaBlKCcqQS4DeW0TTKVakpUBYv7NGaRQPTraYk/5A+4MWLtwkhaFDdLebmEqKY5gb+m8N6OjWVJK0ugKBKVnW97dIfKPQ4wlLpCBOc7FuAvBUjDZqiwTcgm7ObPbjF0oqWXdgAH04DhE8ynQMqbAk2Fn8hGkYITVOmUCZIUlTq0ZrW5CNT5yxJCWcFTu19GHlF7n4CFhiyRxO0L6jD6enYKXnI0CfnA0kxUV2T30wBCAQkW4f7i5dnKdEiV+dlB3MJanGwLS05RxOpgSXUd6Sc+jO5v0A38oy5pP4qxot1T2klJsgZj6D7mK9i2PrUPEsJHBJb1jkUIU4TmALMs2IbgNA/txMMqHC5KbhIJ4m5gak3tgIaOnnTQ8tBAaxVZ/qYa0vZbMl5yzmdwBoPaLFKiYqhKEV0AHS0aZaQhNgP8AZiQtxgasxFKbC5hFVYs4BV8ROW3E6DhsYzeduXGCsrjXY67UymkhYOdKdcrFubaiKsUKUkGSsMrUXB8x9dItFHNzBQcsTa92IZgWBy7sYLlYaklgPQE/KOpYo3bRBW6fCiQM5KlJIObQtwMMRQJQkqaz3OV73IDtrrB8zD5uYZCnLa/mz8FA3ca2iSRhCpObOshJBFnYA6eJTEttobtGukuxbFGGzFTswloDsCFOWAJ+I2byMZBJnIQnu5KQiWNBueZjIlRKKJR1DKJLB+G+/wB46m1JWbE6gPC8TshbzvZuMZNn2HUtGbjbsmwidVkF8zsftGLxBZOtjsdwWgKUvj84hmFjxeGkIlq6l3bQxEmbG5ckrISnfhDv8JKl2yhRfUqf5RTkloKFFDTTJp8CXYueA8zaHFXLWo38DbqOvBm1jS8QKUsQGuGHw8yw1gWZXk2ewNhwF/a8ZNtvoZuYhQFyCdiP7aDqKcES8xbxFr7AagfeF6ai+7dYHXVk2ez2MOrCwuoqVFVyW29j9YFmTHsPWODNdru0QzCQokHV/KHQjievRucSUs8p03jgIcFx5w6wfDgj8xRBy6Dnxim9UMOm4SVyET0HM1lgC45/SG+HUyZ0tkvmRfKGe/C1zZ/KNdnqxMtZIISFfED8xFrk4bJX4glIKmLiz8DaElZSK1SJQ7JbMwKhuOXSDzlfKl5iiLBAdjwUdBDibgkhIuCNdCbi1jxAb3MIa/tJ3KSmVKygOMyhpwsLORo5iXCMds195pUg6Thix4pihLSeB+ZMQVWP08kflDORqoaf+439Ipc/F5tTMSkqJc2fQdYb4bg6Ay1zAojfZIBsRxP2jPJm4IztsKxOtqpycxQe7DlhbTi5cxWQF3WPhURY6uBFum1svZyBsT8X8QtqZskMGJBuG2faMIZ3O1JDaFyKVCxlXqE66OecZMqzToSkBOa5J4QDiMw96UpSdTp7RtNEVF5jtweNk1FbIsfUuNJXKUFEBQB8zs0EYJXJTLdZZRJcHlp0hPIkolkrICQdLaeUQ4rXEsEb6Nu8SnyloC/yprgERFU1ISLve1oXYWMiEpd2GsEVNNnlrUQfCzcOZPLnFzTql2UhPVTVD4ATx3a9hA+HSQslRDgs1iDfUKB1I4wxoKDK5KndmbTnDGRI4B+l4r0+LgrfYNtk0gJSnMbAXPKOV1hWQZK1Pw8Ie4Hh8XjHMMU7wJUYpomUv4gpKwW56a6NrtBGFrRToJyvMIAL6G2uthyIeNlPdJEtWOqju5brUAAQHSAHWWA14Wc2EIsQxNc4gq0GgG394wNOnKUXUXP922jhoaikM6jIjcxkUB51MmeJ1aaQ1wWlRMTMmTT4EkAJdnJBO3ANCXI8NcLVlQpP+QP0jOXVIldmsUSh80sMncXLcNbwBNU+kMpUpKic396QFOp2X4bAafzEqS6BoKwuYEhZ3YMfV45Ub63fjprvHX4Yyzdy7O20DTSzwWmwN95xOsQrURcB/rHE3wl9LxPJllQOxAcBvWKetiNomjrHLZiXsI7pqVSuQhvS4YDzjOWRRHQrp5LnQnhz6Rk2WEDRi/WLCqgBFtRpG19n1VAKwUpZn9IMORSewSK9QTSZgDOSWH9MPTSKSjMA6SR8IJbm+h8njWD9n1S15lsW0De94ttHTPq5jdlFdw3DZiluU5U7Hf0aPQKFASkAbBoSV2LypNjdWyUeJXoNIWzMUqZ3hljukngCVfYROlsEW2txGUjKlawFKdkv4i17DWKPjmK/iXkpJCCrMzXNgwI20HO0MpHZAkFU2YUlnKyXUObnSJalaadJMmQqaQQkzcr7OzgfKIchCNGGplIJlpGYDUwrl1JCbKsk/TTpeC1Y6pU3xJLGzFJudusBTKZS8xQkIHMu/BhHPOn2hkc+rJOujX8ohnzVLLg6b8Ym/AqBYtoB84KRJAETyjHoNhFJNzo1LneOqdOTwsSflEUqoSncN1gCuxMs6WHIxnGMp/4AZiFYACB9IHwP8xedQ+HTrCdJUosQXPEGLRhMjIgDeOyEFFAOJcxgYs2HUclcpZmpzNMUNCcoFgbabRVEixhhh9dlUVKDpOUTUHQbJmDkdzxgb+VjDplCA+QWuwfT1iFHeKlzZGUJUbpWkkqU2ieADnXlDKeoJWyNGCh0PPhHCJnd5lpTmzlOYh7EAtZ7O+3Axo3aoVFWo6Tuyc6GVwNm5tBKi+7/ADhpjcuela1qSlSVJKU2cIDgk6PmtrCZKopJDJBHKjGPExCUoVMmHKhOp4n9oG5ihA6jGR1S/nyyqWAhQJASrfkoi6TGRPNFcWUdVCtDZkkP6+fDzjpMlQGYbwQirYqCmLxx+NPkBYRzXIzo4VJUq7gbRklLeEFItc7xz3a5j5dtt4lp8JUdXeHyXlgRiapRCApy+p0frGSKPMu5BF/ENzwHnDmnwsve2jvB6KsSEhQYKSrXXKzsfc+kHuJdDoq0ukAA3gmYt8vgDgh1XcjhwiZAMxZMtC1lRdsrMf8AcHIwgt+asJ/wRc+sVegVAFLT+PKTYmytW5loc0WGrzKysUj4SsEBR5h3g3BEoCwkJShASolazewtc2d4kxGslyyFzphcfAlDBLblnNzxPk0EY2tgybDcJ3mnMXdgGHpqYcKEtCf0o48uZ4ecVxeOzJlqeXkSf1rdzpoBrG5OALmfmT1EjV12HNkxo5K2wSpEldjMt2kgzVDgBl8z9rwMiVUz7ElI/bLBA81Q1RNp5QGVJmK52A8tognV01aic5AIbINBHNk9TGIzKXC6eS+cgq3Qi581QTT4mtOiEIHAPcdeML7gRozCY5JepnLrQgrGpE6cuWuQpwsZbnwgm1/SL1S4clNOiQoggJCSQAHbUjhFMwetMpfFJItwI0MXtNUCEqSMzm4fTn0Md3p8kZK/I3sptZ2YWJl5apsoKBOVQCm5cFNwibtJ2epAgGQ6W/cT1yl7hQ2aLBWVk0hZUMksPYDMs6MzWHvtHnXaTE1944lmXa2ZyS+pN2f5RWZXF6EkYpSZDAkLJuTrbUCEVZXhyUpygkmOZs/9xJPDrGzRKWm9thHPjxV3soV1tSGDBi8QSZSlkACG8nBDwPImGdHheTWx6RumkhUA4dhuUub8IeSJUTpVLQAFDW9laR2cuzkbRKyKXQzRTA0wkF0s446EbpPIxNMU8RKMPsCydmUyZqfCPzMuQFR4Ocp2BB33jmqqhKWWUGdvFYFjp/eEU5U1UhYmINnBPV7HpFmqliahM5P6gM396vDg90yqtaH9JisuZ4Xyq/ar6bH+2gevwNC7o8KvYxWiNj5H6F/Y7ekMMKxWYlQlqIUk2GYsRyfjyMbNV0SakYQvPlWHbRKblXSKljGJTJ68qU5MpICGIUPI3B949c7N0Skz1TVHMVJYpDeEauN+Twd2j7Oy55TNSEicnRRGo/aSPndoLfYWro8s7KYKCoTBMupN0FTlS3bh1LbcY3D2bSJp1ErRkWbs2rc9PQxkYTuW6OiCSVWea4RRImLJnLWlKQ/hS5J4DaJlUcsEEu2Y66kP4YPm1MuW4ceWsDCcqaWly3PEiM1lnLpHIFoSlLEWDNptE6McQg/lp7wton7xlNgyz/zrsf0JuTDWnTKlFpUsA7n4lfZPnC9rltlCyTRVM5yppKSzbfO8HUmESZDqUc5V+4sD0HxKglS1q1OX3V6mw8h5xglAF9TxJc+pjVRSVAYao6JSAOYypHkPEfMiB00wDk3J1/1BJTGjFaQEK5AUGIcHaMocFkqUXADB9CSdmEcyKkLm90NfnxaC51V3RUlBzOpJslJIAdhmuBzAJflESyxS2wNrrZchOZJCieXwEbDiTrAMqvVOSfETlPQXvtCCbVKNQc4sSbAWHAiGNOoosiydY5Zz/QRDIlLRMJWX2h2hQIBJs0DJk5tYkQsIAzFx5NHLklyYjYS/32jSU/3+7QPW4kkMAWPAXMCfi5xLJSw/cq/pFQwzl4HQ4QX0fUcnhvh1XOlfFYagBKmSP2HYgjcRS/wKjdUxXNrfzEvcEaTJg/8AWY7cOHh5GeuVEwKk94lzY21IOwtrrFLxrAFqp1KUghmI43LHyMEdkamfToMokKKhmloWSS2oBPXTrA1Ri1RMJzEgboA9+bR1PLGqZNbFNH2aYAqSEDnr6QZOo5YvmcD9rfP0gYTVFX5ij6vbzjtdYEgMEtpxL+eh6RhLLFPRdEwo7ApdmupTAdATAldUeBSUqzKbXh5xxPqivUlX26RkqblBZg4I0f24Rk8kmhMTKwuepHeAFSEquofCDwff/UTmqyDxFWu7W5Q8Xis4U5kAITLIupKXL3cvxOnlFfr0KyqKEjgbaPof5iu64iDEYmmZowI4fWJoU4ZS5Uh9d4bpEbVx0UQz0uCOIMFdkat80lZsB4UncOcwBjgiFlSpUmYmajUH/Y84mX6OLosVTIyqKTt7xwnDlTWAa3wlRACuTkhyNbbQZNqTMlImJQCSOrdBofPSFWI4ip0qTq2qrmx0bQRssmiljt6HFLUTZJClLyqTZJJcltm3EWfs12q/FT1SZiQkZXSH/UDfyvFHlkrPhIzKD3/nZidY7rqNVMDOzqSrwpTk3KgQpjyA94WN3srLCqVl/wC1dZSy0lM05jb8tN1Ptp8PUmMjx6TVzFqzTFZRwFyepN1GMjTZlUUGyMGkILqPeK1N2T5kwzlOR4Esnl4R6m59Inl0iU7OeJv/AK8onMZUkSCCn/cX5Cw+58zEoSwYW6R0qMg2ByBHYRBEmmGXOssnZtTA/wCMQCyRmd2zfCOA1v7RzvPjTaspxaVmZOY6kged4CrikynTmzO7myQB1Dkx1VLBV3kxTkDkAOgGkQzq9JBAuOOg9TrHNP1MpuorRIkRPTOWVpDENtZmaHUuaA7t5winzEyycp+Ig2I+zxklc1XwJUH3V/N/aLnhlk2CGs3IWt56RFOrEIFyNdoGOHzFEGZMccE294kl0aE6D1vFR9NXbA2K6Yo+FLDUFW8Rqoir41HygkR0I3jjjHpDI5NKlOgggCNDkImlUq1aD5ekOU0u2BCY6RLJNnt/fKGMqgAudYkUgJNh5xyz9SuogZImqcKJGb9ybaaPBeISSspmpIAJ8Y4HfoN4EWnhB+HTgklKvgUGP0PlHKpclxkIBVMzXsRzhRJWicpdmyq/TY9Yd1w7tfdlOrsoaf0wNIoEpUVAXOvOIi5QtNgDpoUbEj0MdHDjqFB+bj+ILnT5adSE9TC6r7QSwCEeIjhGscuV67HZ33SwUoDDMcoKjYkxHiOGzJCwFqRlNgtmB4pI+kIKjFZ6mKEhLXBPHo8XLCK+VX05lTtWY3uDxHMe8d2ODirfYl2I0LQT4DmHHZ+UTiOKLCky1d2JiWB1BBf6Q3xbCjKSFpBy6E+Wumka3fQxWYHq5YUGgiWQTfT5xJNVLADjUcdNIiU0nsLIsDxAyJJSu7qdI4au3UiOipE8Z06sTlHEO/QWheuSFAso7i+wifCqLu0aku5HQs1/I+ULDLlIqMmFyqvulEsGysAG47+nvENJSTagqUFeEqupRsD+1IJ0Agc0xJbU6RccPo0SZQJslIJPM6luZjuqkS2Jaf8AD001KCDMnqIutiEvpYWBOg11jIrM6aZ08rLeIuW0T/HCMhOEX2NZWtUXcJjSkxPMEDTFRiySFZiBc1o6mqiCYYSAgxvHDMP5cvKgBgkP6xXjUr/UrLpYQ5qKNCtQR0JHyMRS6JCS4F+Jv84xWGN2xttgMgrUPCh+a/doIThil/8ALM8k8OD6wwSI6aNFCK6ECow6UlTpSH4wUEx0lB4RxNWE6kA8OMDmkB00cFEbJ4BRfk3zjohYDgOS45dYzlmigIxL8hGlrQG8TvwBgmXTFQGc34D+6tB6JKE7dI5p+ob0hgUqQkkG9rj6mDO+SPhvzgefWgH4dfaAp2JhOg/u9o56lIQ5RMKjYE9I6VJa5djxivJxwfpc9AfO9oiXik4uyfU+mkarBJroCxLmpQHJ/vIbw4GHJTdRKgz2Hy4xQZFXPCknMAxBZn02c7RfezNeJshOY+JJyn6R04fTpL5ICtYz2lQUIEp5qr6GyRZgSwBiuLxWfMdBBSDuNv5h12gw4SZ6gB4VeJPrceRgISnbmWjV4safKgF6aJ/iUo8jE6JQToIN7sCxLHdxDGhwlSmUiWVf5LskdBqYXuL+P/AFlPQlVyQlPE/SIypKSUyRlfVW52+Xzh7VUiE/804E7JTt5xzhaJc2aJcpCXucynLNxaMvlN7YmJsPpWOYqIOul4v0vH0TpKkziwSGIZyq2tt4nkdkhbvFJPJKbe8VrHaeXJyKpJomKSSlaCWU7sCNHu4jRYskHY0V/EJwSoJTm8TM4IVycHSICha1kI1Yudff7NDqk7LVU5505gS5CXud24DzhhRYaVTEyxKIlD/kKgQVG9gNSOZ8ov2nJ9ktinDMEJIuHZ3Ojch+vrp1hxNkBNhc8YZVdBLQvPdS/wByi56PwELpyo2jGMei0ZhtNdS2skN5mF/amqUJYZR8R0OzNf5Q+UO7QlDMdSTuT/poquKyUrmh1FCSnwnKSDubdYSytzo29tcOTEkpZSc6PRnY6te21oyDEUgSpYSuWpi13AUNxdibn2MajobOYuyzAs+Jwp4inySz9I5SgCYuISrlE6kxyRAAMY0UROoRwUwARhIEdpaOFCNKQCGMS1YIGqKhKlZczEbhiPJ+kbliWGKlOo6Zi5/iOfwCbhzrxiM0CeZ8zGLwL9GGz69CXdWnziBWOy+JJ4AE8eEQ/gJf7R6RIJKRtCWCPlgQqxCarTNfoAB5xN+ImE3YBm5x0THClRoscF0gOFJJLlSjye0c9yl3aGQwqYzswPE+8RzqJSQ9m+XWBTj4AECIx4mXLSPimDyiMTAbS5at3Wt2HQWHtA8qEcvxgU4oqX8NrgkDcjSBFz9XUxfjw4QsnT3JI/toaTkDLvRdoJK0tUJK2HhDF3d1Pve2nCC5q6dXiCVSwW8AYevD1ijdn0Fc3KksWOR3uRdhzPOG1OubnDgkbhTDMDYjkW3OkKbfQhzOxWUj/jSgb3udW1POAKrHllQzLI2026QPiFFLSpJGZYDEKzM4BHhAa6uIjhKiVqJHQn+vGLTrY2Nez1KqdWIlzUqUnMrOLgMATqDpppF7mT1SbSpUuUhB+FKfitbMokWPHaKp2YqxKnJWX4L3YGwVuzfaOO2WLErWyiQSQkJIIAAAc8HL2jpwVx+KBRV7GWP9qZmbu5Ld2okZm2/aDxEIlj/fD+Ih7Py1FK0rdSLKzJuEFrdOYiWpQqWQ7X0UC46R0ppaG1ZZMN7VCTJMuagEpPxvokbGH1JiCJssTUOyg9wx6GPMjICnJJYm4fTpyiyYDiEyRJWlaUstikrLqLn9AcBIAG9riE4iGGIL8ReF8lOZYDONWgKuxCYuYgpR4Ek50v4lA2fy1Z7wxoDlmX4P7gwpJocXZPOqcqwVXDDmUj9w4jjuIlqpCFodTMA4U+nN4UTag5yFAgu7PsL+FvK0Ey6MzZXhNtSgBs2ra6c0xzPFbTTpnWsqSaaE06iSoZkm7hKVkMCHu52A2jIZMMrNZi8ZHS8ijo51ib2jqUouDBM6a6WHH2hbh1bJWkOqYFM5GUex3iKox6SiZlIWU8XAMY8kRQUsREqI5naCjG0wjchQDH0iNONUpGpd9SWAHTeJ5oKJBGGI043SsWC3B4/xCjFcWBKO6KgkXKfrC9xPSChuSI5KhAqMYpz+k8/EYYYdWSJjqMsBIt8S7nX90T7i/GFApmREVR3OxqSzS5SSobMS/q8B12OLSQ2VCS+iU/a0PluqCwtMpavhSo9AY7/AzN0t1IHzMKqLH5iiUlagC32+UOKeQqYpIch9yRpuYznkcdJBZGujYOpaR0vHdMmVr4lNo9gTwbeCzRU4YzJpY6Wbo5vAmJz0SgVBSVJSRlA143iE5y7A3VT1zS5mCWlIbzOzbdYBpiJpIWtVn03A8oANUCvLM0OYgOdWDC0EJqWSWOQEBktx157QuPHQEdbWiTZMvxfuPijiXVu0ycshGiUh7ln1G14FxCaqXdQB/wAh529YgE0zGB30/wAXbRo3jjtWxeSenpDPzqIyJAIBA34c4WiWDY6gtbhFpM5ITlBBYMB0Yuza2hXXLBAOVLv8QF4qEqdDojOUJAlgpIu76mDaZWYEs51P1iGlS408uUGyfCXGh/rxOTfXaBoMkrHlEqpKXDgqB4cOuxgKYpSmsXdgIn7xaHQfAprOAWcOPaGpe5H+y1KtBkukIUCkBrZk6uNSH2gnG8B75aO48KVJLn9hHEe3V45wKaJK/EvOle6mdKvoItSZmVRuMp5b8X31iFcVaNIRUnTEgohKSmWLFIsdlcSfr1gWfKeUrNLWZRUACATlWXZIIhvjdYiWMymdPi6NfTd+EMO0+OSZlItCFdyZ0tKk5mDq1GUC4uzm2zRrjdq2PM+Okee4rLVTZRPQsZ9w2m9wT4uW0G09O0tKkl0GwIvcM4PO4jvCa9CcqJx76W7qQoEh7Osbgj3gzEKSVTLyU84FE5Fkqvkc2vqCwF9dHdo6MeWLVo565EdJIJGY6bD6wdLmAjxNbeBaM5UlK1gLSWL2Lczp8toW47WEqEmXr/5h9GQ+g5/SHuTNNJBapipwHdEk58oUEhydWAL2YNcXflDCmqDKBTMBSpDlQIuG011H3isolTJKvy3d2Uh7c24RZqdaZhUVjvFFnKiTmsA1yQwaw0iJ/FbFC5OkAomqVMZRspVw3wi/itrfhxjIHqJMxE2Z4nlFiACAQGO5Gt9OUZEOCezbnWmIBNVlHiOg3MC40PGOkbjImHZzgNIkPptBYlJfQekZGQ2BPPlJA0GnCMwtAz6DQ/IxkZGMumLybxeSkLSyR/xDYftMHSbIAFvi0/7YyMhL6obF/ZRIJmEh7COe0CAJxYDVW3ONRkafzMzchIDsGtDfsyomoQ5fUexjIyIydgOZklJZ0g+M6gcYrHaJI71Y27wW21EZGQsfZYpoFPPvwV84xCjm13P0jcZFz7ET4sHkeX2hZKUeJ+GMjIvH9WAylH4j/dBEkj45fSMjIhdjXYZLPw9YNliyvP5xkZC/k/8ACvJwDZPWN4neal7+BH/2jcZGGP7iNr38vrFtwFRMkvfxb+UZGRrk+hrg+xWe2Cy6Q5Ym4iu1BZm/aPrG4yNF9Sc33NJUWmFzFqopYILgGx1HKNxkGPoURdVaq8/nBISMkstcoLnixLRkZHbEz8nSd/L5wQjU9T9I1GQS6GuxnWi56fQRkZGRgjaf2P/Z"/>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D5D"/>
              </a:solidFill>
              <a:effectLst/>
              <a:uLnTx/>
              <a:uFillTx/>
              <a:latin typeface="Arial" panose="020B0604020202020204"/>
              <a:ea typeface="+mn-ea"/>
              <a:cs typeface="+mn-cs"/>
            </a:endParaRPr>
          </a:p>
        </p:txBody>
      </p:sp>
      <p:sp>
        <p:nvSpPr>
          <p:cNvPr id="8" name="Rectangle 2"/>
          <p:cNvSpPr txBox="1">
            <a:spLocks noChangeArrowheads="1"/>
          </p:cNvSpPr>
          <p:nvPr/>
        </p:nvSpPr>
        <p:spPr>
          <a:xfrm>
            <a:off x="1431635" y="2088548"/>
            <a:ext cx="5999019" cy="1245779"/>
          </a:xfrm>
          <a:prstGeom prst="rect">
            <a:avLst/>
          </a:prstGeom>
        </p:spPr>
        <p:txBody>
          <a:bodyPr vert="horz" lIns="0" tIns="0" rIns="0" bIns="0" rtlCol="0" anchor="b" anchorCtr="0">
            <a:normAutofit/>
          </a:bodyPr>
          <a:lst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a:lstStyle>
          <a:p>
            <a:pPr lvl="0" algn="ctr"/>
            <a:r>
              <a:rPr lang="nl-BE" sz="3200" dirty="0">
                <a:solidFill>
                  <a:srgbClr val="1D8DB0"/>
                </a:solidFill>
              </a:rPr>
              <a:t>Regelgeving?</a:t>
            </a:r>
          </a:p>
        </p:txBody>
      </p:sp>
    </p:spTree>
    <p:extLst>
      <p:ext uri="{BB962C8B-B14F-4D97-AF65-F5344CB8AC3E}">
        <p14:creationId xmlns:p14="http://schemas.microsoft.com/office/powerpoint/2010/main" val="11732536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85801" y="1200150"/>
            <a:ext cx="8319656" cy="4812723"/>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BE" sz="2000" dirty="0"/>
              <a:t>Elke </a:t>
            </a:r>
            <a:r>
              <a:rPr lang="nl-BE" sz="2000" dirty="0" err="1"/>
              <a:t>vergunningsplichtige</a:t>
            </a:r>
            <a:r>
              <a:rPr lang="nl-BE" sz="2000" dirty="0"/>
              <a:t> herinrichting, nieuwbouw of uitbreiding: via </a:t>
            </a:r>
            <a:r>
              <a:rPr lang="nl-BE" sz="2000" b="1" dirty="0"/>
              <a:t>omgevingsvergunning </a:t>
            </a:r>
            <a:r>
              <a:rPr lang="nl-BE" sz="2000" dirty="0"/>
              <a:t>beoordeeld o.b.v. regelgevend kader dat steeds meer aandacht heeft voor waterbeheer:</a:t>
            </a:r>
          </a:p>
          <a:p>
            <a:pPr marL="0" indent="0">
              <a:buNone/>
            </a:pPr>
            <a:endParaRPr lang="nl-BE" sz="2000" dirty="0"/>
          </a:p>
          <a:p>
            <a:pPr marL="0" indent="0">
              <a:buNone/>
            </a:pPr>
            <a:r>
              <a:rPr lang="nl-BE" sz="2000" dirty="0"/>
              <a:t>Stedenbouwkundige verordeningen:</a:t>
            </a:r>
          </a:p>
          <a:p>
            <a:pPr>
              <a:buFont typeface="Wingdings" panose="05000000000000000000" pitchFamily="2" charset="2"/>
              <a:buChar char="ü"/>
            </a:pPr>
            <a:r>
              <a:rPr lang="nl-BE" sz="2000" dirty="0"/>
              <a:t>Gewestelijke verordening inzake hemelwater (laatste verstrenging 29.09.2016): hemelwaterput, infiltratievoorziening, collectieve buffer</a:t>
            </a:r>
          </a:p>
          <a:p>
            <a:pPr>
              <a:buFont typeface="Wingdings" panose="05000000000000000000" pitchFamily="2" charset="2"/>
              <a:buChar char="ü"/>
            </a:pPr>
            <a:r>
              <a:rPr lang="nl-BE" sz="2000" dirty="0"/>
              <a:t>Provinciale verordening verhardingen (strikter in Vlaams Brabant)</a:t>
            </a:r>
          </a:p>
          <a:p>
            <a:pPr marL="0" indent="0">
              <a:buNone/>
            </a:pPr>
            <a:endParaRPr lang="nl-BE" sz="2000" dirty="0"/>
          </a:p>
          <a:p>
            <a:pPr marL="0" indent="0">
              <a:buNone/>
            </a:pPr>
            <a:r>
              <a:rPr lang="nl-BE" sz="2000" dirty="0"/>
              <a:t>Specifieke regelgeving en instrumenten:</a:t>
            </a:r>
          </a:p>
          <a:p>
            <a:pPr marL="0" indent="0">
              <a:buNone/>
            </a:pPr>
            <a:r>
              <a:rPr lang="nl-BE" sz="2000" dirty="0"/>
              <a:t>Watertoets, Oeverzones, Afgebakende overstromingsgebieden, Signaalgebieden, Watergevoelige open ruimtegebieden, MER, </a:t>
            </a:r>
            <a:r>
              <a:rPr lang="nl-BE" sz="2000" dirty="0" err="1"/>
              <a:t>Vlarem</a:t>
            </a:r>
            <a:r>
              <a:rPr lang="nl-BE" sz="2000" dirty="0"/>
              <a:t> II</a:t>
            </a:r>
            <a:endParaRPr lang="nl-NL" sz="2000" dirty="0"/>
          </a:p>
        </p:txBody>
      </p:sp>
      <p:sp>
        <p:nvSpPr>
          <p:cNvPr id="5" name="Titel 1">
            <a:extLst>
              <a:ext uri="{FF2B5EF4-FFF2-40B4-BE49-F238E27FC236}">
                <a16:creationId xmlns:a16="http://schemas.microsoft.com/office/drawing/2014/main" id="{A28D1443-7E16-45A7-99C8-96B16B974BF6}"/>
              </a:ext>
            </a:extLst>
          </p:cNvPr>
          <p:cNvSpPr>
            <a:spLocks noGrp="1"/>
          </p:cNvSpPr>
          <p:nvPr>
            <p:ph type="title"/>
          </p:nvPr>
        </p:nvSpPr>
        <p:spPr>
          <a:xfrm>
            <a:off x="576000" y="103846"/>
            <a:ext cx="8236180" cy="863881"/>
          </a:xfrm>
        </p:spPr>
        <p:txBody>
          <a:bodyPr>
            <a:normAutofit/>
          </a:bodyPr>
          <a:lstStyle/>
          <a:p>
            <a:r>
              <a:rPr lang="nl-BE" sz="3200" dirty="0"/>
              <a:t>Ruimtelijke ordening</a:t>
            </a:r>
          </a:p>
        </p:txBody>
      </p:sp>
    </p:spTree>
    <p:extLst>
      <p:ext uri="{BB962C8B-B14F-4D97-AF65-F5344CB8AC3E}">
        <p14:creationId xmlns:p14="http://schemas.microsoft.com/office/powerpoint/2010/main" val="40416266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92727" y="2013736"/>
            <a:ext cx="8312729" cy="3999138"/>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buFont typeface="Wingdings" panose="05000000000000000000" pitchFamily="2" charset="2"/>
              <a:buChar char="ü"/>
            </a:pPr>
            <a:r>
              <a:rPr lang="nl-BE" sz="2000" dirty="0"/>
              <a:t>ambitieuzer vergunningenbeleid inzake terugdringen verhardingen</a:t>
            </a:r>
          </a:p>
          <a:p>
            <a:pPr>
              <a:spcAft>
                <a:spcPts val="1200"/>
              </a:spcAft>
              <a:buFont typeface="Wingdings" panose="05000000000000000000" pitchFamily="2" charset="2"/>
              <a:buChar char="ü"/>
            </a:pPr>
            <a:r>
              <a:rPr lang="nl-BE" sz="2000" dirty="0"/>
              <a:t>lokale besturen: hemel- en droogtewaterplannen </a:t>
            </a:r>
          </a:p>
          <a:p>
            <a:pPr>
              <a:spcAft>
                <a:spcPts val="1200"/>
              </a:spcAft>
              <a:buFont typeface="Wingdings" panose="05000000000000000000" pitchFamily="2" charset="2"/>
              <a:buChar char="ü"/>
            </a:pPr>
            <a:r>
              <a:rPr lang="nl-BE" sz="2000" dirty="0"/>
              <a:t>proeftuinen ontharding - onthardingsprogramma ‘Vlaanderen breekt uit!’ - ‘Operatie Perforatie’ </a:t>
            </a:r>
          </a:p>
          <a:p>
            <a:pPr>
              <a:spcAft>
                <a:spcPts val="1200"/>
              </a:spcAft>
              <a:buFont typeface="Wingdings" panose="05000000000000000000" pitchFamily="2" charset="2"/>
              <a:buChar char="ü"/>
            </a:pPr>
            <a:r>
              <a:rPr lang="nl-BE" sz="2000" dirty="0"/>
              <a:t>infiltratiebonus, blauwgroen peil</a:t>
            </a:r>
          </a:p>
          <a:p>
            <a:pPr>
              <a:spcAft>
                <a:spcPts val="1200"/>
              </a:spcAft>
              <a:buFont typeface="Wingdings" panose="05000000000000000000" pitchFamily="2" charset="2"/>
              <a:buChar char="ü"/>
            </a:pPr>
            <a:endParaRPr lang="nl-BE" sz="2000" dirty="0"/>
          </a:p>
          <a:p>
            <a:pPr marL="0" indent="0">
              <a:spcAft>
                <a:spcPts val="1200"/>
              </a:spcAft>
              <a:buNone/>
            </a:pPr>
            <a:endParaRPr lang="nl-NL" sz="2600" dirty="0"/>
          </a:p>
          <a:p>
            <a:endParaRPr lang="nl-NL" sz="2000" dirty="0"/>
          </a:p>
        </p:txBody>
      </p:sp>
      <p:pic>
        <p:nvPicPr>
          <p:cNvPr id="4" name="Picture 3"/>
          <p:cNvPicPr>
            <a:picLocks noChangeAspect="1"/>
          </p:cNvPicPr>
          <p:nvPr/>
        </p:nvPicPr>
        <p:blipFill>
          <a:blip r:embed="rId2"/>
          <a:stretch>
            <a:fillRect/>
          </a:stretch>
        </p:blipFill>
        <p:spPr>
          <a:xfrm>
            <a:off x="480289" y="101599"/>
            <a:ext cx="4336875" cy="1690256"/>
          </a:xfrm>
          <a:prstGeom prst="rect">
            <a:avLst/>
          </a:prstGeom>
        </p:spPr>
      </p:pic>
      <p:sp>
        <p:nvSpPr>
          <p:cNvPr id="3" name="Rectangle 2"/>
          <p:cNvSpPr/>
          <p:nvPr/>
        </p:nvSpPr>
        <p:spPr>
          <a:xfrm>
            <a:off x="1768762" y="1341690"/>
            <a:ext cx="5897419" cy="261610"/>
          </a:xfrm>
          <a:prstGeom prst="rect">
            <a:avLst/>
          </a:prstGeom>
        </p:spPr>
        <p:txBody>
          <a:bodyPr wrap="square">
            <a:spAutoFit/>
          </a:bodyPr>
          <a:lstStyle/>
          <a:p>
            <a:r>
              <a:rPr lang="en-US" sz="1100" dirty="0">
                <a:solidFill>
                  <a:srgbClr val="000000"/>
                </a:solidFill>
                <a:hlinkClick r:id="rId3"/>
              </a:rPr>
              <a:t>https://www.integraalwaterbeleid.be/nl/nieuws/blue-deal-bindt-strijd-aan-tegen-droogte</a:t>
            </a:r>
            <a:endParaRPr lang="en-US" sz="1100" dirty="0">
              <a:solidFill>
                <a:srgbClr val="000000"/>
              </a:solidFill>
            </a:endParaRPr>
          </a:p>
        </p:txBody>
      </p:sp>
    </p:spTree>
    <p:extLst>
      <p:ext uri="{BB962C8B-B14F-4D97-AF65-F5344CB8AC3E}">
        <p14:creationId xmlns:p14="http://schemas.microsoft.com/office/powerpoint/2010/main" val="177054827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85801" y="1200150"/>
            <a:ext cx="8319656" cy="4812723"/>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BE" sz="2000" b="1" dirty="0"/>
              <a:t>Heffingen en kosten </a:t>
            </a:r>
            <a:r>
              <a:rPr lang="nl-BE" sz="2000" dirty="0"/>
              <a:t>water zullen duurder zullen worden</a:t>
            </a:r>
          </a:p>
          <a:p>
            <a:pPr marL="0" indent="0">
              <a:buNone/>
            </a:pPr>
            <a:r>
              <a:rPr lang="nl-BE" sz="2000" dirty="0"/>
              <a:t>: verbruik leidingwater, grondwater, oppervlaktewater &amp; lozingen</a:t>
            </a:r>
          </a:p>
          <a:p>
            <a:pPr marL="0" indent="0">
              <a:buNone/>
            </a:pPr>
            <a:endParaRPr lang="nl-BE" sz="2000" dirty="0"/>
          </a:p>
          <a:p>
            <a:pPr marL="0" indent="0">
              <a:buNone/>
            </a:pPr>
            <a:r>
              <a:rPr lang="nl-BE" sz="2000" b="1" dirty="0"/>
              <a:t>Financiële incentives </a:t>
            </a:r>
            <a:r>
              <a:rPr lang="nl-BE" sz="2000" dirty="0"/>
              <a:t>zullen meer en meer gekoppeld worden aan inspanningen inzake duurzaam waterbeheer</a:t>
            </a:r>
            <a:endParaRPr lang="nl-NL" sz="2000" dirty="0"/>
          </a:p>
        </p:txBody>
      </p:sp>
      <p:sp>
        <p:nvSpPr>
          <p:cNvPr id="5" name="Titel 1">
            <a:extLst>
              <a:ext uri="{FF2B5EF4-FFF2-40B4-BE49-F238E27FC236}">
                <a16:creationId xmlns:a16="http://schemas.microsoft.com/office/drawing/2014/main" id="{A28D1443-7E16-45A7-99C8-96B16B974BF6}"/>
              </a:ext>
            </a:extLst>
          </p:cNvPr>
          <p:cNvSpPr>
            <a:spLocks noGrp="1"/>
          </p:cNvSpPr>
          <p:nvPr>
            <p:ph type="title"/>
          </p:nvPr>
        </p:nvSpPr>
        <p:spPr>
          <a:xfrm>
            <a:off x="576000" y="103846"/>
            <a:ext cx="8236180" cy="863881"/>
          </a:xfrm>
        </p:spPr>
        <p:txBody>
          <a:bodyPr>
            <a:normAutofit/>
          </a:bodyPr>
          <a:lstStyle/>
          <a:p>
            <a:r>
              <a:rPr lang="nl-BE" sz="3200" dirty="0"/>
              <a:t>Financiële incentives</a:t>
            </a:r>
          </a:p>
        </p:txBody>
      </p:sp>
    </p:spTree>
    <p:extLst>
      <p:ext uri="{BB962C8B-B14F-4D97-AF65-F5344CB8AC3E}">
        <p14:creationId xmlns:p14="http://schemas.microsoft.com/office/powerpoint/2010/main" val="26400248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92727" y="2013736"/>
            <a:ext cx="8312729" cy="3999138"/>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buFont typeface="Wingdings" panose="05000000000000000000" pitchFamily="2" charset="2"/>
              <a:buChar char="ü"/>
            </a:pPr>
            <a:r>
              <a:rPr lang="nl-BE" sz="2000" dirty="0"/>
              <a:t>strikter kader niet-vergunde oppervlaktewater- en grondwateronttrekkingen</a:t>
            </a:r>
          </a:p>
          <a:p>
            <a:pPr>
              <a:spcAft>
                <a:spcPts val="1200"/>
              </a:spcAft>
              <a:buFont typeface="Wingdings" panose="05000000000000000000" pitchFamily="2" charset="2"/>
              <a:buChar char="ü"/>
            </a:pPr>
            <a:r>
              <a:rPr lang="nl-BE" sz="2000" dirty="0"/>
              <a:t>waterscan verplicht vr grootverbruikers of bedrijven met grote verharde oppervlakte tegen 2022</a:t>
            </a:r>
          </a:p>
          <a:p>
            <a:pPr>
              <a:spcAft>
                <a:spcPts val="1200"/>
              </a:spcAft>
              <a:buFont typeface="Wingdings" panose="05000000000000000000" pitchFamily="2" charset="2"/>
              <a:buChar char="ü"/>
            </a:pPr>
            <a:r>
              <a:rPr lang="nl-BE" sz="2000" dirty="0"/>
              <a:t>ontvankelijkheidsvoorwaarde bij aanvragen tot financiële steun en/of vergunningen met voldoende relevantie voor duurzaam waterbeheer doorheen alle entiteiten v Vlaamse overheid: tegen 2022</a:t>
            </a:r>
          </a:p>
          <a:p>
            <a:pPr>
              <a:spcAft>
                <a:spcPts val="1200"/>
              </a:spcAft>
              <a:buFont typeface="Wingdings" panose="05000000000000000000" pitchFamily="2" charset="2"/>
              <a:buChar char="ü"/>
            </a:pPr>
            <a:r>
              <a:rPr lang="nl-BE" sz="2000" dirty="0"/>
              <a:t>voor prioritaire sectoren (chemie, voeding, bouw, …): circulair watergebruik als regel: o.a. engagementen op sectorniveau + verankering in </a:t>
            </a:r>
            <a:r>
              <a:rPr lang="nl-BE" sz="2000" dirty="0" err="1"/>
              <a:t>MBO’s</a:t>
            </a:r>
            <a:r>
              <a:rPr lang="nl-BE" sz="2000" dirty="0"/>
              <a:t> of green deals</a:t>
            </a:r>
            <a:endParaRPr lang="nl-NL" sz="2000" dirty="0"/>
          </a:p>
        </p:txBody>
      </p:sp>
      <p:pic>
        <p:nvPicPr>
          <p:cNvPr id="4" name="Picture 3"/>
          <p:cNvPicPr>
            <a:picLocks noChangeAspect="1"/>
          </p:cNvPicPr>
          <p:nvPr/>
        </p:nvPicPr>
        <p:blipFill>
          <a:blip r:embed="rId2"/>
          <a:stretch>
            <a:fillRect/>
          </a:stretch>
        </p:blipFill>
        <p:spPr>
          <a:xfrm>
            <a:off x="480289" y="101599"/>
            <a:ext cx="4336875" cy="1690256"/>
          </a:xfrm>
          <a:prstGeom prst="rect">
            <a:avLst/>
          </a:prstGeom>
        </p:spPr>
      </p:pic>
      <p:sp>
        <p:nvSpPr>
          <p:cNvPr id="3" name="Rectangle 2"/>
          <p:cNvSpPr/>
          <p:nvPr/>
        </p:nvSpPr>
        <p:spPr>
          <a:xfrm>
            <a:off x="1768762" y="1341690"/>
            <a:ext cx="5897419" cy="261610"/>
          </a:xfrm>
          <a:prstGeom prst="rect">
            <a:avLst/>
          </a:prstGeom>
        </p:spPr>
        <p:txBody>
          <a:bodyPr wrap="square">
            <a:spAutoFit/>
          </a:bodyPr>
          <a:lstStyle/>
          <a:p>
            <a:r>
              <a:rPr lang="en-US" sz="1100" dirty="0">
                <a:solidFill>
                  <a:srgbClr val="000000"/>
                </a:solidFill>
                <a:hlinkClick r:id="rId3"/>
              </a:rPr>
              <a:t>https://www.integraalwaterbeleid.be/nl/nieuws/blue-deal-bindt-strijd-aan-tegen-droogte</a:t>
            </a:r>
            <a:endParaRPr lang="en-US" sz="1100" dirty="0">
              <a:solidFill>
                <a:srgbClr val="000000"/>
              </a:solidFill>
            </a:endParaRPr>
          </a:p>
        </p:txBody>
      </p:sp>
    </p:spTree>
    <p:extLst>
      <p:ext uri="{BB962C8B-B14F-4D97-AF65-F5344CB8AC3E}">
        <p14:creationId xmlns:p14="http://schemas.microsoft.com/office/powerpoint/2010/main" val="249244601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92727" y="2013736"/>
            <a:ext cx="8312729" cy="3999138"/>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buFont typeface="Wingdings" panose="05000000000000000000" pitchFamily="2" charset="2"/>
              <a:buChar char="ü"/>
            </a:pPr>
            <a:r>
              <a:rPr lang="nl-BE" sz="2000" dirty="0"/>
              <a:t>strategische ecologiesteun VLAIO uitgebreid vr circulair watergebruik</a:t>
            </a:r>
          </a:p>
          <a:p>
            <a:pPr>
              <a:spcAft>
                <a:spcPts val="1200"/>
              </a:spcAft>
              <a:buFont typeface="Wingdings" panose="05000000000000000000" pitchFamily="2" charset="2"/>
              <a:buChar char="ü"/>
            </a:pPr>
            <a:r>
              <a:rPr lang="nl-BE" sz="2000" dirty="0"/>
              <a:t>programma “proeftuin droogte” voor projecten rond waterhergebruik tussen meer dan 2 verschillende partijen</a:t>
            </a:r>
          </a:p>
          <a:p>
            <a:pPr>
              <a:spcAft>
                <a:spcPts val="1200"/>
              </a:spcAft>
              <a:buFont typeface="Wingdings" panose="05000000000000000000" pitchFamily="2" charset="2"/>
              <a:buChar char="ü"/>
            </a:pPr>
            <a:r>
              <a:rPr lang="nl-BE" sz="2000" dirty="0"/>
              <a:t>bedrijventerreinen: ondersteuningsregeling hemelwateropvang en –gebruik </a:t>
            </a:r>
          </a:p>
          <a:p>
            <a:pPr>
              <a:spcAft>
                <a:spcPts val="1200"/>
              </a:spcAft>
              <a:buFont typeface="Wingdings" panose="05000000000000000000" pitchFamily="2" charset="2"/>
              <a:buChar char="ü"/>
            </a:pPr>
            <a:endParaRPr lang="nl-BE" sz="2000" dirty="0"/>
          </a:p>
          <a:p>
            <a:pPr>
              <a:spcAft>
                <a:spcPts val="1200"/>
              </a:spcAft>
              <a:buFont typeface="Wingdings" panose="05000000000000000000" pitchFamily="2" charset="2"/>
              <a:buChar char="ü"/>
            </a:pPr>
            <a:endParaRPr lang="nl-BE" sz="2000" dirty="0"/>
          </a:p>
          <a:p>
            <a:pPr marL="0" indent="0">
              <a:spcAft>
                <a:spcPts val="1200"/>
              </a:spcAft>
              <a:buNone/>
            </a:pPr>
            <a:endParaRPr lang="nl-NL" sz="2600" dirty="0"/>
          </a:p>
          <a:p>
            <a:endParaRPr lang="nl-NL" sz="2000" dirty="0"/>
          </a:p>
        </p:txBody>
      </p:sp>
      <p:pic>
        <p:nvPicPr>
          <p:cNvPr id="4" name="Picture 3"/>
          <p:cNvPicPr>
            <a:picLocks noChangeAspect="1"/>
          </p:cNvPicPr>
          <p:nvPr/>
        </p:nvPicPr>
        <p:blipFill>
          <a:blip r:embed="rId2"/>
          <a:stretch>
            <a:fillRect/>
          </a:stretch>
        </p:blipFill>
        <p:spPr>
          <a:xfrm>
            <a:off x="480289" y="101599"/>
            <a:ext cx="4336875" cy="1690256"/>
          </a:xfrm>
          <a:prstGeom prst="rect">
            <a:avLst/>
          </a:prstGeom>
        </p:spPr>
      </p:pic>
      <p:sp>
        <p:nvSpPr>
          <p:cNvPr id="3" name="Rectangle 2"/>
          <p:cNvSpPr/>
          <p:nvPr/>
        </p:nvSpPr>
        <p:spPr>
          <a:xfrm>
            <a:off x="1768762" y="1341690"/>
            <a:ext cx="5897419" cy="261610"/>
          </a:xfrm>
          <a:prstGeom prst="rect">
            <a:avLst/>
          </a:prstGeom>
        </p:spPr>
        <p:txBody>
          <a:bodyPr wrap="square">
            <a:spAutoFit/>
          </a:bodyPr>
          <a:lstStyle/>
          <a:p>
            <a:r>
              <a:rPr lang="en-US" sz="1100" dirty="0">
                <a:solidFill>
                  <a:srgbClr val="000000"/>
                </a:solidFill>
                <a:hlinkClick r:id="rId3"/>
              </a:rPr>
              <a:t>https://www.integraalwaterbeleid.be/nl/nieuws/blue-deal-bindt-strijd-aan-tegen-droogte</a:t>
            </a:r>
            <a:endParaRPr lang="en-US" sz="1100" dirty="0">
              <a:solidFill>
                <a:srgbClr val="000000"/>
              </a:solidFill>
            </a:endParaRPr>
          </a:p>
        </p:txBody>
      </p:sp>
    </p:spTree>
    <p:extLst>
      <p:ext uri="{BB962C8B-B14F-4D97-AF65-F5344CB8AC3E}">
        <p14:creationId xmlns:p14="http://schemas.microsoft.com/office/powerpoint/2010/main" val="37584710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692727" y="2013736"/>
            <a:ext cx="8312729" cy="3999138"/>
          </a:xfrm>
          <a:prstGeom prst="rect">
            <a:avLst/>
          </a:prstGeom>
        </p:spPr>
        <p:txBody>
          <a:bodyPr vert="horz" lIns="0" tIns="0" rIns="0" bIns="0" rtlCol="0">
            <a:noAutofit/>
          </a:bodyPr>
          <a:lst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nl-BE" sz="2000" dirty="0"/>
              <a:t>Veel bedrijventerreinen langs (potentiële) ecologische corridors langs waterlopen: </a:t>
            </a:r>
          </a:p>
          <a:p>
            <a:pPr>
              <a:spcAft>
                <a:spcPts val="1200"/>
              </a:spcAft>
              <a:buFont typeface="Wingdings" panose="05000000000000000000" pitchFamily="2" charset="2"/>
              <a:buChar char="ü"/>
            </a:pPr>
            <a:r>
              <a:rPr lang="nl-BE" sz="2000" dirty="0"/>
              <a:t>Landinrichtingsprojecten, meer natte natuur: bedrijventerrein als deel ecologische corridor, rol van infiltratie</a:t>
            </a:r>
          </a:p>
          <a:p>
            <a:pPr>
              <a:spcAft>
                <a:spcPts val="1200"/>
              </a:spcAft>
              <a:buFont typeface="Wingdings" panose="05000000000000000000" pitchFamily="2" charset="2"/>
              <a:buChar char="ü"/>
            </a:pPr>
            <a:endParaRPr lang="nl-BE" sz="2000" dirty="0"/>
          </a:p>
          <a:p>
            <a:pPr>
              <a:spcAft>
                <a:spcPts val="1200"/>
              </a:spcAft>
              <a:buFont typeface="Wingdings" panose="05000000000000000000" pitchFamily="2" charset="2"/>
              <a:buChar char="ü"/>
            </a:pPr>
            <a:endParaRPr lang="nl-BE" sz="2000" dirty="0"/>
          </a:p>
          <a:p>
            <a:pPr marL="0" indent="0">
              <a:spcAft>
                <a:spcPts val="1200"/>
              </a:spcAft>
              <a:buNone/>
            </a:pPr>
            <a:endParaRPr lang="nl-NL" sz="2600" dirty="0"/>
          </a:p>
          <a:p>
            <a:endParaRPr lang="nl-NL" sz="2000" dirty="0"/>
          </a:p>
        </p:txBody>
      </p:sp>
      <p:pic>
        <p:nvPicPr>
          <p:cNvPr id="4" name="Picture 3"/>
          <p:cNvPicPr>
            <a:picLocks noChangeAspect="1"/>
          </p:cNvPicPr>
          <p:nvPr/>
        </p:nvPicPr>
        <p:blipFill>
          <a:blip r:embed="rId2"/>
          <a:stretch>
            <a:fillRect/>
          </a:stretch>
        </p:blipFill>
        <p:spPr>
          <a:xfrm>
            <a:off x="480289" y="101599"/>
            <a:ext cx="4336875" cy="1690256"/>
          </a:xfrm>
          <a:prstGeom prst="rect">
            <a:avLst/>
          </a:prstGeom>
        </p:spPr>
      </p:pic>
      <p:sp>
        <p:nvSpPr>
          <p:cNvPr id="3" name="Rectangle 2"/>
          <p:cNvSpPr/>
          <p:nvPr/>
        </p:nvSpPr>
        <p:spPr>
          <a:xfrm>
            <a:off x="1768762" y="1341690"/>
            <a:ext cx="5897419" cy="261610"/>
          </a:xfrm>
          <a:prstGeom prst="rect">
            <a:avLst/>
          </a:prstGeom>
        </p:spPr>
        <p:txBody>
          <a:bodyPr wrap="square">
            <a:spAutoFit/>
          </a:bodyPr>
          <a:lstStyle/>
          <a:p>
            <a:r>
              <a:rPr lang="en-US" sz="1100" dirty="0">
                <a:solidFill>
                  <a:srgbClr val="000000"/>
                </a:solidFill>
                <a:hlinkClick r:id="rId3"/>
              </a:rPr>
              <a:t>https://www.integraalwaterbeleid.be/nl/nieuws/blue-deal-bindt-strijd-aan-tegen-droogte</a:t>
            </a:r>
            <a:endParaRPr lang="en-US" sz="1100" dirty="0">
              <a:solidFill>
                <a:srgbClr val="000000"/>
              </a:solidFill>
            </a:endParaRPr>
          </a:p>
        </p:txBody>
      </p:sp>
    </p:spTree>
    <p:extLst>
      <p:ext uri="{BB962C8B-B14F-4D97-AF65-F5344CB8AC3E}">
        <p14:creationId xmlns:p14="http://schemas.microsoft.com/office/powerpoint/2010/main" val="1969846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1710" y="1501422"/>
            <a:ext cx="6059744" cy="2652889"/>
          </a:xfrm>
        </p:spPr>
        <p:txBody>
          <a:bodyPr>
            <a:normAutofit/>
          </a:bodyPr>
          <a:lstStyle/>
          <a:p>
            <a:pPr algn="ctr"/>
            <a:r>
              <a:rPr lang="nl-BE" sz="2700" dirty="0"/>
              <a:t>Uitdagingen voor het huidig &amp; toekomstig waterbeheer:</a:t>
            </a:r>
            <a:br>
              <a:rPr lang="nl-BE" sz="2700" dirty="0"/>
            </a:br>
            <a:br>
              <a:rPr lang="nl-BE" sz="2700" dirty="0"/>
            </a:br>
            <a:r>
              <a:rPr lang="nl-BE" sz="3200" dirty="0"/>
              <a:t>Klimaatverandering</a:t>
            </a:r>
            <a:br>
              <a:rPr lang="nl-BE" sz="3200" dirty="0"/>
            </a:br>
            <a:r>
              <a:rPr lang="nl-BE" sz="3200" dirty="0"/>
              <a:t>&amp;</a:t>
            </a:r>
            <a:br>
              <a:rPr lang="nl-BE" sz="3200" dirty="0"/>
            </a:br>
            <a:r>
              <a:rPr lang="nl-BE" sz="3200" dirty="0"/>
              <a:t>urbanisatie</a:t>
            </a:r>
          </a:p>
        </p:txBody>
      </p:sp>
      <p:grpSp>
        <p:nvGrpSpPr>
          <p:cNvPr id="16" name="Group 15"/>
          <p:cNvGrpSpPr/>
          <p:nvPr/>
        </p:nvGrpSpPr>
        <p:grpSpPr>
          <a:xfrm>
            <a:off x="2472011" y="1044221"/>
            <a:ext cx="1626113" cy="976489"/>
            <a:chOff x="2472011" y="1044221"/>
            <a:chExt cx="1626113" cy="976489"/>
          </a:xfrm>
        </p:grpSpPr>
        <p:cxnSp>
          <p:nvCxnSpPr>
            <p:cNvPr id="6" name="Straight Connector 5"/>
            <p:cNvCxnSpPr/>
            <p:nvPr/>
          </p:nvCxnSpPr>
          <p:spPr>
            <a:xfrm flipH="1">
              <a:off x="2585158" y="1501422"/>
              <a:ext cx="1399821" cy="519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2585157" y="1569155"/>
              <a:ext cx="1399822" cy="451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el 1"/>
            <p:cNvSpPr txBox="1">
              <a:spLocks/>
            </p:cNvSpPr>
            <p:nvPr/>
          </p:nvSpPr>
          <p:spPr>
            <a:xfrm>
              <a:off x="2472011" y="1044221"/>
              <a:ext cx="1626113" cy="4572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nl-BE" sz="2700" dirty="0"/>
                <a:t>Kansen !</a:t>
              </a:r>
              <a:endParaRPr lang="nl-BE" sz="3200" dirty="0"/>
            </a:p>
          </p:txBody>
        </p:sp>
      </p:grpSp>
    </p:spTree>
    <p:extLst>
      <p:ext uri="{BB962C8B-B14F-4D97-AF65-F5344CB8AC3E}">
        <p14:creationId xmlns:p14="http://schemas.microsoft.com/office/powerpoint/2010/main" val="8700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646545" y="216000"/>
            <a:ext cx="8193685" cy="739963"/>
          </a:xfrm>
        </p:spPr>
        <p:txBody>
          <a:bodyPr>
            <a:normAutofit/>
          </a:bodyPr>
          <a:lstStyle/>
          <a:p>
            <a:r>
              <a:rPr lang="nl-BE" sz="3200" dirty="0">
                <a:solidFill>
                  <a:schemeClr val="tx2"/>
                </a:solidFill>
              </a:rPr>
              <a:t>Toenemende neerslagtekorten</a:t>
            </a:r>
          </a:p>
        </p:txBody>
      </p:sp>
      <p:sp>
        <p:nvSpPr>
          <p:cNvPr id="7" name="Content Placeholder 2"/>
          <p:cNvSpPr txBox="1">
            <a:spLocks/>
          </p:cNvSpPr>
          <p:nvPr/>
        </p:nvSpPr>
        <p:spPr bwMode="auto">
          <a:xfrm>
            <a:off x="803036" y="1135520"/>
            <a:ext cx="7166528" cy="470368"/>
          </a:xfrm>
          <a:prstGeom prst="rect">
            <a:avLst/>
          </a:prstGeom>
          <a:noFill/>
          <a:ln w="9525">
            <a:noFill/>
            <a:miter lim="800000"/>
            <a:headEnd/>
            <a:tailEnd/>
          </a:ln>
        </p:spPr>
        <p:txBody>
          <a:bodyPr lIns="0" tIns="0" rIns="0" bIns="0"/>
          <a:lstStyle/>
          <a:p>
            <a:pPr marL="342900" indent="-342900" eaLnBrk="0" hangingPunct="0">
              <a:spcBef>
                <a:spcPct val="20000"/>
              </a:spcBef>
              <a:defRPr/>
            </a:pPr>
            <a:r>
              <a:rPr lang="nl-BE" kern="0" dirty="0">
                <a:solidFill>
                  <a:srgbClr val="182B52"/>
                </a:solidFill>
                <a:latin typeface="+mn-lt"/>
                <a:cs typeface="+mn-cs"/>
              </a:rPr>
              <a:t>Max. cumulatief neerslagtekort (= effect neerslag &amp; verdamping) Vlaanderen (metingen vanaf 1901):</a:t>
            </a:r>
            <a:endParaRPr lang="nl-BE" sz="2000" kern="0" dirty="0">
              <a:solidFill>
                <a:srgbClr val="182B52"/>
              </a:solidFill>
              <a:latin typeface="+mn-lt"/>
              <a:cs typeface="+mn-cs"/>
            </a:endParaRPr>
          </a:p>
        </p:txBody>
      </p:sp>
      <p:sp>
        <p:nvSpPr>
          <p:cNvPr id="8" name="Rectangle 7"/>
          <p:cNvSpPr/>
          <p:nvPr/>
        </p:nvSpPr>
        <p:spPr>
          <a:xfrm>
            <a:off x="535445" y="6433340"/>
            <a:ext cx="7701709" cy="246221"/>
          </a:xfrm>
          <a:prstGeom prst="rect">
            <a:avLst/>
          </a:prstGeom>
        </p:spPr>
        <p:txBody>
          <a:bodyPr wrap="square">
            <a:spAutoFit/>
          </a:bodyPr>
          <a:lstStyle/>
          <a:p>
            <a:pPr lvl="0" algn="just">
              <a:spcAft>
                <a:spcPts val="600"/>
              </a:spcAft>
            </a:pPr>
            <a:r>
              <a:rPr lang="nl-NL" sz="10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MIRA (2020)</a:t>
            </a:r>
            <a:endParaRPr lang="nl-BE" sz="1000" dirty="0">
              <a:solidFill>
                <a:schemeClr val="bg1"/>
              </a:solidFill>
              <a:effectLst/>
              <a:latin typeface="Palatino"/>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1093372" y="1999431"/>
            <a:ext cx="6876192" cy="4124278"/>
          </a:xfrm>
          <a:prstGeom prst="rect">
            <a:avLst/>
          </a:prstGeom>
        </p:spPr>
      </p:pic>
    </p:spTree>
    <p:extLst>
      <p:ext uri="{BB962C8B-B14F-4D97-AF65-F5344CB8AC3E}">
        <p14:creationId xmlns:p14="http://schemas.microsoft.com/office/powerpoint/2010/main" val="1915378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20" t="12122" r="19469" b="13447"/>
          <a:stretch/>
        </p:blipFill>
        <p:spPr bwMode="auto">
          <a:xfrm>
            <a:off x="0" y="0"/>
            <a:ext cx="9144000" cy="689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39997" y="360000"/>
            <a:ext cx="2807857" cy="703952"/>
          </a:xfrm>
          <a:prstGeom prst="rect">
            <a:avLst/>
          </a:prstGeom>
          <a:solidFill>
            <a:schemeClr val="bg1"/>
          </a:solidFill>
          <a:ln w="254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
        <p:nvSpPr>
          <p:cNvPr id="7" name="Ondertitel 2"/>
          <p:cNvSpPr txBox="1">
            <a:spLocks/>
          </p:cNvSpPr>
          <p:nvPr/>
        </p:nvSpPr>
        <p:spPr>
          <a:xfrm>
            <a:off x="2741443" y="447325"/>
            <a:ext cx="3142119" cy="604260"/>
          </a:xfrm>
          <a:prstGeom prst="rect">
            <a:avLst/>
          </a:prstGeom>
        </p:spPr>
        <p:txBody>
          <a:bodyPr vert="horz" lIns="0" tIns="0" rIns="0" bIns="0" rtlCol="0">
            <a:noAutofit/>
          </a:bodyPr>
          <a:lstStyle>
            <a:lvl1pPr marL="0" indent="0" algn="l" defTabSz="914400" rtl="0" eaLnBrk="1" latinLnBrk="0" hangingPunct="1">
              <a:spcBef>
                <a:spcPts val="0"/>
              </a:spcBef>
              <a:buSzPct val="110000"/>
              <a:buFont typeface="Arial" pitchFamily="34" charset="0"/>
              <a:buNone/>
              <a:defRPr sz="2400" kern="1200" baseline="0">
                <a:solidFill>
                  <a:schemeClr val="bg1"/>
                </a:solidFill>
                <a:latin typeface="Arial" pitchFamily="34" charset="0"/>
                <a:ea typeface="+mn-ea"/>
                <a:cs typeface="Arial" pitchFamily="34" charset="0"/>
              </a:defRPr>
            </a:lvl1pPr>
            <a:lvl2pPr marL="457200" indent="0" algn="ctr" defTabSz="914400" rtl="0" eaLnBrk="1" latinLnBrk="0" hangingPunct="1">
              <a:spcBef>
                <a:spcPts val="580"/>
              </a:spcBef>
              <a:buSzPct val="75000"/>
              <a:buFont typeface="Courier New" pitchFamily="49" charset="0"/>
              <a:buNone/>
              <a:defRPr sz="24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ts val="380"/>
              </a:spcBef>
              <a:buSzPct val="80000"/>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ts val="380"/>
              </a:spcBef>
              <a:buFont typeface="Arial" pitchFamily="34" charset="0"/>
              <a:buNone/>
              <a:defRPr lang="nl-BE"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110000"/>
              <a:buFont typeface="Arial" pitchFamily="34" charset="0"/>
              <a:buNone/>
              <a:tabLst/>
              <a:defRPr/>
            </a:pPr>
            <a:r>
              <a:rPr kumimoji="0" lang="nl-NL" sz="1400" b="1" i="0" u="none" strike="noStrike" kern="1200" cap="none" spc="0" normalizeH="0" baseline="0" noProof="0" dirty="0">
                <a:ln>
                  <a:noFill/>
                </a:ln>
                <a:solidFill>
                  <a:schemeClr val="tx1"/>
                </a:solidFill>
                <a:uLnTx/>
                <a:uFillTx/>
                <a:latin typeface="Arial" pitchFamily="34" charset="0"/>
                <a:ea typeface="+mn-ea"/>
                <a:cs typeface="Arial" pitchFamily="34" charset="0"/>
              </a:rPr>
              <a:t>patrick.willems@kuleuven.be</a:t>
            </a:r>
          </a:p>
        </p:txBody>
      </p:sp>
      <p:pic>
        <p:nvPicPr>
          <p:cNvPr id="8" name="Picture 7"/>
          <p:cNvPicPr>
            <a:picLocks noChangeAspect="1"/>
          </p:cNvPicPr>
          <p:nvPr/>
        </p:nvPicPr>
        <p:blipFill>
          <a:blip r:embed="rId4"/>
          <a:stretch>
            <a:fillRect/>
          </a:stretch>
        </p:blipFill>
        <p:spPr>
          <a:xfrm>
            <a:off x="2741443" y="749455"/>
            <a:ext cx="1227305" cy="314497"/>
          </a:xfrm>
          <a:prstGeom prst="rect">
            <a:avLst/>
          </a:prstGeom>
          <a:solidFill>
            <a:schemeClr val="bg1"/>
          </a:solidFill>
        </p:spPr>
      </p:pic>
      <p:pic>
        <p:nvPicPr>
          <p:cNvPr id="4" name="Picture 3"/>
          <p:cNvPicPr>
            <a:picLocks noChangeAspect="1"/>
          </p:cNvPicPr>
          <p:nvPr/>
        </p:nvPicPr>
        <p:blipFill>
          <a:blip r:embed="rId5"/>
          <a:stretch>
            <a:fillRect/>
          </a:stretch>
        </p:blipFill>
        <p:spPr>
          <a:xfrm>
            <a:off x="4119416" y="763567"/>
            <a:ext cx="223366" cy="223366"/>
          </a:xfrm>
          <a:prstGeom prst="rect">
            <a:avLst/>
          </a:prstGeom>
        </p:spPr>
      </p:pic>
    </p:spTree>
    <p:extLst>
      <p:ext uri="{BB962C8B-B14F-4D97-AF65-F5344CB8AC3E}">
        <p14:creationId xmlns:p14="http://schemas.microsoft.com/office/powerpoint/2010/main" val="78601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646545" y="216000"/>
            <a:ext cx="8193685" cy="739963"/>
          </a:xfrm>
        </p:spPr>
        <p:txBody>
          <a:bodyPr>
            <a:normAutofit/>
          </a:bodyPr>
          <a:lstStyle/>
          <a:p>
            <a:r>
              <a:rPr lang="nl-BE" sz="3200" dirty="0">
                <a:solidFill>
                  <a:schemeClr val="tx2"/>
                </a:solidFill>
              </a:rPr>
              <a:t>Dalende grondwaterstanden</a:t>
            </a:r>
          </a:p>
        </p:txBody>
      </p:sp>
      <p:sp>
        <p:nvSpPr>
          <p:cNvPr id="7" name="Content Placeholder 2"/>
          <p:cNvSpPr txBox="1">
            <a:spLocks/>
          </p:cNvSpPr>
          <p:nvPr/>
        </p:nvSpPr>
        <p:spPr bwMode="auto">
          <a:xfrm>
            <a:off x="803036" y="1135520"/>
            <a:ext cx="7166528" cy="470368"/>
          </a:xfrm>
          <a:prstGeom prst="rect">
            <a:avLst/>
          </a:prstGeom>
          <a:noFill/>
          <a:ln w="9525">
            <a:noFill/>
            <a:miter lim="800000"/>
            <a:headEnd/>
            <a:tailEnd/>
          </a:ln>
        </p:spPr>
        <p:txBody>
          <a:bodyPr lIns="0" tIns="0" rIns="0" bIns="0"/>
          <a:lstStyle/>
          <a:p>
            <a:pPr marL="342900" indent="-342900" eaLnBrk="0" hangingPunct="0">
              <a:spcBef>
                <a:spcPct val="20000"/>
              </a:spcBef>
              <a:defRPr/>
            </a:pPr>
            <a:r>
              <a:rPr lang="nl-BE" kern="0" dirty="0">
                <a:solidFill>
                  <a:srgbClr val="182B52"/>
                </a:solidFill>
                <a:latin typeface="+mn-lt"/>
                <a:cs typeface="+mn-cs"/>
              </a:rPr>
              <a:t>Aantal dagen per jaar met grondwaterstand onder kritisch ecologisch minimumpeil in Vlaanderen (metingen vanaf 1985):</a:t>
            </a:r>
            <a:endParaRPr lang="nl-BE" sz="2000" kern="0" dirty="0">
              <a:solidFill>
                <a:srgbClr val="182B52"/>
              </a:solidFill>
              <a:latin typeface="+mn-lt"/>
              <a:cs typeface="+mn-cs"/>
            </a:endParaRPr>
          </a:p>
        </p:txBody>
      </p:sp>
      <p:sp>
        <p:nvSpPr>
          <p:cNvPr id="8" name="Rectangle 7"/>
          <p:cNvSpPr/>
          <p:nvPr/>
        </p:nvSpPr>
        <p:spPr>
          <a:xfrm>
            <a:off x="535445" y="6433340"/>
            <a:ext cx="7701709" cy="246221"/>
          </a:xfrm>
          <a:prstGeom prst="rect">
            <a:avLst/>
          </a:prstGeom>
        </p:spPr>
        <p:txBody>
          <a:bodyPr wrap="square">
            <a:spAutoFit/>
          </a:bodyPr>
          <a:lstStyle/>
          <a:p>
            <a:pPr lvl="0" algn="just">
              <a:spcAft>
                <a:spcPts val="600"/>
              </a:spcAft>
            </a:pPr>
            <a:r>
              <a:rPr lang="nl-NL" sz="10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MIRA (2020)</a:t>
            </a:r>
            <a:endParaRPr lang="nl-BE" sz="1000" dirty="0">
              <a:solidFill>
                <a:schemeClr val="bg1"/>
              </a:solidFill>
              <a:effectLst/>
              <a:latin typeface="Palatino"/>
              <a:ea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1028345" y="1941305"/>
            <a:ext cx="7071945" cy="4151218"/>
          </a:xfrm>
          <a:prstGeom prst="rect">
            <a:avLst/>
          </a:prstGeom>
        </p:spPr>
      </p:pic>
    </p:spTree>
    <p:extLst>
      <p:ext uri="{BB962C8B-B14F-4D97-AF65-F5344CB8AC3E}">
        <p14:creationId xmlns:p14="http://schemas.microsoft.com/office/powerpoint/2010/main" val="151593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WFhUXFxcaGBcYGRoeHhgbHRoXFxcYHR4dHyggGhwlHRccIjEiJSkrLi4uGh8zODMsNygtLiwBCgoKDg0OGhAQGiwkICQsLCwsLCwsLCwsLCwsLCwsLCwsLCwsLCwsLCwsLCwsLCwsLCwsLCwsLCwrKys3LCwsK//AABEIALIBGAMBIgACEQEDEQH/xAAcAAACAgMBAQAAAAAAAAAAAAAEBQMGAAECBwj/xAA9EAABAgQEAwYEBgIBAgcAAAABAhEAAwQhBRIxQVFhcQYTIoGRoTKxwdEUI0JS4fBi8TMVcgdDgpKistL/xAAYAQADAQEAAAAAAAAAAAAAAAAAAQIDBP/EACURAAICAgIBBQADAQAAAAAAAAABAhEDIRIxQQQTIjJRQmFxof/aAAwDAQACEQMRAD8ACqMPnIIUoXLOEnQs5FtoAlUxYrUlTBJU4YAh2B+ZhniGLLbLbKEOwOjtqeje8JK/FCrK6tUh206NGS2UAqnJL5iXf7v6RFLqQmZm1tYG+u/WOUSRMKQhtLgnRtS/CNIkZZigCzC+7dI10RssWGoC1d8sJA4H9SuYO0Ez8VIB/NBVZgNG3fg8Q0WEJEs58wINr+nGIqnBpbEJXkuHBOYHqdQS8Y/Gyw78NKnKGYWZ+AJPA2J84ln0cpKRLlIQyS6l3KyW3fa50hfPxWWlWVwLEAgaC1g+8TYdUoQSVILO2VzFwdMOx9h3ZyUtKlqRmT4Q+mpuX5CG+F4TLkIZGZO5AUYAocdSoCX4ZcpN0g2KieJJvBGJYwlIZJClHhcOdHMbr9Je9CvtixksVLKifCnW/Fm0iv8AYjuxWJM5SUJSknxHUgN/ekGz561r7sIC5hylWYm3EPYjw7ecFSOzGU5wliGADglutrxDabL4Uehye01HL0mp6AGJT2zpdlKPRCvtHnE2h5TPNZHyiP8AAj9hPVavtFcURs9Dqe28hL+Gbb/FvmRDTA8UTUS+9QFAEsymezDnHjc3DOCBoBo+m8eodgJWWkSGbxKsOsJpIKD+0iXpp4OhlTB/8THz1Lw97pUWMfReMS80qYnihQ9o+eUU6pBGe9yC2ygz9dYiV1oGbGGKIbN7RL/0qcb5gfWLPSUZCQXTdmBUkP6mCZErNpkfb8xJeOF5Mv4UkV6mw2coXmN5OOUNcC7OKUViZMdJTsL8IZKllPxZRYsc4ILdNIP7NlKpZmpIKltmH7W0T9fOHillctlJCHBcCpZc9OdPfJsAlRZz+4DRTNpHpgo6aegAS5ZTZhlFhoLNaKRKpRKACmzhnNj6Foedm6VS5ilImtoSNXe3G2n+47ItvsTVAmO/+HlOXmSh3Uy5B/SeRH1EVakx+dKmTJS5ihl8Kst2szjibGPXJMoOyh4ufzHK0Je03ZWXUpB+FY+FYF77HiOUEl+E9ibEMWC5C+5OdQzKZSnUz+LKL6O4baAsYokZUzpKgSr4kPoWc6a/7ir1kidRzciwxd0qS7KvqkwUpRnsqUsJmJylQG4cvvfeBZf0dBFJVTArMkl/b00gupqlTEkLdt2gb8WFABSe7WASx0VxYjf7xiKgpLh+XP7gxpyi42OMXdICTRFahLCbEkgpLO+x22hzg3Z+amZ/xFIe5cXHU6P02hdOWEEJKgFWYOBckNqbdY9Aw+v/ACklRewc633Jiaop6N0+FJy/mpSTwFwOFzeOplFLQApKT4f0pNhxLaQjqO1ZC1JWAhtwoK9xb/cI8X7VhxqTw25FtBYxLaTIdsvlLilMXGYJmB3z+FwODxkeO1GLmYvKhKlKbQDMfXVo3GayP8AOk1SiQgJGXIz8xuX8+LQkqqcrUAUFyAQAG8+WusPDRrlp/KvmAD5hu+3NtoTYvOmyZiFzNdBexAbhBBsGL6PCqhUwgIUBoVGyfXy94s9NhaJJzlcsrLNcsODdbekZW4qwKEpCkos50tyhXMxlBUVlN9Bdw21tIbcpCpE1ZWpz2KioEuVGw8t+MKa6cnMSFFRJ6WjMQxALlFIFwxHqfSFlKpSzlew1J2FouMPINjHCp6PEVICmIAf3iShrCklzfW14Ao5Rz5TZOrjhyiZVGCQUr15bQ3V7EPKvFCUJJSXSkgGxSpyLs2sQYbWKTZCgA13Fi9/LlGqapCAyS5A3u/2g6mqKdf8AyIIO5TtzPCFa6LTphvZjHZaV55pL3OZRdzvtZuPtF/lEKDi4IcEbx5vP7Oy1HNKmBRN8qtxEf/WqmmKQoKGVwE6pYaX5/SGtBy/T01UgHaOTSjhHnmGdsD+IK5pLZdBpf7R6BJxGWtOdKwU8X9ofIDX4JJLNFiwCTklBI4mK9IrUKKmWPCSk3ZjwvAlX25lU5yBOYhXiLhmcP1t8oTkDLtWEkKAvy5bx5dXdlXXlmEglSlhjsWDNlPDjBWD/APiUvwonSwp1MVAtYvto4Le8Z2t7S/nJIlhJCWc+LcmwBELkq2I3IwGTLAKlbhsx3NtmhJjEtEoqEq/iIWSTZTEtcnUD2gXGMcmTJSSSAMwIZIDEcDmc+kJFYkohYN86go9Q/wD+jGMkvCAO/EKWnKDqNCeT68NPWHHYmVMlqmKWXDDMAeD3ip01Q5tZz9n9hFqocaTIkqnJSkqWQnL0d38jEwuLGW+vpe/QlinLYi199/OF6cIOZKkTGVLJYpsQSz78o4p8cV+DE5KQVAsQSdHYxT5WMzkKWJZLrJJa/SOhza0hOj1zDsXCmROITMGh0CzxGwVyYxDXdr5UpWU+IOxUD7NHk87DKmax8XJ4iqcPqVEJMtQbe7PxvESc3XgEeg9sMfkzJRQJaZiVO5J+HYENd3ItHmS8UUC0vwvZhv8A1oa0OGCW5mzB/wBo9/OMnmWkvLl67q/i0KTX8gZNhOHrnSzMCwFJWGQXD/uvt/eEHzzLSR3s0KLAMm9hZrWhD+KWsEJK1FmZIPkC1oY0WBzJjGaUoB1SA6uVzYG0EJNaigJZ+Kyk/BKBI0UtvaBpmJVE+yEzFDgkEDh0iwycLppAzKS52KvEfIbRPV4sG/KZgzkbE7RGTJX2d/0Oivy+zU9blakSxx+I/QQdR4BTIJM1Rmlv1aDygszFrQFZkhTfC99deUB1iESloE8nOp9DaxbK4D7wl7jfxjSHo3WVwklC5ctMsEEIYC4feMiWoqklSBLQ2UbgKD3s5vubxkaLC67FYixOoKVpCwAkEnMmwDWLnThaF1XiMvLlbMg7Ob9f41gWoxZc1JlpBILuAIkwvBzLOZZewIH35xWo9iIata56nQixbQ2BgJdKsKUMpOUPbh9YsdVNSgAAAO232gWtT+W4zWG6bhmJ5wRmKhRRSc4zKUUj4QwueL/3jB1KZcpwlBJ3Kh69IKp6eWhAznxG5bY629YCxCcmcoKzBID+n3h3bA1+D7wlSPBduA0vHc+pyMgsQAAD8/OI6mpSBlQGA3OpiSRQAspZckhknUX16WgbpWwOqejIupYS4cA6+cF0lIsgnMANjsTxgaoLquf7/RHEpZ0c7NwEZu2MNm94mYF7AlmOnCH1JifeJyzBmGnOK0iWogkKAT/lvyiXMmWHzXI12vCUuLAY4p2YSq8g34QvSJlNKUleqi7dLP7wFKxZctQWlTFmiReKd4AlZKh9+e0ayl/Qh1R4kooqA91pCtd928ifSFGLVBWvNa4SfaBlKCcqQS4DeW0TTKVakpUBYv7NGaRQPTraYk/5A+4MWLtwkhaFDdLebmEqKY5gb+m8N6OjWVJK0ugKBKVnW97dIfKPQ4wlLpCBOc7FuAvBUjDZqiwTcgm7ObPbjF0oqWXdgAH04DhE8ynQMqbAk2Fn8hGkYITVOmUCZIUlTq0ZrW5CNT5yxJCWcFTu19GHlF7n4CFhiyRxO0L6jD6enYKXnI0CfnA0kxUV2T30wBCAQkW4f7i5dnKdEiV+dlB3MJanGwLS05RxOpgSXUd6Sc+jO5v0A38oy5pP4qxot1T2klJsgZj6D7mK9i2PrUPEsJHBJb1jkUIU4TmALMs2IbgNA/txMMqHC5KbhIJ4m5gak3tgIaOnnTQ8tBAaxVZ/qYa0vZbMl5yzmdwBoPaLFKiYqhKEV0AHS0aZaQhNgP8AZiQtxgasxFKbC5hFVYs4BV8ROW3E6DhsYzeduXGCsrjXY67UymkhYOdKdcrFubaiKsUKUkGSsMrUXB8x9dItFHNzBQcsTa92IZgWBy7sYLlYaklgPQE/KOpYo3bRBW6fCiQM5KlJIObQtwMMRQJQkqaz3OV73IDtrrB8zD5uYZCnLa/mz8FA3ca2iSRhCpObOshJBFnYA6eJTEttobtGukuxbFGGzFTswloDsCFOWAJ+I2byMZBJnIQnu5KQiWNBueZjIlRKKJR1DKJLB+G+/wB46m1JWbE6gPC8TshbzvZuMZNn2HUtGbjbsmwidVkF8zsftGLxBZOtjsdwWgKUvj84hmFjxeGkIlq6l3bQxEmbG5ckrISnfhDv8JKl2yhRfUqf5RTkloKFFDTTJp8CXYueA8zaHFXLWo38DbqOvBm1jS8QKUsQGuGHw8yw1gWZXk2ewNhwF/a8ZNtvoZuYhQFyCdiP7aDqKcES8xbxFr7AagfeF6ai+7dYHXVk2ez2MOrCwuoqVFVyW29j9YFmTHsPWODNdru0QzCQokHV/KHQjievRucSUs8p03jgIcFx5w6wfDgj8xRBy6Dnxim9UMOm4SVyET0HM1lgC45/SG+HUyZ0tkvmRfKGe/C1zZ/KNdnqxMtZIISFfED8xFrk4bJX4glIKmLiz8DaElZSK1SJQ7JbMwKhuOXSDzlfKl5iiLBAdjwUdBDibgkhIuCNdCbi1jxAb3MIa/tJ3KSmVKygOMyhpwsLORo5iXCMds195pUg6Thix4pihLSeB+ZMQVWP08kflDORqoaf+439Ipc/F5tTMSkqJc2fQdYb4bg6Ay1zAojfZIBsRxP2jPJm4IztsKxOtqpycxQe7DlhbTi5cxWQF3WPhURY6uBFum1svZyBsT8X8QtqZskMGJBuG2faMIZ3O1JDaFyKVCxlXqE66OecZMqzToSkBOa5J4QDiMw96UpSdTp7RtNEVF5jtweNk1FbIsfUuNJXKUFEBQB8zs0EYJXJTLdZZRJcHlp0hPIkolkrICQdLaeUQ4rXEsEb6Nu8SnyloC/yprgERFU1ISLve1oXYWMiEpd2GsEVNNnlrUQfCzcOZPLnFzTql2UhPVTVD4ATx3a9hA+HSQslRDgs1iDfUKB1I4wxoKDK5KndmbTnDGRI4B+l4r0+LgrfYNtk0gJSnMbAXPKOV1hWQZK1Pw8Ie4Hh8XjHMMU7wJUYpomUv4gpKwW56a6NrtBGFrRToJyvMIAL6G2uthyIeNlPdJEtWOqju5brUAAQHSAHWWA14Wc2EIsQxNc4gq0GgG394wNOnKUXUXP922jhoaikM6jIjcxkUB51MmeJ1aaQ1wWlRMTMmTT4EkAJdnJBO3ANCXI8NcLVlQpP+QP0jOXVIldmsUSh80sMncXLcNbwBNU+kMpUpKic396QFOp2X4bAafzEqS6BoKwuYEhZ3YMfV45Ub63fjprvHX4Yyzdy7O20DTSzwWmwN95xOsQrURcB/rHE3wl9LxPJllQOxAcBvWKetiNomjrHLZiXsI7pqVSuQhvS4YDzjOWRRHQrp5LnQnhz6Rk2WEDRi/WLCqgBFtRpG19n1VAKwUpZn9IMORSewSK9QTSZgDOSWH9MPTSKSjMA6SR8IJbm+h8njWD9n1S15lsW0De94ttHTPq5jdlFdw3DZiluU5U7Hf0aPQKFASkAbBoSV2LypNjdWyUeJXoNIWzMUqZ3hljukngCVfYROlsEW2txGUjKlawFKdkv4i17DWKPjmK/iXkpJCCrMzXNgwI20HO0MpHZAkFU2YUlnKyXUObnSJalaadJMmQqaQQkzcr7OzgfKIchCNGGplIJlpGYDUwrl1JCbKsk/TTpeC1Y6pU3xJLGzFJudusBTKZS8xQkIHMu/BhHPOn2hkc+rJOujX8ohnzVLLg6b8Ym/AqBYtoB84KRJAETyjHoNhFJNzo1LneOqdOTwsSflEUqoSncN1gCuxMs6WHIxnGMp/4AZiFYACB9IHwP8xedQ+HTrCdJUosQXPEGLRhMjIgDeOyEFFAOJcxgYs2HUclcpZmpzNMUNCcoFgbabRVEixhhh9dlUVKDpOUTUHQbJmDkdzxgb+VjDplCA+QWuwfT1iFHeKlzZGUJUbpWkkqU2ieADnXlDKeoJWyNGCh0PPhHCJnd5lpTmzlOYh7EAtZ7O+3Axo3aoVFWo6Tuyc6GVwNm5tBKi+7/ADhpjcuela1qSlSVJKU2cIDgk6PmtrCZKopJDJBHKjGPExCUoVMmHKhOp4n9oG5ihA6jGR1S/nyyqWAhQJASrfkoi6TGRPNFcWUdVCtDZkkP6+fDzjpMlQGYbwQirYqCmLxx+NPkBYRzXIzo4VJUq7gbRklLeEFItc7xz3a5j5dtt4lp8JUdXeHyXlgRiapRCApy+p0frGSKPMu5BF/ENzwHnDmnwsve2jvB6KsSEhQYKSrXXKzsfc+kHuJdDoq0ukAA3gmYt8vgDgh1XcjhwiZAMxZMtC1lRdsrMf8AcHIwgt+asJ/wRc+sVegVAFLT+PKTYmytW5loc0WGrzKysUj4SsEBR5h3g3BEoCwkJShASolazewtc2d4kxGslyyFzphcfAlDBLblnNzxPk0EY2tgybDcJ3mnMXdgGHpqYcKEtCf0o48uZ4ecVxeOzJlqeXkSf1rdzpoBrG5OALmfmT1EjV12HNkxo5K2wSpEldjMt2kgzVDgBl8z9rwMiVUz7ElI/bLBA81Q1RNp5QGVJmK52A8tognV01aic5AIbINBHNk9TGIzKXC6eS+cgq3Qi581QTT4mtOiEIHAPcdeML7gRozCY5JepnLrQgrGpE6cuWuQpwsZbnwgm1/SL1S4clNOiQoggJCSQAHbUjhFMwetMpfFJItwI0MXtNUCEqSMzm4fTn0Md3p8kZK/I3sptZ2YWJl5apsoKBOVQCm5cFNwibtJ2epAgGQ6W/cT1yl7hQ2aLBWVk0hZUMksPYDMs6MzWHvtHnXaTE1944lmXa2ZyS+pN2f5RWZXF6EkYpSZDAkLJuTrbUCEVZXhyUpygkmOZs/9xJPDrGzRKWm9thHPjxV3soV1tSGDBi8QSZSlkACG8nBDwPImGdHheTWx6RumkhUA4dhuUub8IeSJUTpVLQAFDW9laR2cuzkbRKyKXQzRTA0wkF0s446EbpPIxNMU8RKMPsCydmUyZqfCPzMuQFR4Ocp2BB33jmqqhKWWUGdvFYFjp/eEU5U1UhYmINnBPV7HpFmqliahM5P6gM396vDg90yqtaH9JisuZ4Xyq/ar6bH+2gevwNC7o8KvYxWiNj5H6F/Y7ekMMKxWYlQlqIUk2GYsRyfjyMbNV0SakYQvPlWHbRKblXSKljGJTJ68qU5MpICGIUPI3B949c7N0Skz1TVHMVJYpDeEauN+Twd2j7Oy55TNSEicnRRGo/aSPndoLfYWro8s7KYKCoTBMupN0FTlS3bh1LbcY3D2bSJp1ErRkWbs2rc9PQxkYTuW6OiCSVWea4RRImLJnLWlKQ/hS5J4DaJlUcsEEu2Y66kP4YPm1MuW4ceWsDCcqaWly3PEiM1lnLpHIFoSlLEWDNptE6McQg/lp7wton7xlNgyz/zrsf0JuTDWnTKlFpUsA7n4lfZPnC9rltlCyTRVM5yppKSzbfO8HUmESZDqUc5V+4sD0HxKglS1q1OX3V6mw8h5xglAF9TxJc+pjVRSVAYao6JSAOYypHkPEfMiB00wDk3J1/1BJTGjFaQEK5AUGIcHaMocFkqUXADB9CSdmEcyKkLm90NfnxaC51V3RUlBzOpJslJIAdhmuBzAJflESyxS2wNrrZchOZJCieXwEbDiTrAMqvVOSfETlPQXvtCCbVKNQc4sSbAWHAiGNOoosiydY5Zz/QRDIlLRMJWX2h2hQIBJs0DJk5tYkQsIAzFx5NHLklyYjYS/32jSU/3+7QPW4kkMAWPAXMCfi5xLJSw/cq/pFQwzl4HQ4QX0fUcnhvh1XOlfFYagBKmSP2HYgjcRS/wKjdUxXNrfzEvcEaTJg/8AWY7cOHh5GeuVEwKk94lzY21IOwtrrFLxrAFqp1KUghmI43LHyMEdkamfToMokKKhmloWSS2oBPXTrA1Ri1RMJzEgboA9+bR1PLGqZNbFNH2aYAqSEDnr6QZOo5YvmcD9rfP0gYTVFX5ij6vbzjtdYEgMEtpxL+eh6RhLLFPRdEwo7ApdmupTAdATAldUeBSUqzKbXh5xxPqivUlX26RkqblBZg4I0f24Rk8kmhMTKwuepHeAFSEquofCDwff/UTmqyDxFWu7W5Q8Xis4U5kAITLIupKXL3cvxOnlFfr0KyqKEjgbaPof5iu64iDEYmmZowI4fWJoU4ZS5Uh9d4bpEbVx0UQz0uCOIMFdkat80lZsB4UncOcwBjgiFlSpUmYmajUH/Y84mX6OLosVTIyqKTt7xwnDlTWAa3wlRACuTkhyNbbQZNqTMlImJQCSOrdBofPSFWI4ip0qTq2qrmx0bQRssmiljt6HFLUTZJClLyqTZJJcltm3EWfs12q/FT1SZiQkZXSH/UDfyvFHlkrPhIzKD3/nZidY7rqNVMDOzqSrwpTk3KgQpjyA94WN3srLCqVl/wC1dZSy0lM05jb8tN1Ptp8PUmMjx6TVzFqzTFZRwFyepN1GMjTZlUUGyMGkILqPeK1N2T5kwzlOR4Esnl4R6m59Inl0iU7OeJv/AK8onMZUkSCCn/cX5Cw+58zEoSwYW6R0qMg2ByBHYRBEmmGXOssnZtTA/wCMQCyRmd2zfCOA1v7RzvPjTaspxaVmZOY6kged4CrikynTmzO7myQB1Dkx1VLBV3kxTkDkAOgGkQzq9JBAuOOg9TrHNP1MpuorRIkRPTOWVpDENtZmaHUuaA7t5winzEyycp+Ig2I+zxklc1XwJUH3V/N/aLnhlk2CGs3IWt56RFOrEIFyNdoGOHzFEGZMccE294kl0aE6D1vFR9NXbA2K6Yo+FLDUFW8Rqoir41HygkR0I3jjjHpDI5NKlOgggCNDkImlUq1aD5ekOU0u2BCY6RLJNnt/fKGMqgAudYkUgJNh5xyz9SuogZImqcKJGb9ybaaPBeISSspmpIAJ8Y4HfoN4EWnhB+HTgklKvgUGP0PlHKpclxkIBVMzXsRzhRJWicpdmyq/TY9Yd1w7tfdlOrsoaf0wNIoEpUVAXOvOIi5QtNgDpoUbEj0MdHDjqFB+bj+ILnT5adSE9TC6r7QSwCEeIjhGscuV67HZ33SwUoDDMcoKjYkxHiOGzJCwFqRlNgtmB4pI+kIKjFZ6mKEhLXBPHo8XLCK+VX05lTtWY3uDxHMe8d2ODirfYl2I0LQT4DmHHZ+UTiOKLCky1d2JiWB1BBf6Q3xbCjKSFpBy6E+Wumka3fQxWYHq5YUGgiWQTfT5xJNVLADjUcdNIiU0nsLIsDxAyJJSu7qdI4au3UiOipE8Z06sTlHEO/QWheuSFAso7i+wifCqLu0aku5HQs1/I+ULDLlIqMmFyqvulEsGysAG47+nvENJSTagqUFeEqupRsD+1IJ0Agc0xJbU6RccPo0SZQJslIJPM6luZjuqkS2Jaf8AD001KCDMnqIutiEvpYWBOg11jIrM6aZ08rLeIuW0T/HCMhOEX2NZWtUXcJjSkxPMEDTFRiySFZiBc1o6mqiCYYSAgxvHDMP5cvKgBgkP6xXjUr/UrLpYQ5qKNCtQR0JHyMRS6JCS4F+Jv84xWGN2xttgMgrUPCh+a/doIThil/8ALM8k8OD6wwSI6aNFCK6ECow6UlTpSH4wUEx0lB4RxNWE6kA8OMDmkB00cFEbJ4BRfk3zjohYDgOS45dYzlmigIxL8hGlrQG8TvwBgmXTFQGc34D+6tB6JKE7dI5p+ob0hgUqQkkG9rj6mDO+SPhvzgefWgH4dfaAp2JhOg/u9o56lIQ5RMKjYE9I6VJa5djxivJxwfpc9AfO9oiXik4uyfU+mkarBJroCxLmpQHJ/vIbw4GHJTdRKgz2Hy4xQZFXPCknMAxBZn02c7RfezNeJshOY+JJyn6R04fTpL5ICtYz2lQUIEp5qr6GyRZgSwBiuLxWfMdBBSDuNv5h12gw4SZ6gB4VeJPrceRgISnbmWjV4safKgF6aJ/iUo8jE6JQToIN7sCxLHdxDGhwlSmUiWVf5LskdBqYXuL+P/AFlPQlVyQlPE/SIypKSUyRlfVW52+Xzh7VUiE/804E7JTt5xzhaJc2aJcpCXucynLNxaMvlN7YmJsPpWOYqIOul4v0vH0TpKkziwSGIZyq2tt4nkdkhbvFJPJKbe8VrHaeXJyKpJomKSSlaCWU7sCNHu4jRYskHY0V/EJwSoJTm8TM4IVycHSICha1kI1Yudff7NDqk7LVU5505gS5CXud24DzhhRYaVTEyxKIlD/kKgQVG9gNSOZ8ov2nJ9ktinDMEJIuHZ3Ojch+vrp1hxNkBNhc8YZVdBLQvPdS/wByi56PwELpyo2jGMei0ZhtNdS2skN5mF/amqUJYZR8R0OzNf5Q+UO7QlDMdSTuT/poquKyUrmh1FCSnwnKSDubdYSytzo29tcOTEkpZSc6PRnY6te21oyDEUgSpYSuWpi13AUNxdibn2MajobOYuyzAs+Jwp4inySz9I5SgCYuISrlE6kxyRAAMY0UROoRwUwARhIEdpaOFCNKQCGMS1YIGqKhKlZczEbhiPJ+kbliWGKlOo6Zi5/iOfwCbhzrxiM0CeZ8zGLwL9GGz69CXdWnziBWOy+JJ4AE8eEQ/gJf7R6RIJKRtCWCPlgQqxCarTNfoAB5xN+ImE3YBm5x0THClRoscF0gOFJJLlSjye0c9yl3aGQwqYzswPE+8RzqJSQ9m+XWBTj4AECIx4mXLSPimDyiMTAbS5at3Wt2HQWHtA8qEcvxgU4oqX8NrgkDcjSBFz9XUxfjw4QsnT3JI/toaTkDLvRdoJK0tUJK2HhDF3d1Pve2nCC5q6dXiCVSwW8AYevD1ijdn0Fc3KksWOR3uRdhzPOG1OubnDgkbhTDMDYjkW3OkKbfQhzOxWUj/jSgb3udW1POAKrHllQzLI2026QPiFFLSpJGZYDEKzM4BHhAa6uIjhKiVqJHQn+vGLTrY2Nez1KqdWIlzUqUnMrOLgMATqDpppF7mT1SbSpUuUhB+FKfitbMokWPHaKp2YqxKnJWX4L3YGwVuzfaOO2WLErWyiQSQkJIIAAAc8HL2jpwVx+KBRV7GWP9qZmbu5Ld2okZm2/aDxEIlj/fD+Ih7Py1FK0rdSLKzJuEFrdOYiWpQqWQ7X0UC46R0ppaG1ZZMN7VCTJMuagEpPxvokbGH1JiCJssTUOyg9wx6GPMjICnJJYm4fTpyiyYDiEyRJWlaUstikrLqLn9AcBIAG9riE4iGGIL8ReF8lOZYDONWgKuxCYuYgpR4Ek50v4lA2fy1Z7wxoDlmX4P7gwpJocXZPOqcqwVXDDmUj9w4jjuIlqpCFodTMA4U+nN4UTag5yFAgu7PsL+FvK0Ey6MzZXhNtSgBs2ra6c0xzPFbTTpnWsqSaaE06iSoZkm7hKVkMCHu52A2jIZMMrNZi8ZHS8ijo51ib2jqUouDBM6a6WHH2hbh1bJWkOqYFM5GUex3iKox6SiZlIWU8XAMY8kRQUsREqI5naCjG0wjchQDH0iNONUpGpd9SWAHTeJ5oKJBGGI043SsWC3B4/xCjFcWBKO6KgkXKfrC9xPSChuSI5KhAqMYpz+k8/EYYYdWSJjqMsBIt8S7nX90T7i/GFApmREVR3OxqSzS5SSobMS/q8B12OLSQ2VCS+iU/a0PluqCwtMpavhSo9AY7/AzN0t1IHzMKqLH5iiUlagC32+UOKeQqYpIch9yRpuYznkcdJBZGujYOpaR0vHdMmVr4lNo9gTwbeCzRU4YzJpY6Wbo5vAmJz0SgVBSVJSRlA143iE5y7A3VT1zS5mCWlIbzOzbdYBpiJpIWtVn03A8oANUCvLM0OYgOdWDC0EJqWSWOQEBktx157QuPHQEdbWiTZMvxfuPijiXVu0ycshGiUh7ln1G14FxCaqXdQB/wAh529YgE0zGB30/wAXbRo3jjtWxeSenpDPzqIyJAIBA34c4WiWDY6gtbhFpM5ITlBBYMB0Yuza2hXXLBAOVLv8QF4qEqdDojOUJAlgpIu76mDaZWYEs51P1iGlS408uUGyfCXGh/rxOTfXaBoMkrHlEqpKXDgqB4cOuxgKYpSmsXdgIn7xaHQfAprOAWcOPaGpe5H+y1KtBkukIUCkBrZk6uNSH2gnG8B75aO48KVJLn9hHEe3V45wKaJK/EvOle6mdKvoItSZmVRuMp5b8X31iFcVaNIRUnTEgohKSmWLFIsdlcSfr1gWfKeUrNLWZRUACATlWXZIIhvjdYiWMymdPi6NfTd+EMO0+OSZlItCFdyZ0tKk5mDq1GUC4uzm2zRrjdq2PM+Okee4rLVTZRPQsZ9w2m9wT4uW0G09O0tKkl0GwIvcM4PO4jvCa9CcqJx76W7qQoEh7Osbgj3gzEKSVTLyU84FE5Fkqvkc2vqCwF9dHdo6MeWLVo565EdJIJGY6bD6wdLmAjxNbeBaM5UlK1gLSWL2Lczp8toW47WEqEmXr/5h9GQ+g5/SHuTNNJBapipwHdEk58oUEhydWAL2YNcXflDCmqDKBTMBSpDlQIuG011H3isolTJKvy3d2Uh7c24RZqdaZhUVjvFFnKiTmsA1yQwaw0iJ/FbFC5OkAomqVMZRspVw3wi/itrfhxjIHqJMxE2Z4nlFiACAQGO5Gt9OUZEOCezbnWmIBNVlHiOg3MC40PGOkbjImHZzgNIkPptBYlJfQekZGQ2BPPlJA0GnCMwtAz6DQ/IxkZGMumLybxeSkLSyR/xDYftMHSbIAFvi0/7YyMhL6obF/ZRIJmEh7COe0CAJxYDVW3ONRkafzMzchIDsGtDfsyomoQ5fUexjIyIydgOZklJZ0g+M6gcYrHaJI71Y27wW21EZGQsfZYpoFPPvwV84xCjm13P0jcZFz7ET4sHkeX2hZKUeJ+GMjIvH9WAylH4j/dBEkj45fSMjIhdjXYZLPw9YNliyvP5xkZC/k/8ACvJwDZPWN4neal7+BH/2jcZGGP7iNr38vrFtwFRMkvfxb+UZGRrk+hrg+xWe2Cy6Q5Ym4iu1BZm/aPrG4yNF9Sc33NJUWmFzFqopYILgGx1HKNxkGPoURdVaq8/nBISMkstcoLnixLRkZHbEz8nSd/L5wQjU9T9I1GQS6GuxnWi56fQRkZGRgjaf2P/Z"/>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D5D"/>
              </a:solidFill>
              <a:effectLst/>
              <a:uLnTx/>
              <a:uFillTx/>
              <a:latin typeface="Arial" panose="020B0604020202020204"/>
              <a:ea typeface="+mn-ea"/>
              <a:cs typeface="+mn-cs"/>
            </a:endParaRPr>
          </a:p>
        </p:txBody>
      </p:sp>
      <p:sp>
        <p:nvSpPr>
          <p:cNvPr id="8" name="Rectangle 2"/>
          <p:cNvSpPr txBox="1">
            <a:spLocks noChangeArrowheads="1"/>
          </p:cNvSpPr>
          <p:nvPr/>
        </p:nvSpPr>
        <p:spPr>
          <a:xfrm>
            <a:off x="1136072" y="1737567"/>
            <a:ext cx="7047346" cy="1236544"/>
          </a:xfrm>
          <a:prstGeom prst="rect">
            <a:avLst/>
          </a:prstGeom>
        </p:spPr>
        <p:txBody>
          <a:bodyPr vert="horz" lIns="0" tIns="0" rIns="0" bIns="0" rtlCol="0" anchor="b" anchorCtr="0">
            <a:normAutofit/>
          </a:bodyPr>
          <a:lst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a:lstStyle>
          <a:p>
            <a:pPr lvl="0" algn="ctr"/>
            <a:r>
              <a:rPr lang="nl-BE" sz="3200" dirty="0">
                <a:solidFill>
                  <a:srgbClr val="1D8DB0"/>
                </a:solidFill>
              </a:rPr>
              <a:t>Reden van de toenemende droogte ?</a:t>
            </a:r>
            <a:endParaRPr kumimoji="0" lang="nl-BE" sz="3200" b="0" i="0" u="none" strike="noStrike" kern="1200" cap="none" spc="0" normalizeH="0" baseline="0" noProof="0" dirty="0">
              <a:ln>
                <a:noFill/>
              </a:ln>
              <a:solidFill>
                <a:srgbClr val="1D8DB0"/>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5437036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216000"/>
            <a:ext cx="8236180" cy="1152000"/>
          </a:xfrm>
        </p:spPr>
        <p:txBody>
          <a:bodyPr>
            <a:normAutofit/>
          </a:bodyPr>
          <a:lstStyle/>
          <a:p>
            <a:r>
              <a:rPr lang="nl-BE" sz="3200" dirty="0"/>
              <a:t>Het klimaat verandert …</a:t>
            </a:r>
            <a:br>
              <a:rPr lang="nl-BE" sz="3200" dirty="0"/>
            </a:br>
            <a:endParaRPr lang="nl-BE" sz="3200" dirty="0"/>
          </a:p>
        </p:txBody>
      </p:sp>
      <p:sp>
        <p:nvSpPr>
          <p:cNvPr id="6" name="Tijdelijke aanduiding voor inhoud 2"/>
          <p:cNvSpPr>
            <a:spLocks noGrp="1"/>
          </p:cNvSpPr>
          <p:nvPr>
            <p:ph sz="quarter" idx="13"/>
          </p:nvPr>
        </p:nvSpPr>
        <p:spPr>
          <a:xfrm>
            <a:off x="576000" y="1172019"/>
            <a:ext cx="3792800" cy="420476"/>
          </a:xfrm>
        </p:spPr>
        <p:txBody>
          <a:bodyPr>
            <a:normAutofit fontScale="85000" lnSpcReduction="10000"/>
          </a:bodyPr>
          <a:lstStyle/>
          <a:p>
            <a:pPr marL="0" indent="0">
              <a:buNone/>
            </a:pPr>
            <a:r>
              <a:rPr lang="nl-BE" sz="1800" dirty="0"/>
              <a:t>Temperatuurstijging Ukkel sinds 1830:</a:t>
            </a:r>
          </a:p>
        </p:txBody>
      </p:sp>
      <p:pic>
        <p:nvPicPr>
          <p:cNvPr id="3" name="Picture 2"/>
          <p:cNvPicPr>
            <a:picLocks noChangeAspect="1"/>
          </p:cNvPicPr>
          <p:nvPr/>
        </p:nvPicPr>
        <p:blipFill>
          <a:blip r:embed="rId2"/>
          <a:stretch>
            <a:fillRect/>
          </a:stretch>
        </p:blipFill>
        <p:spPr>
          <a:xfrm>
            <a:off x="521983" y="1592495"/>
            <a:ext cx="8422986" cy="3676369"/>
          </a:xfrm>
          <a:prstGeom prst="rect">
            <a:avLst/>
          </a:prstGeom>
        </p:spPr>
      </p:pic>
      <p:sp>
        <p:nvSpPr>
          <p:cNvPr id="8" name="Rectangle 7"/>
          <p:cNvSpPr/>
          <p:nvPr/>
        </p:nvSpPr>
        <p:spPr>
          <a:xfrm>
            <a:off x="535445" y="6433340"/>
            <a:ext cx="7701709" cy="246221"/>
          </a:xfrm>
          <a:prstGeom prst="rect">
            <a:avLst/>
          </a:prstGeom>
        </p:spPr>
        <p:txBody>
          <a:bodyPr wrap="square">
            <a:spAutoFit/>
          </a:bodyPr>
          <a:lstStyle/>
          <a:p>
            <a:pPr lvl="0" algn="just">
              <a:spcAft>
                <a:spcPts val="600"/>
              </a:spcAft>
            </a:pPr>
            <a:r>
              <a:rPr lang="nl-NL" sz="10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MIRA (2019)</a:t>
            </a:r>
            <a:endParaRPr lang="nl-BE" sz="1000" dirty="0">
              <a:solidFill>
                <a:schemeClr val="bg1"/>
              </a:solidFill>
              <a:effectLst/>
              <a:latin typeface="Palatin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93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museumkennis.nl/sites/nnm.dossiers/contents/i000186/aarde_circb_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860" y="3673874"/>
            <a:ext cx="3136957" cy="298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76000" y="216000"/>
            <a:ext cx="8236180" cy="1152000"/>
          </a:xfrm>
        </p:spPr>
        <p:txBody>
          <a:bodyPr>
            <a:normAutofit/>
          </a:bodyPr>
          <a:lstStyle/>
          <a:p>
            <a:r>
              <a:rPr lang="nl-BE" sz="3200" dirty="0"/>
              <a:t>Klimaatverandering</a:t>
            </a:r>
            <a:br>
              <a:rPr lang="nl-BE" sz="3200" dirty="0"/>
            </a:br>
            <a:r>
              <a:rPr lang="nl-BE" sz="3200" dirty="0"/>
              <a:t> –&gt; meer hydrologische extremen</a:t>
            </a:r>
          </a:p>
        </p:txBody>
      </p:sp>
      <p:sp>
        <p:nvSpPr>
          <p:cNvPr id="8" name="Tijdelijke aanduiding voor inhoud 2"/>
          <p:cNvSpPr>
            <a:spLocks noGrp="1"/>
          </p:cNvSpPr>
          <p:nvPr>
            <p:ph sz="quarter" idx="13"/>
          </p:nvPr>
        </p:nvSpPr>
        <p:spPr>
          <a:xfrm>
            <a:off x="576000" y="1504754"/>
            <a:ext cx="3792800" cy="420476"/>
          </a:xfrm>
        </p:spPr>
        <p:txBody>
          <a:bodyPr>
            <a:normAutofit fontScale="85000" lnSpcReduction="10000"/>
          </a:bodyPr>
          <a:lstStyle/>
          <a:p>
            <a:pPr marL="0" indent="0">
              <a:buNone/>
            </a:pPr>
            <a:r>
              <a:rPr lang="nl-BE" sz="1800" dirty="0"/>
              <a:t>Temperatuurstijging Ukkel sinds 1830:</a:t>
            </a:r>
          </a:p>
        </p:txBody>
      </p:sp>
      <p:pic>
        <p:nvPicPr>
          <p:cNvPr id="7" name="Picture 2" descr="http://www.atmo.arizona.edu/students/courselinks/fall12/atmo336/lectures/sec1/satvap.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994"/>
          <a:stretch/>
        </p:blipFill>
        <p:spPr bwMode="auto">
          <a:xfrm>
            <a:off x="6333565" y="1925230"/>
            <a:ext cx="1645235" cy="2052784"/>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p:cNvSpPr txBox="1">
            <a:spLocks/>
          </p:cNvSpPr>
          <p:nvPr/>
        </p:nvSpPr>
        <p:spPr>
          <a:xfrm>
            <a:off x="5569171" y="1348629"/>
            <a:ext cx="3574829" cy="4985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1400" dirty="0"/>
              <a:t>Toename van de verzadigingsconcentratie van waterdamp in de atmosfeer:</a:t>
            </a:r>
          </a:p>
        </p:txBody>
      </p:sp>
      <p:sp>
        <p:nvSpPr>
          <p:cNvPr id="10" name="Right Arrow 9"/>
          <p:cNvSpPr/>
          <p:nvPr/>
        </p:nvSpPr>
        <p:spPr>
          <a:xfrm>
            <a:off x="4808809" y="2347127"/>
            <a:ext cx="1084747" cy="272030"/>
          </a:xfrm>
          <a:prstGeom prst="right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ight Arrow 11"/>
          <p:cNvSpPr/>
          <p:nvPr/>
        </p:nvSpPr>
        <p:spPr>
          <a:xfrm rot="7701921">
            <a:off x="5470080" y="3569805"/>
            <a:ext cx="1084747" cy="272030"/>
          </a:xfrm>
          <a:prstGeom prst="right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p:cNvSpPr txBox="1">
            <a:spLocks/>
          </p:cNvSpPr>
          <p:nvPr/>
        </p:nvSpPr>
        <p:spPr>
          <a:xfrm>
            <a:off x="6252185" y="4761904"/>
            <a:ext cx="2891815" cy="11301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400" dirty="0"/>
              <a:t>+ wijzigende atmosferische circulatie  </a:t>
            </a:r>
          </a:p>
          <a:p>
            <a:pPr marL="0" indent="0">
              <a:buFont typeface="Arial" panose="020B0604020202020204" pitchFamily="34" charset="0"/>
              <a:buNone/>
            </a:pPr>
            <a:r>
              <a:rPr lang="nl-BE" sz="1400" dirty="0"/>
              <a:t>o.a. toenemende persistentie door verminderde </a:t>
            </a:r>
            <a:r>
              <a:rPr lang="nl-BE" sz="1400" dirty="0" err="1"/>
              <a:t>temperatuursgradient</a:t>
            </a:r>
            <a:r>
              <a:rPr lang="nl-BE" sz="1400" dirty="0"/>
              <a:t> met noordpool</a:t>
            </a:r>
          </a:p>
        </p:txBody>
      </p:sp>
      <p:pic>
        <p:nvPicPr>
          <p:cNvPr id="14" name="Picture 13"/>
          <p:cNvPicPr>
            <a:picLocks noChangeAspect="1"/>
          </p:cNvPicPr>
          <p:nvPr/>
        </p:nvPicPr>
        <p:blipFill>
          <a:blip r:embed="rId5"/>
          <a:stretch>
            <a:fillRect/>
          </a:stretch>
        </p:blipFill>
        <p:spPr>
          <a:xfrm>
            <a:off x="410446" y="1836498"/>
            <a:ext cx="4123908" cy="1799957"/>
          </a:xfrm>
          <a:prstGeom prst="rect">
            <a:avLst/>
          </a:prstGeom>
        </p:spPr>
      </p:pic>
    </p:spTree>
    <p:extLst>
      <p:ext uri="{BB962C8B-B14F-4D97-AF65-F5344CB8AC3E}">
        <p14:creationId xmlns:p14="http://schemas.microsoft.com/office/powerpoint/2010/main" val="335994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9819" y="160582"/>
            <a:ext cx="8236180" cy="652218"/>
          </a:xfrm>
        </p:spPr>
        <p:txBody>
          <a:bodyPr>
            <a:normAutofit/>
          </a:bodyPr>
          <a:lstStyle/>
          <a:p>
            <a:r>
              <a:rPr lang="nl-BE" sz="3200" dirty="0"/>
              <a:t>Impactanalyse klimaatverandering</a:t>
            </a:r>
          </a:p>
        </p:txBody>
      </p:sp>
      <p:pic>
        <p:nvPicPr>
          <p:cNvPr id="3" name="Picture 2"/>
          <p:cNvPicPr>
            <a:picLocks noChangeAspect="1"/>
          </p:cNvPicPr>
          <p:nvPr/>
        </p:nvPicPr>
        <p:blipFill>
          <a:blip r:embed="rId2"/>
          <a:stretch>
            <a:fillRect/>
          </a:stretch>
        </p:blipFill>
        <p:spPr>
          <a:xfrm>
            <a:off x="200789" y="896165"/>
            <a:ext cx="8742422" cy="5273725"/>
          </a:xfrm>
          <a:prstGeom prst="rect">
            <a:avLst/>
          </a:prstGeom>
        </p:spPr>
      </p:pic>
    </p:spTree>
    <p:extLst>
      <p:ext uri="{BB962C8B-B14F-4D97-AF65-F5344CB8AC3E}">
        <p14:creationId xmlns:p14="http://schemas.microsoft.com/office/powerpoint/2010/main" val="2657422303"/>
      </p:ext>
    </p:extLst>
  </p:cSld>
  <p:clrMapOvr>
    <a:masterClrMapping/>
  </p:clrMapOvr>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rporate-KU Leuven-Liggend-Achtergrond Wit">
  <a:themeElements>
    <a:clrScheme name="KULeuven-Themakleuren">
      <a:dk1>
        <a:srgbClr val="00407A"/>
      </a:dk1>
      <a:lt1>
        <a:srgbClr val="FFFFFF"/>
      </a:lt1>
      <a:dk2>
        <a:srgbClr val="00407A"/>
      </a:dk2>
      <a:lt2>
        <a:srgbClr val="FFFFFF"/>
      </a:lt2>
      <a:accent1>
        <a:srgbClr val="1D8DB0"/>
      </a:accent1>
      <a:accent2>
        <a:srgbClr val="116E8A"/>
      </a:accent2>
      <a:accent3>
        <a:srgbClr val="52BDEC"/>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
          <a:solidFill>
            <a:srgbClr val="0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Corporate-KU Leuven-Liggend-Achtergrond Wit">
  <a:themeElements>
    <a:clrScheme name="KULeuven-Themakleuren">
      <a:dk1>
        <a:srgbClr val="00407A"/>
      </a:dk1>
      <a:lt1>
        <a:srgbClr val="FFFFFF"/>
      </a:lt1>
      <a:dk2>
        <a:srgbClr val="00407A"/>
      </a:dk2>
      <a:lt2>
        <a:srgbClr val="FFFFFF"/>
      </a:lt2>
      <a:accent1>
        <a:srgbClr val="1D8DB0"/>
      </a:accent1>
      <a:accent2>
        <a:srgbClr val="116E8A"/>
      </a:accent2>
      <a:accent3>
        <a:srgbClr val="52BDEC"/>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BD46B5D9F69244A37A7E20C8E45752" ma:contentTypeVersion="10" ma:contentTypeDescription="Een nieuw document maken." ma:contentTypeScope="" ma:versionID="1a00cfd2000eb3f11c4fd47c8662614b">
  <xsd:schema xmlns:xsd="http://www.w3.org/2001/XMLSchema" xmlns:xs="http://www.w3.org/2001/XMLSchema" xmlns:p="http://schemas.microsoft.com/office/2006/metadata/properties" xmlns:ns2="7acbefd0-f498-4ef5-8a5d-009406c47e92" xmlns:ns3="a70d0b17-9158-4069-b55f-fcf76f4b4fa8" targetNamespace="http://schemas.microsoft.com/office/2006/metadata/properties" ma:root="true" ma:fieldsID="5953748bccfb58be12e57318afd0c356" ns2:_="" ns3:_="">
    <xsd:import namespace="7acbefd0-f498-4ef5-8a5d-009406c47e92"/>
    <xsd:import namespace="a70d0b17-9158-4069-b55f-fcf76f4b4f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befd0-f498-4ef5-8a5d-009406c47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0d0b17-9158-4069-b55f-fcf76f4b4fa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47C5A0-0165-47C4-9D3D-DAFA1A1F53E0}">
  <ds:schemaRefs>
    <ds:schemaRef ds:uri="http://schemas.microsoft.com/sharepoint/v3/contenttype/forms"/>
  </ds:schemaRefs>
</ds:datastoreItem>
</file>

<file path=customXml/itemProps2.xml><?xml version="1.0" encoding="utf-8"?>
<ds:datastoreItem xmlns:ds="http://schemas.openxmlformats.org/officeDocument/2006/customXml" ds:itemID="{101F0FAA-9DBD-4846-8275-45EC5902FF5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1648B90-8C87-4E8E-9262-FD9AF860F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befd0-f498-4ef5-8a5d-009406c47e92"/>
    <ds:schemaRef ds:uri="a70d0b17-9158-4069-b55f-fcf76f4b4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1585</Words>
  <Application>Microsoft Office PowerPoint</Application>
  <PresentationFormat>Diavoorstelling (4:3)</PresentationFormat>
  <Paragraphs>169</Paragraphs>
  <Slides>40</Slides>
  <Notes>6</Notes>
  <HiddenSlides>0</HiddenSlides>
  <MMClips>0</MMClips>
  <ScaleCrop>false</ScaleCrop>
  <HeadingPairs>
    <vt:vector size="8" baseType="variant">
      <vt:variant>
        <vt:lpstr>Gebruikte lettertypen</vt:lpstr>
      </vt:variant>
      <vt:variant>
        <vt:i4>7</vt:i4>
      </vt:variant>
      <vt:variant>
        <vt:lpstr>Thema</vt:lpstr>
      </vt:variant>
      <vt:variant>
        <vt:i4>5</vt:i4>
      </vt:variant>
      <vt:variant>
        <vt:lpstr>Ingesloten OLE-bronprogramma's</vt:lpstr>
      </vt:variant>
      <vt:variant>
        <vt:i4>1</vt:i4>
      </vt:variant>
      <vt:variant>
        <vt:lpstr>Diatitels</vt:lpstr>
      </vt:variant>
      <vt:variant>
        <vt:i4>40</vt:i4>
      </vt:variant>
    </vt:vector>
  </HeadingPairs>
  <TitlesOfParts>
    <vt:vector size="53" baseType="lpstr">
      <vt:lpstr>Arial</vt:lpstr>
      <vt:lpstr>Arial Narrow</vt:lpstr>
      <vt:lpstr>Calibri</vt:lpstr>
      <vt:lpstr>Century Gothic</vt:lpstr>
      <vt:lpstr>Courier New</vt:lpstr>
      <vt:lpstr>Palatino</vt:lpstr>
      <vt:lpstr>Wingdings</vt:lpstr>
      <vt:lpstr>KU Leuven</vt:lpstr>
      <vt:lpstr>KU Leuven sedes</vt:lpstr>
      <vt:lpstr>Corporate-KU Leuven-Liggend-Achtergrond Wit</vt:lpstr>
      <vt:lpstr>1_Corporate-KU Leuven-Liggend-Achtergrond Wit</vt:lpstr>
      <vt:lpstr>1_KU Leuven</vt:lpstr>
      <vt:lpstr>Bitmap Image</vt:lpstr>
      <vt:lpstr>PowerPoint-presentatie</vt:lpstr>
      <vt:lpstr>Toenemende problemen met waterbeschikbaarheid</vt:lpstr>
      <vt:lpstr>Toenemende problemen met waterbeschikbaarheid</vt:lpstr>
      <vt:lpstr>Toenemende neerslagtekorten</vt:lpstr>
      <vt:lpstr>Dalende grondwaterstanden</vt:lpstr>
      <vt:lpstr>PowerPoint-presentatie</vt:lpstr>
      <vt:lpstr>Het klimaat verandert … </vt:lpstr>
      <vt:lpstr>Klimaatverandering  –&gt; meer hydrologische extremen</vt:lpstr>
      <vt:lpstr>Impactanalyse klimaatverandering</vt:lpstr>
      <vt:lpstr>Broeikasgasscenario’s</vt:lpstr>
      <vt:lpstr>Klimaatverandering: hogere temperaturen  </vt:lpstr>
      <vt:lpstr>Klimaatverandering  –&gt; meer hydrologische extremen</vt:lpstr>
      <vt:lpstr>Klimaatverandering: meer verdamping  </vt:lpstr>
      <vt:lpstr>Toenemende intensiteit piekregens</vt:lpstr>
      <vt:lpstr>PowerPoint-presentatie</vt:lpstr>
      <vt:lpstr>Vlaanderen: Zeer kwetsbaar voor toenemende droogte</vt:lpstr>
      <vt:lpstr>Vlaanderen: Zeer kwetsbaar voor toenemende droogte</vt:lpstr>
      <vt:lpstr>Vlaanderen: Drinkwatervoorziening</vt:lpstr>
      <vt:lpstr>Vlaanderen: Zeer kwetsbaar voor toenemende droogte</vt:lpstr>
      <vt:lpstr>Urbanisatie -&gt; Toenemende verharding</vt:lpstr>
      <vt:lpstr>Urbanisatie -&gt; Toenemende verharding</vt:lpstr>
      <vt:lpstr>Sterke “drooglegging” van het land</vt:lpstr>
      <vt:lpstr>PowerPoint-presentatie</vt:lpstr>
      <vt:lpstr>Klimaat- &amp; water-robuuste (her)inrichting bebouwde omgeving</vt:lpstr>
      <vt:lpstr>Hemelwaterneutraliteit</vt:lpstr>
      <vt:lpstr>Buffer- en infiltratievoorzieningen</vt:lpstr>
      <vt:lpstr>Klimaat- en waterrobuuste inrichting</vt:lpstr>
      <vt:lpstr>Klimaat- en waterrobuuste inrichting</vt:lpstr>
      <vt:lpstr>Buffer- en infiltratievoorzieningen</vt:lpstr>
      <vt:lpstr>Regenwateropslag (ook collectieve)</vt:lpstr>
      <vt:lpstr>Hergebruik van water </vt:lpstr>
      <vt:lpstr>PowerPoint-presentatie</vt:lpstr>
      <vt:lpstr>Ruimtelijke ordening</vt:lpstr>
      <vt:lpstr>PowerPoint-presentatie</vt:lpstr>
      <vt:lpstr>Financiële incentives</vt:lpstr>
      <vt:lpstr>PowerPoint-presentatie</vt:lpstr>
      <vt:lpstr>PowerPoint-presentatie</vt:lpstr>
      <vt:lpstr>PowerPoint-presentatie</vt:lpstr>
      <vt:lpstr>Uitdagingen voor het huidig &amp; toekomstig waterbeheer:  Klimaatverandering &amp; urbanisatie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2017-09-13T11:56:44Z</dcterms:created>
  <dcterms:modified xsi:type="dcterms:W3CDTF">2021-02-25T13:56:08Z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0x010100F2BD46B5D9F69244A37A7E20C8E45752</vt:lpwstr>
  </property>
</Properties>
</file>