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258" r:id="rId3"/>
    <p:sldId id="259" r:id="rId4"/>
    <p:sldId id="260" r:id="rId5"/>
    <p:sldId id="261" r:id="rId6"/>
    <p:sldId id="262" r:id="rId7"/>
    <p:sldId id="263" r:id="rId8"/>
    <p:sldId id="289"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4" r:id="rId31"/>
    <p:sldId id="286" r:id="rId32"/>
    <p:sldId id="287" r:id="rId33"/>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D2799-606E-4483-A2EB-9666A3DF2D93}" type="datetimeFigureOut">
              <a:rPr lang="nl-BE" smtClean="0"/>
              <a:t>donderdag 25/02/2021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142862-83BC-429B-9143-245CDF2ED5BE}" type="slidenum">
              <a:rPr lang="nl-BE" smtClean="0"/>
              <a:t>‹nr.›</a:t>
            </a:fld>
            <a:endParaRPr lang="nl-BE"/>
          </a:p>
        </p:txBody>
      </p:sp>
    </p:spTree>
    <p:extLst>
      <p:ext uri="{BB962C8B-B14F-4D97-AF65-F5344CB8AC3E}">
        <p14:creationId xmlns:p14="http://schemas.microsoft.com/office/powerpoint/2010/main" val="396152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prstGeom prst="rect">
            <a:avLst/>
          </a:prstGeom>
        </p:spPr>
        <p:txBody>
          <a:bodyPr/>
          <a:lstStyle/>
          <a:p>
            <a:endParaRPr/>
          </a:p>
        </p:txBody>
      </p:sp>
      <p:sp>
        <p:nvSpPr>
          <p:cNvPr id="115" name="Shape 115"/>
          <p:cNvSpPr>
            <a:spLocks noGrp="1"/>
          </p:cNvSpPr>
          <p:nvPr>
            <p:ph type="body" sz="quarter" idx="1"/>
          </p:nvPr>
        </p:nvSpPr>
        <p:spPr>
          <a:prstGeom prst="rect">
            <a:avLst/>
          </a:prstGeom>
        </p:spPr>
        <p:txBody>
          <a:bodyPr/>
          <a:lstStyle>
            <a:lvl1pPr>
              <a:defRPr sz="1100"/>
            </a:lvl1pPr>
          </a:lstStyle>
          <a:p>
            <a:r>
              <a:t>bedrijventerreinen zijn deel van het probleem en de oplossing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lvl1pPr>
              <a:defRPr sz="1100"/>
            </a:lvl1pPr>
          </a:lstStyle>
          <a:p>
            <a:r>
              <a:t>Die zogenaamde problemen en kansen, kan men in één woord “triggers” noemen. Triggers voor een waterproject. We somden ze hier even op.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lvl1pPr>
              <a:defRPr sz="1100"/>
            </a:lvl1pPr>
          </a:lstStyle>
          <a:p>
            <a:r>
              <a:t>Met gewoon wat desktoponderzoek valt er reeds veel info bijeen te brengen. Locatie in het stroombekken is een belangrijke indicatie: benedenstrooms, gelegen in de beekvallei: meer overstromingsrisico bijvoorbeld. Bovenaan de beekvallei vaak gemakkelijker om te infiltreren.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a:defRPr sz="1100"/>
            </a:pPr>
            <a:endParaRPr/>
          </a:p>
          <a:p>
            <a:pPr>
              <a:defRPr sz="1100"/>
            </a:pPr>
            <a:r>
              <a:t>			Er bestaat een webplatform met heel erg goede informatie over voormalige overstromingen, overstromingsgevoelige plekken ed.</a:t>
            </a:r>
          </a:p>
          <a:p>
            <a:pPr>
              <a:defRPr sz="1100"/>
            </a:pPr>
            <a:r>
              <a:t> </a:t>
            </a:r>
          </a:p>
          <a:p>
            <a:pPr>
              <a:defRPr sz="1100"/>
            </a:pPr>
            <a:r>
              <a:t>		</a:t>
            </a:r>
          </a:p>
          <a:p>
            <a:pPr>
              <a:defRPr sz="1100"/>
            </a:pPr>
            <a:r>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lvl1pPr>
              <a:defRPr sz="1100"/>
            </a:lvl1pPr>
          </a:lstStyle>
          <a:p>
            <a:r>
              <a:t>Wat moeilijker te bepalen is, is de infiltratiecapaciteit van de bodem. Er zijn geen eenduidige kaarten, maar er is wel info te vinden over het grondtype (kleigronden zijn bijvoorbeeld amper doorlaatbaar, en zandgronden beter), over microtopografie en over infiltratietesten die reeds gebeurd zijn. Al deze info is te vinden op data ondergrond vlaanderen.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lvl1pPr>
              <a:defRPr sz="1100"/>
            </a:lvl1pPr>
          </a:lstStyle>
          <a:p>
            <a:r>
              <a:t>Industrieterreinen worden nu vaak als eilanden bekeken, maar aangezien ze grenzen aan grote infrastructurele assen, vaak ook grenzend aan belangrijke groene en blauwe netwerken. Het terrein kan dus ook een grote rol spelen in het connecteren van deze en het versterken ervan.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r>
              <a:t>Per industrieterrein is het raadzaam na te gaan of er grote wateropvangers zijn en/of grote verbruikers.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lvl1pPr>
              <a:defRPr sz="1100"/>
            </a:lvl1pPr>
          </a:lstStyle>
          <a:p>
            <a:r>
              <a:t>Te starten met de graad van verharding en de oppervlakten van de daken.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lvl1pPr>
              <a:defRPr sz="1100"/>
            </a:lvl1pPr>
          </a:lstStyle>
          <a:p>
            <a:r>
              <a:t>alle grondwatervergunningen zijn te vinden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prstGeom prst="rect">
            <a:avLst/>
          </a:prstGeom>
        </p:spPr>
        <p:txBody>
          <a:bodyPr/>
          <a:lstStyle/>
          <a:p>
            <a:endParaRPr/>
          </a:p>
        </p:txBody>
      </p:sp>
      <p:sp>
        <p:nvSpPr>
          <p:cNvPr id="310" name="Shape 310"/>
          <p:cNvSpPr>
            <a:spLocks noGrp="1"/>
          </p:cNvSpPr>
          <p:nvPr>
            <p:ph type="body" sz="quarter" idx="1"/>
          </p:nvPr>
        </p:nvSpPr>
        <p:spPr>
          <a:prstGeom prst="rect">
            <a:avLst/>
          </a:prstGeom>
        </p:spPr>
        <p:txBody>
          <a:bodyPr/>
          <a:lstStyle>
            <a:lvl1pPr>
              <a:defRPr sz="1100"/>
            </a:lvl1pPr>
          </a:lstStyle>
          <a:p>
            <a:r>
              <a:rPr dirty="0"/>
              <a:t>droogtegevoeligheid is moeilijk te meten, maar een goede indicatie die bijvoorbeeld reeds gebruikt wordt voor de opmaak van regenwaterplannen is het aantal claims voor droogteschade die bij een gemeente gedaan worden.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lvl1pPr>
              <a:defRPr sz="1100"/>
            </a:lvl1pPr>
          </a:lstStyle>
          <a:p>
            <a:r>
              <a:t>Die zogenaamde problemen en kansen, kan men in één woord “triggers” noemen. Triggers voor een waterproject. We somden ze hier even op.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r>
              <a:t>Er valt veel water op bedrijventerreinen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597829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p>
            <a:pPr>
              <a:defRPr sz="1100"/>
            </a:pPr>
            <a:r>
              <a:t>Er stroomt disproportioneel veel af. 	Door runoff coefficients:	</a:t>
            </a:r>
          </a:p>
          <a:p>
            <a:r>
              <a:t>Roof 0,8 Other hard surfaces 0,7 Roads 0,7 Soft surfaces 0,2</a:t>
            </a:r>
            <a:endParaRPr sz="1100"/>
          </a:p>
          <a:p>
            <a:pPr>
              <a:defRPr sz="1100"/>
            </a:pPr>
            <a:r>
              <a:t>			</a:t>
            </a:r>
          </a:p>
          <a:p>
            <a:pPr>
              <a:defRPr sz="1100"/>
            </a:pPr>
            <a:r>
              <a:t>		</a:t>
            </a:r>
          </a:p>
          <a:p>
            <a:pPr>
              <a:defRPr sz="1100"/>
            </a:pPr>
            <a: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lvl1pPr>
              <a:defRPr sz="1100"/>
            </a:lvl1pPr>
          </a:lstStyle>
          <a:p>
            <a:r>
              <a:t>Locatie in stroombekken is kritiek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lvl1pPr>
              <a:defRPr sz="1100"/>
            </a:lvl1pPr>
          </a:lstStyle>
          <a:p>
            <a:r>
              <a:t>GB infrastructure: potential to connect!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pPr>
              <a:defRPr sz="1100"/>
            </a:pPr>
            <a:r>
              <a:t>other water: </a:t>
            </a:r>
            <a:r>
              <a:rPr sz="1000">
                <a:solidFill>
                  <a:srgbClr val="333333"/>
                </a:solidFill>
              </a:rPr>
              <a:t>“water afkomstig van het product, ijs, afvalwater van een ander bedrijf, (drink)water dat tussen bedrijven verhandeld wordt”</a:t>
            </a:r>
          </a:p>
          <a:p>
            <a:pPr>
              <a:defRPr sz="1100"/>
            </a:pPr>
            <a:r>
              <a:t>Bron Milieurapport &gt; Milieudata &gt; 2017-2018</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lvl1pPr>
              <a:defRPr sz="1100"/>
            </a:lvl1pPr>
          </a:lstStyle>
          <a:p>
            <a:r>
              <a:t>ambitions of the research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lvl1pPr>
              <a:defRPr sz="1100"/>
            </a:lvl1pPr>
          </a:lstStyle>
          <a:p>
            <a:r>
              <a:rPr dirty="0"/>
              <a:t>Met deze stap differentiëren we tussen de industriegebieden. Met deze stap gaan we zowel op zoek gaan naar problemen (overstromingen, droogte) als triggers (rioleringsproject, ontwikkeling) en dat er een zekere overlap tussen beide is. Problemen oplossen kan soms ook elders gebeuren. Soms ook veel opportuniteiten omdat er bepaalde activiteit is.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lvl1pPr>
              <a:defRPr sz="1100"/>
            </a:lvl1pPr>
          </a:lstStyle>
          <a:p>
            <a:r>
              <a:t>Ieder bedrijf heeft andere problemen en kansen. Het is belangrijk deze te kennen om zo coalities te kunnen vormen.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15612" y="992768"/>
            <a:ext cx="11360801" cy="2736901"/>
          </a:xfrm>
          <a:prstGeom prst="rect">
            <a:avLst/>
          </a:prstGeom>
        </p:spPr>
        <p:txBody>
          <a:bodyPr anchor="b"/>
          <a:lstStyle>
            <a:lvl1pPr algn="ctr">
              <a:defRPr sz="5200"/>
            </a:lvl1pPr>
          </a:lstStyle>
          <a:p>
            <a:r>
              <a:t>Title Text</a:t>
            </a:r>
          </a:p>
        </p:txBody>
      </p:sp>
      <p:sp>
        <p:nvSpPr>
          <p:cNvPr id="12" name="Body Level One…"/>
          <p:cNvSpPr txBox="1">
            <a:spLocks noGrp="1"/>
          </p:cNvSpPr>
          <p:nvPr>
            <p:ph type="body" sz="quarter" idx="1"/>
          </p:nvPr>
        </p:nvSpPr>
        <p:spPr>
          <a:xfrm>
            <a:off x="415599" y="3778833"/>
            <a:ext cx="11360803" cy="10569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48511906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Title Text"/>
          <p:cNvSpPr txBox="1">
            <a:spLocks noGrp="1"/>
          </p:cNvSpPr>
          <p:nvPr>
            <p:ph type="title"/>
          </p:nvPr>
        </p:nvSpPr>
        <p:spPr>
          <a:xfrm>
            <a:off x="415599" y="1474834"/>
            <a:ext cx="11360803" cy="2618101"/>
          </a:xfrm>
          <a:prstGeom prst="rect">
            <a:avLst/>
          </a:prstGeom>
        </p:spPr>
        <p:txBody>
          <a:bodyPr anchor="b"/>
          <a:lstStyle>
            <a:lvl1pPr algn="ctr">
              <a:defRPr sz="12000"/>
            </a:lvl1pPr>
          </a:lstStyle>
          <a:p>
            <a:r>
              <a:t>Title Text</a:t>
            </a:r>
          </a:p>
        </p:txBody>
      </p:sp>
      <p:sp>
        <p:nvSpPr>
          <p:cNvPr id="92" name="Body Level One…"/>
          <p:cNvSpPr txBox="1">
            <a:spLocks noGrp="1"/>
          </p:cNvSpPr>
          <p:nvPr>
            <p:ph type="body" sz="half" idx="1"/>
          </p:nvPr>
        </p:nvSpPr>
        <p:spPr>
          <a:xfrm>
            <a:off x="415599" y="4202968"/>
            <a:ext cx="11360803" cy="1734301"/>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03821453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63143874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15599" y="2867800"/>
            <a:ext cx="11360803" cy="11223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1613720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2084049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415599" y="1536633"/>
            <a:ext cx="5333203" cy="45552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39" name="Google Shape;23;p5"/>
          <p:cNvSpPr txBox="1">
            <a:spLocks noGrp="1"/>
          </p:cNvSpPr>
          <p:nvPr>
            <p:ph type="body" sz="half" idx="13"/>
          </p:nvPr>
        </p:nvSpPr>
        <p:spPr>
          <a:xfrm>
            <a:off x="6443199" y="1536632"/>
            <a:ext cx="5333203" cy="4555202"/>
          </a:xfrm>
          <a:prstGeom prst="rect">
            <a:avLst/>
          </a:prstGeom>
        </p:spPr>
        <p:txBody>
          <a:bodyPr/>
          <a:lstStyle>
            <a:lvl1pPr indent="-317500">
              <a:buSzPts val="1400"/>
              <a:defRPr sz="1400"/>
            </a:lvl1pPr>
          </a:lstStyle>
          <a:p>
            <a:pPr indent="-317500">
              <a:buSzPts val="1400"/>
              <a:defRPr sz="14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28722756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6530180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415600" y="740799"/>
            <a:ext cx="3744001" cy="1007702"/>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415600" y="1852801"/>
            <a:ext cx="3744001" cy="42393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9359694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653668" y="600199"/>
            <a:ext cx="8490401" cy="5454302"/>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19179378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6096000" y="-167"/>
            <a:ext cx="6096000" cy="6858001"/>
          </a:xfrm>
          <a:prstGeom prst="rect">
            <a:avLst/>
          </a:prstGeom>
          <a:solidFill>
            <a:srgbClr val="EEEEEE"/>
          </a:solidFill>
          <a:ln w="12700">
            <a:miter lim="400000"/>
          </a:ln>
        </p:spPr>
        <p:txBody>
          <a:bodyPr lIns="45719" rIns="45719" anchor="ctr"/>
          <a:lstStyle/>
          <a:p>
            <a:endParaRPr sz="1800"/>
          </a:p>
        </p:txBody>
      </p:sp>
      <p:sp>
        <p:nvSpPr>
          <p:cNvPr id="73" name="Title Text"/>
          <p:cNvSpPr txBox="1">
            <a:spLocks noGrp="1"/>
          </p:cNvSpPr>
          <p:nvPr>
            <p:ph type="title"/>
          </p:nvPr>
        </p:nvSpPr>
        <p:spPr>
          <a:xfrm>
            <a:off x="354000" y="1644233"/>
            <a:ext cx="5393600" cy="1976401"/>
          </a:xfrm>
          <a:prstGeom prst="rect">
            <a:avLst/>
          </a:prstGeom>
        </p:spPr>
        <p:txBody>
          <a:bodyPr anchor="b"/>
          <a:lstStyle>
            <a:lvl1pPr algn="ctr">
              <a:defRPr sz="4200"/>
            </a:lvl1pPr>
          </a:lstStyle>
          <a:p>
            <a:r>
              <a:t>Title Text</a:t>
            </a:r>
          </a:p>
        </p:txBody>
      </p:sp>
      <p:sp>
        <p:nvSpPr>
          <p:cNvPr id="74" name="Body Level One…"/>
          <p:cNvSpPr txBox="1">
            <a:spLocks noGrp="1"/>
          </p:cNvSpPr>
          <p:nvPr>
            <p:ph type="body" sz="quarter" idx="1"/>
          </p:nvPr>
        </p:nvSpPr>
        <p:spPr>
          <a:xfrm>
            <a:off x="354000" y="3737434"/>
            <a:ext cx="5393600" cy="16467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75" name="Google Shape;39;p9"/>
          <p:cNvSpPr txBox="1">
            <a:spLocks noGrp="1"/>
          </p:cNvSpPr>
          <p:nvPr>
            <p:ph type="body" sz="half" idx="13"/>
          </p:nvPr>
        </p:nvSpPr>
        <p:spPr>
          <a:xfrm>
            <a:off x="6586000" y="965434"/>
            <a:ext cx="5116000" cy="4926901"/>
          </a:xfrm>
          <a:prstGeom prst="rect">
            <a:avLst/>
          </a:prstGeom>
        </p:spPr>
        <p:txBody>
          <a:bodyPr anchor="ct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68182756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415599" y="5640767"/>
            <a:ext cx="7998403" cy="8067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62083732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15599" y="593367"/>
            <a:ext cx="11360803" cy="763501"/>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415599" y="1536633"/>
            <a:ext cx="11360803" cy="4555200"/>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607936" y="6310711"/>
            <a:ext cx="420276" cy="338522"/>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t>‹nr.›</a:t>
            </a:fld>
            <a:endParaRPr/>
          </a:p>
        </p:txBody>
      </p:sp>
    </p:spTree>
    <p:extLst>
      <p:ext uri="{BB962C8B-B14F-4D97-AF65-F5344CB8AC3E}">
        <p14:creationId xmlns:p14="http://schemas.microsoft.com/office/powerpoint/2010/main" val="3438982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www.geopunt.be/" TargetMode="External"/><Relationship Id="rId5" Type="http://schemas.openxmlformats.org/officeDocument/2006/relationships/hyperlink" Target="http://www.geopunt.be" TargetMode="Externa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hyperlink" Target="http://www.geopunt.be/"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9" name="Google Shape;54;p13"/>
          <p:cNvSpPr txBox="1"/>
          <p:nvPr/>
        </p:nvSpPr>
        <p:spPr>
          <a:xfrm>
            <a:off x="2321854" y="1689008"/>
            <a:ext cx="7576202" cy="471516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lgn="ctr" hangingPunct="0">
              <a:lnSpc>
                <a:spcPct val="150000"/>
              </a:lnSpc>
              <a:defRPr sz="3200">
                <a:solidFill>
                  <a:srgbClr val="FFFFFF"/>
                </a:solidFill>
                <a:latin typeface="Roboto"/>
                <a:ea typeface="Roboto"/>
                <a:cs typeface="Roboto"/>
                <a:sym typeface="Roboto"/>
              </a:defRPr>
            </a:pPr>
            <a:r>
              <a:rPr sz="3200" kern="0" dirty="0">
                <a:solidFill>
                  <a:srgbClr val="FFFFFF"/>
                </a:solidFill>
                <a:latin typeface="Roboto"/>
                <a:sym typeface="Roboto"/>
              </a:rPr>
              <a:t>Groen met </a:t>
            </a:r>
            <a:r>
              <a:rPr sz="3200" kern="0" dirty="0" err="1">
                <a:solidFill>
                  <a:srgbClr val="FFFFFF"/>
                </a:solidFill>
                <a:latin typeface="Roboto"/>
                <a:sym typeface="Roboto"/>
              </a:rPr>
              <a:t>grijs</a:t>
            </a:r>
            <a:r>
              <a:rPr sz="3200" kern="0" dirty="0">
                <a:solidFill>
                  <a:srgbClr val="FFFFFF"/>
                </a:solidFill>
                <a:latin typeface="Roboto"/>
                <a:sym typeface="Roboto"/>
              </a:rPr>
              <a:t>, </a:t>
            </a:r>
          </a:p>
          <a:p>
            <a:pPr algn="ctr" hangingPunct="0">
              <a:lnSpc>
                <a:spcPct val="150000"/>
              </a:lnSpc>
              <a:defRPr sz="3200">
                <a:solidFill>
                  <a:srgbClr val="FFFFFF"/>
                </a:solidFill>
                <a:latin typeface="Roboto"/>
                <a:ea typeface="Roboto"/>
                <a:cs typeface="Roboto"/>
                <a:sym typeface="Roboto"/>
              </a:defRPr>
            </a:pPr>
            <a:r>
              <a:rPr sz="3200" kern="0" dirty="0">
                <a:solidFill>
                  <a:srgbClr val="FFFFFF"/>
                </a:solidFill>
                <a:latin typeface="Roboto"/>
                <a:sym typeface="Roboto"/>
              </a:rPr>
              <a:t>het </a:t>
            </a:r>
            <a:r>
              <a:rPr sz="3200" kern="0" dirty="0" err="1">
                <a:solidFill>
                  <a:srgbClr val="FFFFFF"/>
                </a:solidFill>
                <a:latin typeface="Roboto"/>
                <a:sym typeface="Roboto"/>
              </a:rPr>
              <a:t>potentieel</a:t>
            </a:r>
            <a:r>
              <a:rPr sz="3200" kern="0" dirty="0">
                <a:solidFill>
                  <a:srgbClr val="FFFFFF"/>
                </a:solidFill>
                <a:latin typeface="Roboto"/>
                <a:sym typeface="Roboto"/>
              </a:rPr>
              <a:t> van </a:t>
            </a:r>
            <a:r>
              <a:rPr sz="3200" kern="0" dirty="0" err="1">
                <a:solidFill>
                  <a:srgbClr val="FFFFFF"/>
                </a:solidFill>
                <a:latin typeface="Roboto"/>
                <a:sym typeface="Roboto"/>
              </a:rPr>
              <a:t>regenwater</a:t>
            </a:r>
            <a:r>
              <a:rPr sz="3200" kern="0" dirty="0">
                <a:solidFill>
                  <a:srgbClr val="FFFFFF"/>
                </a:solidFill>
                <a:latin typeface="Roboto"/>
                <a:sym typeface="Roboto"/>
              </a:rPr>
              <a:t> op </a:t>
            </a:r>
            <a:r>
              <a:rPr sz="3200" kern="0" dirty="0" err="1">
                <a:solidFill>
                  <a:srgbClr val="FFFFFF"/>
                </a:solidFill>
                <a:latin typeface="Roboto"/>
                <a:sym typeface="Roboto"/>
              </a:rPr>
              <a:t>bedrijventerreinen</a:t>
            </a:r>
            <a:endParaRPr sz="3200" kern="0" dirty="0">
              <a:solidFill>
                <a:srgbClr val="FFFFFF"/>
              </a:solidFill>
              <a:latin typeface="Roboto"/>
              <a:sym typeface="Roboto"/>
            </a:endParaRPr>
          </a:p>
          <a:p>
            <a:pPr algn="ctr" hangingPunct="0">
              <a:lnSpc>
                <a:spcPct val="150000"/>
              </a:lnSpc>
              <a:defRPr sz="3200">
                <a:solidFill>
                  <a:srgbClr val="FFFFFF"/>
                </a:solidFill>
                <a:latin typeface="Roboto"/>
                <a:ea typeface="Roboto"/>
                <a:cs typeface="Roboto"/>
                <a:sym typeface="Roboto"/>
              </a:defRPr>
            </a:pPr>
            <a:endParaRPr sz="3200" kern="0" dirty="0">
              <a:solidFill>
                <a:srgbClr val="FFFFFF"/>
              </a:solidFill>
              <a:latin typeface="Roboto"/>
              <a:sym typeface="Roboto"/>
            </a:endParaRPr>
          </a:p>
          <a:p>
            <a:pPr indent="457200" algn="ctr" hangingPunct="0">
              <a:lnSpc>
                <a:spcPct val="150000"/>
              </a:lnSpc>
              <a:defRPr>
                <a:solidFill>
                  <a:srgbClr val="FFFFFF"/>
                </a:solidFill>
                <a:latin typeface="Roboto"/>
                <a:ea typeface="Roboto"/>
                <a:cs typeface="Roboto"/>
                <a:sym typeface="Roboto"/>
              </a:defRPr>
            </a:pPr>
            <a:r>
              <a:rPr sz="1400" kern="0" dirty="0" err="1">
                <a:solidFill>
                  <a:srgbClr val="FFFFFF"/>
                </a:solidFill>
                <a:latin typeface="Roboto"/>
                <a:sym typeface="Roboto"/>
              </a:rPr>
              <a:t>Onderzoeksproject</a:t>
            </a:r>
            <a:r>
              <a:rPr sz="1400" kern="0" dirty="0">
                <a:solidFill>
                  <a:srgbClr val="FFFFFF"/>
                </a:solidFill>
                <a:latin typeface="Roboto"/>
                <a:sym typeface="Roboto"/>
              </a:rPr>
              <a:t> </a:t>
            </a:r>
            <a:r>
              <a:rPr sz="1400" kern="0" dirty="0" err="1">
                <a:solidFill>
                  <a:srgbClr val="FFFFFF"/>
                </a:solidFill>
                <a:latin typeface="Roboto"/>
                <a:sym typeface="Roboto"/>
              </a:rPr>
              <a:t>o.l.v</a:t>
            </a:r>
            <a:r>
              <a:rPr sz="1400" kern="0" dirty="0">
                <a:solidFill>
                  <a:srgbClr val="FFFFFF"/>
                </a:solidFill>
                <a:latin typeface="Roboto"/>
                <a:sym typeface="Roboto"/>
              </a:rPr>
              <a:t>. Latitude Platform </a:t>
            </a:r>
            <a:r>
              <a:rPr sz="1400" kern="0" dirty="0" err="1">
                <a:solidFill>
                  <a:srgbClr val="FFFFFF"/>
                </a:solidFill>
                <a:latin typeface="Roboto"/>
                <a:sym typeface="Roboto"/>
              </a:rPr>
              <a:t>i.s.m</a:t>
            </a:r>
            <a:r>
              <a:rPr sz="1400" kern="0" dirty="0">
                <a:solidFill>
                  <a:srgbClr val="FFFFFF"/>
                </a:solidFill>
                <a:latin typeface="Roboto"/>
                <a:sym typeface="Roboto"/>
              </a:rPr>
              <a:t>. KU Leuven </a:t>
            </a:r>
            <a:r>
              <a:rPr sz="1400" kern="0" dirty="0" err="1">
                <a:solidFill>
                  <a:srgbClr val="FFFFFF"/>
                </a:solidFill>
                <a:latin typeface="Roboto"/>
                <a:sym typeface="Roboto"/>
              </a:rPr>
              <a:t>en</a:t>
            </a:r>
            <a:r>
              <a:rPr sz="1400" kern="0" dirty="0">
                <a:solidFill>
                  <a:srgbClr val="FFFFFF"/>
                </a:solidFill>
                <a:latin typeface="Roboto"/>
                <a:sym typeface="Roboto"/>
              </a:rPr>
              <a:t> </a:t>
            </a:r>
            <a:r>
              <a:rPr sz="1400" kern="0" dirty="0" err="1">
                <a:solidFill>
                  <a:srgbClr val="FFFFFF"/>
                </a:solidFill>
                <a:latin typeface="Roboto"/>
                <a:sym typeface="Roboto"/>
              </a:rPr>
              <a:t>UCLouvain</a:t>
            </a:r>
            <a:endParaRPr sz="1400" kern="0" dirty="0">
              <a:solidFill>
                <a:srgbClr val="FFFFFF"/>
              </a:solidFill>
              <a:latin typeface="Roboto"/>
              <a:sym typeface="Roboto"/>
            </a:endParaRPr>
          </a:p>
          <a:p>
            <a:pPr indent="457200" algn="ctr" hangingPunct="0">
              <a:lnSpc>
                <a:spcPct val="150000"/>
              </a:lnSpc>
              <a:defRPr>
                <a:solidFill>
                  <a:srgbClr val="FFFFFF"/>
                </a:solidFill>
                <a:latin typeface="Roboto"/>
                <a:ea typeface="Roboto"/>
                <a:cs typeface="Roboto"/>
                <a:sym typeface="Roboto"/>
              </a:defRPr>
            </a:pPr>
            <a:r>
              <a:rPr sz="1400" kern="0" dirty="0" err="1">
                <a:solidFill>
                  <a:srgbClr val="FFFFFF"/>
                </a:solidFill>
                <a:latin typeface="Roboto"/>
                <a:sym typeface="Roboto"/>
              </a:rPr>
              <a:t>i.o.v</a:t>
            </a:r>
            <a:r>
              <a:rPr sz="1400" kern="0" dirty="0">
                <a:solidFill>
                  <a:srgbClr val="FFFFFF"/>
                </a:solidFill>
                <a:latin typeface="Roboto"/>
                <a:sym typeface="Roboto"/>
              </a:rPr>
              <a:t>. de </a:t>
            </a:r>
            <a:r>
              <a:rPr sz="1400" kern="0" dirty="0" err="1">
                <a:solidFill>
                  <a:srgbClr val="FFFFFF"/>
                </a:solidFill>
                <a:latin typeface="Roboto"/>
                <a:sym typeface="Roboto"/>
              </a:rPr>
              <a:t>Vlaamse</a:t>
            </a:r>
            <a:r>
              <a:rPr sz="1400" kern="0" dirty="0">
                <a:solidFill>
                  <a:srgbClr val="FFFFFF"/>
                </a:solidFill>
                <a:latin typeface="Roboto"/>
                <a:sym typeface="Roboto"/>
              </a:rPr>
              <a:t> </a:t>
            </a:r>
            <a:r>
              <a:rPr sz="1400" kern="0" dirty="0" err="1">
                <a:solidFill>
                  <a:srgbClr val="FFFFFF"/>
                </a:solidFill>
                <a:latin typeface="Roboto"/>
                <a:sym typeface="Roboto"/>
              </a:rPr>
              <a:t>Overheid</a:t>
            </a:r>
            <a:r>
              <a:rPr sz="1400" kern="0" dirty="0">
                <a:solidFill>
                  <a:srgbClr val="FFFFFF"/>
                </a:solidFill>
                <a:latin typeface="Roboto"/>
                <a:sym typeface="Roboto"/>
              </a:rPr>
              <a:t>, </a:t>
            </a:r>
            <a:r>
              <a:rPr sz="1400" kern="0" dirty="0" err="1">
                <a:solidFill>
                  <a:srgbClr val="FFFFFF"/>
                </a:solidFill>
                <a:latin typeface="Roboto"/>
                <a:sym typeface="Roboto"/>
              </a:rPr>
              <a:t>Departement</a:t>
            </a:r>
            <a:r>
              <a:rPr sz="1400" kern="0" dirty="0">
                <a:solidFill>
                  <a:srgbClr val="FFFFFF"/>
                </a:solidFill>
                <a:latin typeface="Roboto"/>
                <a:sym typeface="Roboto"/>
              </a:rPr>
              <a:t> </a:t>
            </a:r>
            <a:r>
              <a:rPr sz="1400" kern="0" dirty="0" err="1">
                <a:solidFill>
                  <a:srgbClr val="FFFFFF"/>
                </a:solidFill>
                <a:latin typeface="Roboto"/>
                <a:sym typeface="Roboto"/>
              </a:rPr>
              <a:t>Omgeving</a:t>
            </a:r>
            <a:endParaRPr sz="1400" kern="0" dirty="0">
              <a:solidFill>
                <a:srgbClr val="FFFFFF"/>
              </a:solidFill>
              <a:latin typeface="Roboto"/>
              <a:sym typeface="Roboto"/>
            </a:endParaRPr>
          </a:p>
          <a:p>
            <a:pPr indent="457200" algn="ctr" hangingPunct="0">
              <a:lnSpc>
                <a:spcPct val="150000"/>
              </a:lnSpc>
              <a:defRPr>
                <a:solidFill>
                  <a:srgbClr val="FFFFFF"/>
                </a:solidFill>
                <a:latin typeface="Roboto"/>
                <a:ea typeface="Roboto"/>
                <a:cs typeface="Roboto"/>
                <a:sym typeface="Roboto"/>
              </a:defRPr>
            </a:pPr>
            <a:endParaRPr sz="1400" kern="0" dirty="0">
              <a:solidFill>
                <a:srgbClr val="FFFFFF"/>
              </a:solidFill>
              <a:latin typeface="Roboto"/>
              <a:sym typeface="Roboto"/>
            </a:endParaRPr>
          </a:p>
          <a:p>
            <a:pPr indent="457200" algn="ctr" hangingPunct="0">
              <a:lnSpc>
                <a:spcPct val="150000"/>
              </a:lnSpc>
              <a:defRPr>
                <a:solidFill>
                  <a:srgbClr val="FFFFFF"/>
                </a:solidFill>
                <a:latin typeface="Roboto"/>
                <a:ea typeface="Roboto"/>
                <a:cs typeface="Roboto"/>
                <a:sym typeface="Roboto"/>
              </a:defRPr>
            </a:pPr>
            <a:r>
              <a:rPr sz="1400" kern="0" dirty="0">
                <a:solidFill>
                  <a:srgbClr val="FFFFFF"/>
                </a:solidFill>
                <a:latin typeface="Roboto"/>
                <a:sym typeface="Roboto"/>
              </a:rPr>
              <a:t>Ciel </a:t>
            </a:r>
            <a:r>
              <a:rPr sz="1400" kern="0" dirty="0" err="1">
                <a:solidFill>
                  <a:srgbClr val="FFFFFF"/>
                </a:solidFill>
                <a:latin typeface="Roboto"/>
                <a:sym typeface="Roboto"/>
              </a:rPr>
              <a:t>Grommen</a:t>
            </a:r>
            <a:endParaRPr sz="1400" kern="0" dirty="0">
              <a:solidFill>
                <a:srgbClr val="FFFFFF"/>
              </a:solidFill>
              <a:latin typeface="Roboto"/>
              <a:sym typeface="Roboto"/>
            </a:endParaRPr>
          </a:p>
          <a:p>
            <a:pPr indent="457200" algn="ctr" hangingPunct="0">
              <a:lnSpc>
                <a:spcPct val="150000"/>
              </a:lnSpc>
              <a:defRPr>
                <a:solidFill>
                  <a:srgbClr val="FFFFFF"/>
                </a:solidFill>
                <a:latin typeface="Roboto"/>
                <a:ea typeface="Roboto"/>
                <a:cs typeface="Roboto"/>
                <a:sym typeface="Roboto"/>
              </a:defRPr>
            </a:pPr>
            <a:r>
              <a:rPr sz="1400" kern="0" dirty="0">
                <a:solidFill>
                  <a:srgbClr val="FFFFFF"/>
                </a:solidFill>
                <a:latin typeface="Roboto"/>
                <a:sym typeface="Roboto"/>
              </a:rPr>
              <a:t>23 / 02 / 2021</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oogle Shape;121;p22"/>
          <p:cNvGrpSpPr/>
          <p:nvPr/>
        </p:nvGrpSpPr>
        <p:grpSpPr>
          <a:xfrm>
            <a:off x="4107649" y="1973099"/>
            <a:ext cx="3414303" cy="434103"/>
            <a:chOff x="-1" y="-1"/>
            <a:chExt cx="3414301" cy="434102"/>
          </a:xfrm>
        </p:grpSpPr>
        <p:sp>
          <p:nvSpPr>
            <p:cNvPr id="165" name="Shape"/>
            <p:cNvSpPr/>
            <p:nvPr/>
          </p:nvSpPr>
          <p:spPr>
            <a:xfrm>
              <a:off x="-1" y="-1"/>
              <a:ext cx="3414301" cy="434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227" y="0"/>
                  </a:lnTo>
                  <a:lnTo>
                    <a:pt x="21600" y="10800"/>
                  </a:lnTo>
                  <a:lnTo>
                    <a:pt x="20227" y="21600"/>
                  </a:lnTo>
                  <a:lnTo>
                    <a:pt x="0" y="21600"/>
                  </a:lnTo>
                  <a:close/>
                </a:path>
              </a:pathLst>
            </a:custGeom>
            <a:solidFill>
              <a:srgbClr val="CCCCCC"/>
            </a:solidFill>
            <a:ln w="12700" cap="flat">
              <a:noFill/>
              <a:miter lim="400000"/>
            </a:ln>
            <a:effectLst/>
          </p:spPr>
          <p:txBody>
            <a:bodyPr wrap="square" lIns="45719" tIns="45719" rIns="45719" bIns="45719" numCol="1" anchor="ctr">
              <a:noAutofit/>
            </a:bodyPr>
            <a:lstStyle/>
            <a:p>
              <a:pPr hangingPunct="0">
                <a:defRPr sz="1000">
                  <a:solidFill>
                    <a:srgbClr val="FFFFFF"/>
                  </a:solidFill>
                  <a:latin typeface="Roboto"/>
                  <a:ea typeface="Roboto"/>
                  <a:cs typeface="Roboto"/>
                  <a:sym typeface="Roboto"/>
                </a:defRPr>
              </a:pPr>
              <a:endParaRPr sz="1000" kern="0">
                <a:solidFill>
                  <a:srgbClr val="FFFFFF"/>
                </a:solidFill>
                <a:latin typeface="Roboto"/>
                <a:sym typeface="Roboto"/>
              </a:endParaRPr>
            </a:p>
          </p:txBody>
        </p:sp>
        <p:sp>
          <p:nvSpPr>
            <p:cNvPr id="166" name="1. afstroom vermijden beperken van verhardingen"/>
            <p:cNvSpPr txBox="1"/>
            <p:nvPr/>
          </p:nvSpPr>
          <p:spPr>
            <a:xfrm>
              <a:off x="0" y="32401"/>
              <a:ext cx="3305775" cy="3692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pPr hangingPunct="0">
                <a:defRPr sz="1200">
                  <a:solidFill>
                    <a:srgbClr val="FFFFFF"/>
                  </a:solidFill>
                  <a:latin typeface="Roboto Medium"/>
                  <a:ea typeface="Roboto Medium"/>
                  <a:cs typeface="Roboto Medium"/>
                  <a:sym typeface="Roboto Medium"/>
                </a:defRPr>
              </a:pPr>
              <a:r>
                <a:rPr sz="1200" kern="0">
                  <a:solidFill>
                    <a:srgbClr val="FFFFFF"/>
                  </a:solidFill>
                  <a:latin typeface="Roboto Medium"/>
                  <a:sym typeface="Roboto Medium"/>
                </a:rPr>
                <a:t>1. afstroom vermijden </a:t>
              </a:r>
              <a:r>
                <a:rPr sz="1000" kern="0">
                  <a:solidFill>
                    <a:srgbClr val="FFFFFF"/>
                  </a:solidFill>
                  <a:latin typeface="Roboto"/>
                  <a:ea typeface="Roboto"/>
                  <a:cs typeface="Roboto"/>
                  <a:sym typeface="Roboto"/>
                </a:rPr>
                <a:t>beperken van verhardingen</a:t>
              </a:r>
            </a:p>
          </p:txBody>
        </p:sp>
      </p:grpSp>
      <p:grpSp>
        <p:nvGrpSpPr>
          <p:cNvPr id="170" name="Google Shape;122;p22"/>
          <p:cNvGrpSpPr/>
          <p:nvPr/>
        </p:nvGrpSpPr>
        <p:grpSpPr>
          <a:xfrm>
            <a:off x="4107649" y="2575374"/>
            <a:ext cx="3680703" cy="434103"/>
            <a:chOff x="-1" y="-1"/>
            <a:chExt cx="3680701" cy="434102"/>
          </a:xfrm>
        </p:grpSpPr>
        <p:sp>
          <p:nvSpPr>
            <p:cNvPr id="168" name="Shape"/>
            <p:cNvSpPr/>
            <p:nvPr/>
          </p:nvSpPr>
          <p:spPr>
            <a:xfrm>
              <a:off x="-1" y="-1"/>
              <a:ext cx="3680701" cy="434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326" y="0"/>
                  </a:lnTo>
                  <a:lnTo>
                    <a:pt x="21600" y="10800"/>
                  </a:lnTo>
                  <a:lnTo>
                    <a:pt x="20326" y="21600"/>
                  </a:lnTo>
                  <a:lnTo>
                    <a:pt x="0" y="21600"/>
                  </a:lnTo>
                  <a:close/>
                </a:path>
              </a:pathLst>
            </a:custGeom>
            <a:solidFill>
              <a:srgbClr val="B7B7B7"/>
            </a:solidFill>
            <a:ln w="12700" cap="flat">
              <a:noFill/>
              <a:miter lim="400000"/>
            </a:ln>
            <a:effectLst/>
          </p:spPr>
          <p:txBody>
            <a:bodyPr wrap="square" lIns="45719" tIns="45719" rIns="45719" bIns="45719" numCol="1" anchor="ctr">
              <a:noAutofit/>
            </a:bodyPr>
            <a:lstStyle/>
            <a:p>
              <a:pPr hangingPunct="0">
                <a:defRPr sz="1000">
                  <a:solidFill>
                    <a:srgbClr val="FFFFFF"/>
                  </a:solidFill>
                  <a:latin typeface="Roboto"/>
                  <a:ea typeface="Roboto"/>
                  <a:cs typeface="Roboto"/>
                  <a:sym typeface="Roboto"/>
                </a:defRPr>
              </a:pPr>
              <a:endParaRPr sz="1000" kern="0">
                <a:solidFill>
                  <a:srgbClr val="FFFFFF"/>
                </a:solidFill>
                <a:latin typeface="Roboto"/>
                <a:sym typeface="Roboto"/>
              </a:endParaRPr>
            </a:p>
          </p:txBody>
        </p:sp>
        <p:sp>
          <p:nvSpPr>
            <p:cNvPr id="169" name="2. hergebruik van opgevangen hemelwater"/>
            <p:cNvSpPr txBox="1"/>
            <p:nvPr/>
          </p:nvSpPr>
          <p:spPr>
            <a:xfrm>
              <a:off x="0" y="32401"/>
              <a:ext cx="3572175" cy="3692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pPr hangingPunct="0">
                <a:defRPr sz="1200">
                  <a:solidFill>
                    <a:srgbClr val="FFFFFF"/>
                  </a:solidFill>
                  <a:latin typeface="Roboto Medium"/>
                  <a:ea typeface="Roboto Medium"/>
                  <a:cs typeface="Roboto Medium"/>
                  <a:sym typeface="Roboto Medium"/>
                </a:defRPr>
              </a:pPr>
              <a:r>
                <a:rPr sz="1200" kern="0">
                  <a:solidFill>
                    <a:srgbClr val="FFFFFF"/>
                  </a:solidFill>
                  <a:latin typeface="Roboto Medium"/>
                  <a:sym typeface="Roboto Medium"/>
                </a:rPr>
                <a:t>2. hergebruik </a:t>
              </a:r>
              <a:r>
                <a:rPr sz="1000" kern="0">
                  <a:solidFill>
                    <a:srgbClr val="FFFFFF"/>
                  </a:solidFill>
                  <a:latin typeface="Roboto"/>
                  <a:ea typeface="Roboto"/>
                  <a:cs typeface="Roboto"/>
                  <a:sym typeface="Roboto"/>
                </a:rPr>
                <a:t>van opgevangen hemelwater</a:t>
              </a:r>
            </a:p>
          </p:txBody>
        </p:sp>
      </p:grpSp>
      <p:grpSp>
        <p:nvGrpSpPr>
          <p:cNvPr id="173" name="Google Shape;123;p22"/>
          <p:cNvGrpSpPr/>
          <p:nvPr/>
        </p:nvGrpSpPr>
        <p:grpSpPr>
          <a:xfrm>
            <a:off x="4107649" y="3177649"/>
            <a:ext cx="4060502" cy="434103"/>
            <a:chOff x="-1" y="-1"/>
            <a:chExt cx="4060501" cy="434102"/>
          </a:xfrm>
        </p:grpSpPr>
        <p:sp>
          <p:nvSpPr>
            <p:cNvPr id="171" name="Shape"/>
            <p:cNvSpPr/>
            <p:nvPr/>
          </p:nvSpPr>
          <p:spPr>
            <a:xfrm>
              <a:off x="-1" y="-1"/>
              <a:ext cx="4060501" cy="434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45" y="0"/>
                  </a:lnTo>
                  <a:lnTo>
                    <a:pt x="21600" y="10800"/>
                  </a:lnTo>
                  <a:lnTo>
                    <a:pt x="20445" y="21600"/>
                  </a:lnTo>
                  <a:lnTo>
                    <a:pt x="0" y="21600"/>
                  </a:lnTo>
                  <a:close/>
                </a:path>
              </a:pathLst>
            </a:custGeom>
            <a:solidFill>
              <a:srgbClr val="999999"/>
            </a:solidFill>
            <a:ln w="12700" cap="flat">
              <a:noFill/>
              <a:miter lim="400000"/>
            </a:ln>
            <a:effectLst/>
          </p:spPr>
          <p:txBody>
            <a:bodyPr wrap="square" lIns="45719" tIns="45719" rIns="45719" bIns="45719" numCol="1" anchor="ctr">
              <a:noAutofit/>
            </a:bodyPr>
            <a:lstStyle/>
            <a:p>
              <a:pPr hangingPunct="0">
                <a:defRPr sz="1000">
                  <a:solidFill>
                    <a:srgbClr val="FFFFFF"/>
                  </a:solidFill>
                  <a:latin typeface="Roboto"/>
                  <a:ea typeface="Roboto"/>
                  <a:cs typeface="Roboto"/>
                  <a:sym typeface="Roboto"/>
                </a:defRPr>
              </a:pPr>
              <a:endParaRPr sz="1000" kern="0">
                <a:solidFill>
                  <a:srgbClr val="FFFFFF"/>
                </a:solidFill>
                <a:latin typeface="Roboto"/>
                <a:sym typeface="Roboto"/>
              </a:endParaRPr>
            </a:p>
          </p:txBody>
        </p:sp>
        <p:sp>
          <p:nvSpPr>
            <p:cNvPr id="172" name="3. infiltratie van opgevangen water in de ondergrond"/>
            <p:cNvSpPr txBox="1"/>
            <p:nvPr/>
          </p:nvSpPr>
          <p:spPr>
            <a:xfrm>
              <a:off x="0" y="32401"/>
              <a:ext cx="3951974" cy="3692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pPr hangingPunct="0">
                <a:defRPr sz="1200">
                  <a:solidFill>
                    <a:srgbClr val="FFFFFF"/>
                  </a:solidFill>
                  <a:latin typeface="Roboto Medium"/>
                  <a:ea typeface="Roboto Medium"/>
                  <a:cs typeface="Roboto Medium"/>
                  <a:sym typeface="Roboto Medium"/>
                </a:defRPr>
              </a:pPr>
              <a:r>
                <a:rPr sz="1200" kern="0">
                  <a:solidFill>
                    <a:srgbClr val="FFFFFF"/>
                  </a:solidFill>
                  <a:latin typeface="Roboto Medium"/>
                  <a:sym typeface="Roboto Medium"/>
                </a:rPr>
                <a:t>3. infiltratie </a:t>
              </a:r>
              <a:r>
                <a:rPr sz="1000" kern="0">
                  <a:solidFill>
                    <a:srgbClr val="FFFFFF"/>
                  </a:solidFill>
                  <a:latin typeface="Roboto"/>
                  <a:ea typeface="Roboto"/>
                  <a:cs typeface="Roboto"/>
                  <a:sym typeface="Roboto"/>
                </a:rPr>
                <a:t>van opgevangen water in de ondergrond</a:t>
              </a:r>
            </a:p>
          </p:txBody>
        </p:sp>
      </p:grpSp>
      <p:grpSp>
        <p:nvGrpSpPr>
          <p:cNvPr id="176" name="Google Shape;124;p22"/>
          <p:cNvGrpSpPr/>
          <p:nvPr/>
        </p:nvGrpSpPr>
        <p:grpSpPr>
          <a:xfrm>
            <a:off x="4107649" y="3779925"/>
            <a:ext cx="4332002" cy="434103"/>
            <a:chOff x="-1" y="-1"/>
            <a:chExt cx="4332002" cy="434102"/>
          </a:xfrm>
        </p:grpSpPr>
        <p:sp>
          <p:nvSpPr>
            <p:cNvPr id="174" name="Shape"/>
            <p:cNvSpPr/>
            <p:nvPr/>
          </p:nvSpPr>
          <p:spPr>
            <a:xfrm>
              <a:off x="0" y="-1"/>
              <a:ext cx="4332001" cy="434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518" y="0"/>
                  </a:lnTo>
                  <a:lnTo>
                    <a:pt x="21600" y="10800"/>
                  </a:lnTo>
                  <a:lnTo>
                    <a:pt x="20518" y="21600"/>
                  </a:lnTo>
                  <a:lnTo>
                    <a:pt x="0" y="21600"/>
                  </a:lnTo>
                  <a:close/>
                </a:path>
              </a:pathLst>
            </a:custGeom>
            <a:solidFill>
              <a:srgbClr val="666666"/>
            </a:solidFill>
            <a:ln w="12700" cap="flat">
              <a:noFill/>
              <a:miter lim="400000"/>
            </a:ln>
            <a:effectLst/>
          </p:spPr>
          <p:txBody>
            <a:bodyPr wrap="square" lIns="45719" tIns="45719" rIns="45719" bIns="45719" numCol="1" anchor="ctr">
              <a:noAutofit/>
            </a:bodyPr>
            <a:lstStyle/>
            <a:p>
              <a:pPr hangingPunct="0">
                <a:defRPr sz="1000">
                  <a:solidFill>
                    <a:srgbClr val="FFFFFF"/>
                  </a:solidFill>
                  <a:latin typeface="Roboto"/>
                  <a:ea typeface="Roboto"/>
                  <a:cs typeface="Roboto"/>
                  <a:sym typeface="Roboto"/>
                </a:defRPr>
              </a:pPr>
              <a:endParaRPr sz="1000" kern="0">
                <a:solidFill>
                  <a:srgbClr val="FFFFFF"/>
                </a:solidFill>
                <a:latin typeface="Roboto"/>
                <a:sym typeface="Roboto"/>
              </a:endParaRPr>
            </a:p>
          </p:txBody>
        </p:sp>
        <p:sp>
          <p:nvSpPr>
            <p:cNvPr id="175" name="4. bufferen en vertraagd afvoeren"/>
            <p:cNvSpPr txBox="1"/>
            <p:nvPr/>
          </p:nvSpPr>
          <p:spPr>
            <a:xfrm>
              <a:off x="-1" y="32401"/>
              <a:ext cx="4223477" cy="3692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pPr hangingPunct="0">
                <a:defRPr sz="1200">
                  <a:solidFill>
                    <a:srgbClr val="FFFFFF"/>
                  </a:solidFill>
                  <a:latin typeface="Roboto Medium"/>
                  <a:ea typeface="Roboto Medium"/>
                  <a:cs typeface="Roboto Medium"/>
                  <a:sym typeface="Roboto Medium"/>
                </a:defRPr>
              </a:pPr>
              <a:r>
                <a:rPr sz="1200" kern="0">
                  <a:solidFill>
                    <a:srgbClr val="FFFFFF"/>
                  </a:solidFill>
                  <a:latin typeface="Roboto Medium"/>
                  <a:sym typeface="Roboto Medium"/>
                </a:rPr>
                <a:t>4. bufferen </a:t>
              </a:r>
              <a:r>
                <a:rPr sz="1000" kern="0">
                  <a:solidFill>
                    <a:srgbClr val="FFFFFF"/>
                  </a:solidFill>
                  <a:latin typeface="Roboto"/>
                  <a:ea typeface="Roboto"/>
                  <a:cs typeface="Roboto"/>
                  <a:sym typeface="Roboto"/>
                </a:rPr>
                <a:t>en vertraagd afvoeren</a:t>
              </a:r>
            </a:p>
          </p:txBody>
        </p:sp>
      </p:grpSp>
      <p:grpSp>
        <p:nvGrpSpPr>
          <p:cNvPr id="179" name="Google Shape;125;p22"/>
          <p:cNvGrpSpPr/>
          <p:nvPr/>
        </p:nvGrpSpPr>
        <p:grpSpPr>
          <a:xfrm>
            <a:off x="4107649" y="4382199"/>
            <a:ext cx="4677303" cy="434103"/>
            <a:chOff x="-1" y="-1"/>
            <a:chExt cx="4677301" cy="434102"/>
          </a:xfrm>
        </p:grpSpPr>
        <p:sp>
          <p:nvSpPr>
            <p:cNvPr id="177" name="Shape"/>
            <p:cNvSpPr/>
            <p:nvPr/>
          </p:nvSpPr>
          <p:spPr>
            <a:xfrm>
              <a:off x="-1" y="-1"/>
              <a:ext cx="4677301" cy="434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598" y="0"/>
                  </a:lnTo>
                  <a:lnTo>
                    <a:pt x="21600" y="10800"/>
                  </a:lnTo>
                  <a:lnTo>
                    <a:pt x="20598" y="21600"/>
                  </a:lnTo>
                  <a:lnTo>
                    <a:pt x="0" y="21600"/>
                  </a:lnTo>
                  <a:close/>
                </a:path>
              </a:pathLst>
            </a:custGeom>
            <a:solidFill>
              <a:srgbClr val="434343"/>
            </a:solidFill>
            <a:ln w="12700" cap="flat">
              <a:noFill/>
              <a:miter lim="400000"/>
            </a:ln>
            <a:effectLst/>
          </p:spPr>
          <p:txBody>
            <a:bodyPr wrap="square" lIns="45719" tIns="45719" rIns="45719" bIns="45719" numCol="1" anchor="ctr">
              <a:noAutofit/>
            </a:bodyPr>
            <a:lstStyle/>
            <a:p>
              <a:pPr hangingPunct="0">
                <a:defRPr sz="1000">
                  <a:solidFill>
                    <a:srgbClr val="FFFFFF"/>
                  </a:solidFill>
                  <a:latin typeface="Roboto"/>
                  <a:ea typeface="Roboto"/>
                  <a:cs typeface="Roboto"/>
                  <a:sym typeface="Roboto"/>
                </a:defRPr>
              </a:pPr>
              <a:endParaRPr sz="1000" kern="0">
                <a:solidFill>
                  <a:srgbClr val="FFFFFF"/>
                </a:solidFill>
                <a:latin typeface="Roboto"/>
                <a:sym typeface="Roboto"/>
              </a:endParaRPr>
            </a:p>
          </p:txBody>
        </p:sp>
        <p:sp>
          <p:nvSpPr>
            <p:cNvPr id="178" name="5. lozen op gesplitst stelsel regenwaterriolering, gracht of waterloop"/>
            <p:cNvSpPr txBox="1"/>
            <p:nvPr/>
          </p:nvSpPr>
          <p:spPr>
            <a:xfrm>
              <a:off x="-1" y="32401"/>
              <a:ext cx="4568777" cy="3692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pPr hangingPunct="0">
                <a:defRPr sz="1200">
                  <a:solidFill>
                    <a:srgbClr val="FFFFFF"/>
                  </a:solidFill>
                  <a:latin typeface="Roboto Medium"/>
                  <a:ea typeface="Roboto Medium"/>
                  <a:cs typeface="Roboto Medium"/>
                  <a:sym typeface="Roboto Medium"/>
                </a:defRPr>
              </a:pPr>
              <a:r>
                <a:rPr sz="1200" kern="0">
                  <a:solidFill>
                    <a:srgbClr val="FFFFFF"/>
                  </a:solidFill>
                  <a:latin typeface="Roboto Medium"/>
                  <a:sym typeface="Roboto Medium"/>
                </a:rPr>
                <a:t>5. lozen op gesplitst stelsel </a:t>
              </a:r>
              <a:r>
                <a:rPr sz="1000" kern="0">
                  <a:solidFill>
                    <a:srgbClr val="FFFFFF"/>
                  </a:solidFill>
                  <a:latin typeface="Roboto"/>
                  <a:ea typeface="Roboto"/>
                  <a:cs typeface="Roboto"/>
                  <a:sym typeface="Roboto"/>
                </a:rPr>
                <a:t>regenwaterriolering, gracht of waterloop</a:t>
              </a:r>
            </a:p>
          </p:txBody>
        </p:sp>
      </p:grpSp>
      <p:grpSp>
        <p:nvGrpSpPr>
          <p:cNvPr id="182" name="Google Shape;126;p22"/>
          <p:cNvGrpSpPr/>
          <p:nvPr/>
        </p:nvGrpSpPr>
        <p:grpSpPr>
          <a:xfrm>
            <a:off x="4107650" y="4984474"/>
            <a:ext cx="4958403" cy="434103"/>
            <a:chOff x="-1" y="-1"/>
            <a:chExt cx="4958402" cy="434102"/>
          </a:xfrm>
        </p:grpSpPr>
        <p:sp>
          <p:nvSpPr>
            <p:cNvPr id="180" name="Shape"/>
            <p:cNvSpPr/>
            <p:nvPr/>
          </p:nvSpPr>
          <p:spPr>
            <a:xfrm>
              <a:off x="-1" y="-1"/>
              <a:ext cx="4958402" cy="434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654" y="0"/>
                  </a:lnTo>
                  <a:lnTo>
                    <a:pt x="21600" y="10800"/>
                  </a:lnTo>
                  <a:lnTo>
                    <a:pt x="20654" y="21600"/>
                  </a:lnTo>
                  <a:lnTo>
                    <a:pt x="0" y="21600"/>
                  </a:lnTo>
                  <a:close/>
                </a:path>
              </a:pathLst>
            </a:custGeom>
            <a:solidFill>
              <a:srgbClr val="000000"/>
            </a:solidFill>
            <a:ln w="12700" cap="flat">
              <a:noFill/>
              <a:miter lim="400000"/>
            </a:ln>
            <a:effectLst/>
          </p:spPr>
          <p:txBody>
            <a:bodyPr wrap="square" lIns="45719" tIns="45719" rIns="45719" bIns="45719" numCol="1" anchor="ctr">
              <a:noAutofit/>
            </a:bodyPr>
            <a:lstStyle/>
            <a:p>
              <a:pPr hangingPunct="0">
                <a:defRPr sz="1000">
                  <a:solidFill>
                    <a:srgbClr val="FFFFFF"/>
                  </a:solidFill>
                  <a:latin typeface="Roboto"/>
                  <a:ea typeface="Roboto"/>
                  <a:cs typeface="Roboto"/>
                  <a:sym typeface="Roboto"/>
                </a:defRPr>
              </a:pPr>
              <a:endParaRPr sz="1000" kern="0">
                <a:solidFill>
                  <a:srgbClr val="FFFFFF"/>
                </a:solidFill>
                <a:latin typeface="Roboto"/>
                <a:sym typeface="Roboto"/>
              </a:endParaRPr>
            </a:p>
          </p:txBody>
        </p:sp>
        <p:sp>
          <p:nvSpPr>
            <p:cNvPr id="181" name="6. lozen op gemengde riolering samen met afvalwater"/>
            <p:cNvSpPr txBox="1"/>
            <p:nvPr/>
          </p:nvSpPr>
          <p:spPr>
            <a:xfrm>
              <a:off x="0" y="32401"/>
              <a:ext cx="4849875" cy="3692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pPr hangingPunct="0">
                <a:defRPr sz="1200">
                  <a:solidFill>
                    <a:srgbClr val="FFFFFF"/>
                  </a:solidFill>
                  <a:latin typeface="Roboto Medium"/>
                  <a:ea typeface="Roboto Medium"/>
                  <a:cs typeface="Roboto Medium"/>
                  <a:sym typeface="Roboto Medium"/>
                </a:defRPr>
              </a:pPr>
              <a:r>
                <a:rPr sz="1200" kern="0">
                  <a:solidFill>
                    <a:srgbClr val="FFFFFF"/>
                  </a:solidFill>
                  <a:latin typeface="Roboto Medium"/>
                  <a:sym typeface="Roboto Medium"/>
                </a:rPr>
                <a:t>6. lozen op gemengde riolering</a:t>
              </a:r>
              <a:r>
                <a:rPr sz="1000" kern="0">
                  <a:solidFill>
                    <a:srgbClr val="FFFFFF"/>
                  </a:solidFill>
                  <a:latin typeface="Roboto"/>
                  <a:ea typeface="Roboto"/>
                  <a:cs typeface="Roboto"/>
                  <a:sym typeface="Roboto"/>
                </a:rPr>
                <a:t> samen met afvalwater</a:t>
              </a:r>
            </a:p>
          </p:txBody>
        </p:sp>
      </p:grpSp>
      <p:sp>
        <p:nvSpPr>
          <p:cNvPr id="183" name="Google Shape;127;p22"/>
          <p:cNvSpPr/>
          <p:nvPr/>
        </p:nvSpPr>
        <p:spPr>
          <a:xfrm flipH="1">
            <a:off x="-85526" y="1896899"/>
            <a:ext cx="1" cy="444000"/>
          </a:xfrm>
          <a:prstGeom prst="line">
            <a:avLst/>
          </a:prstGeom>
          <a:ln>
            <a:solidFill>
              <a:srgbClr val="000000"/>
            </a:solidFill>
          </a:ln>
        </p:spPr>
        <p:txBody>
          <a:bodyPr lIns="45719" rIns="45719"/>
          <a:lstStyle/>
          <a:p>
            <a:pPr hangingPunct="0">
              <a:defRPr/>
            </a:pPr>
            <a:endParaRPr sz="1400" kern="0">
              <a:solidFill>
                <a:srgbClr val="000000"/>
              </a:solidFill>
              <a:latin typeface="Arial"/>
              <a:cs typeface="Arial"/>
              <a:sym typeface="Arial"/>
            </a:endParaRPr>
          </a:p>
        </p:txBody>
      </p:sp>
      <p:sp>
        <p:nvSpPr>
          <p:cNvPr id="184" name="Google Shape;128;p22"/>
          <p:cNvSpPr/>
          <p:nvPr/>
        </p:nvSpPr>
        <p:spPr>
          <a:xfrm flipH="1">
            <a:off x="4007325" y="2575375"/>
            <a:ext cx="1" cy="1640400"/>
          </a:xfrm>
          <a:prstGeom prst="line">
            <a:avLst/>
          </a:prstGeom>
          <a:ln w="28575">
            <a:solidFill>
              <a:srgbClr val="000000"/>
            </a:solidFill>
          </a:ln>
        </p:spPr>
        <p:txBody>
          <a:bodyPr lIns="45719" rIns="45719"/>
          <a:lstStyle/>
          <a:p>
            <a:pPr hangingPunct="0">
              <a:defRPr/>
            </a:pPr>
            <a:endParaRPr sz="1400" kern="0">
              <a:solidFill>
                <a:srgbClr val="000000"/>
              </a:solidFill>
              <a:latin typeface="Arial"/>
              <a:cs typeface="Arial"/>
              <a:sym typeface="Arial"/>
            </a:endParaRPr>
          </a:p>
        </p:txBody>
      </p:sp>
      <p:sp>
        <p:nvSpPr>
          <p:cNvPr id="185" name="Google Shape;129;p22"/>
          <p:cNvSpPr/>
          <p:nvPr/>
        </p:nvSpPr>
        <p:spPr>
          <a:xfrm flipH="1">
            <a:off x="-81151" y="4326950"/>
            <a:ext cx="1" cy="430201"/>
          </a:xfrm>
          <a:prstGeom prst="line">
            <a:avLst/>
          </a:prstGeom>
          <a:ln>
            <a:solidFill>
              <a:srgbClr val="000000"/>
            </a:solidFill>
          </a:ln>
        </p:spPr>
        <p:txBody>
          <a:bodyPr lIns="45719" rIns="45719"/>
          <a:lstStyle/>
          <a:p>
            <a:pPr hangingPunct="0">
              <a:defRPr/>
            </a:pPr>
            <a:endParaRPr sz="1400" kern="0">
              <a:solidFill>
                <a:srgbClr val="000000"/>
              </a:solidFill>
              <a:latin typeface="Arial"/>
              <a:cs typeface="Arial"/>
              <a:sym typeface="Arial"/>
            </a:endParaRPr>
          </a:p>
        </p:txBody>
      </p:sp>
      <p:sp>
        <p:nvSpPr>
          <p:cNvPr id="186" name="Google Shape;130;p22"/>
          <p:cNvSpPr/>
          <p:nvPr/>
        </p:nvSpPr>
        <p:spPr>
          <a:xfrm flipH="1">
            <a:off x="-81151" y="4903325"/>
            <a:ext cx="1" cy="444000"/>
          </a:xfrm>
          <a:prstGeom prst="line">
            <a:avLst/>
          </a:prstGeom>
          <a:ln>
            <a:solidFill>
              <a:srgbClr val="000000"/>
            </a:solidFill>
          </a:ln>
        </p:spPr>
        <p:txBody>
          <a:bodyPr lIns="45719" rIns="45719"/>
          <a:lstStyle/>
          <a:p>
            <a:pPr hangingPunct="0">
              <a:defRPr/>
            </a:pPr>
            <a:endParaRPr sz="1400" kern="0">
              <a:solidFill>
                <a:srgbClr val="000000"/>
              </a:solidFill>
              <a:latin typeface="Arial"/>
              <a:cs typeface="Arial"/>
              <a:sym typeface="Arial"/>
            </a:endParaRPr>
          </a:p>
        </p:txBody>
      </p:sp>
      <p:sp>
        <p:nvSpPr>
          <p:cNvPr id="187" name="Google Shape;131;p22"/>
          <p:cNvSpPr txBox="1"/>
          <p:nvPr/>
        </p:nvSpPr>
        <p:spPr>
          <a:xfrm>
            <a:off x="-1760876" y="4372700"/>
            <a:ext cx="1638001" cy="338522"/>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lgn="r">
              <a:defRPr sz="1000">
                <a:latin typeface="Roboto"/>
                <a:ea typeface="Roboto"/>
                <a:cs typeface="Roboto"/>
                <a:sym typeface="Roboto"/>
              </a:defRPr>
            </a:lvl1pPr>
          </a:lstStyle>
          <a:p>
            <a:pPr hangingPunct="0">
              <a:defRPr/>
            </a:pPr>
            <a:r>
              <a:rPr kern="0">
                <a:solidFill>
                  <a:srgbClr val="000000"/>
                </a:solidFill>
              </a:rPr>
              <a:t>Business as usual</a:t>
            </a:r>
          </a:p>
        </p:txBody>
      </p:sp>
      <p:sp>
        <p:nvSpPr>
          <p:cNvPr id="188" name="Google Shape;132;p22"/>
          <p:cNvSpPr txBox="1"/>
          <p:nvPr/>
        </p:nvSpPr>
        <p:spPr>
          <a:xfrm>
            <a:off x="-1752051" y="4955975"/>
            <a:ext cx="1638001" cy="338522"/>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lgn="r">
              <a:defRPr sz="1000">
                <a:latin typeface="Roboto"/>
                <a:ea typeface="Roboto"/>
                <a:cs typeface="Roboto"/>
                <a:sym typeface="Roboto"/>
              </a:defRPr>
            </a:lvl1pPr>
          </a:lstStyle>
          <a:p>
            <a:pPr hangingPunct="0">
              <a:defRPr/>
            </a:pPr>
            <a:r>
              <a:rPr kern="0">
                <a:solidFill>
                  <a:srgbClr val="000000"/>
                </a:solidFill>
              </a:rPr>
              <a:t>Absoluut te vermijden</a:t>
            </a:r>
          </a:p>
        </p:txBody>
      </p:sp>
      <p:sp>
        <p:nvSpPr>
          <p:cNvPr id="189" name="Google Shape;133;p22"/>
          <p:cNvSpPr txBox="1"/>
          <p:nvPr/>
        </p:nvSpPr>
        <p:spPr>
          <a:xfrm>
            <a:off x="-2426875" y="1949549"/>
            <a:ext cx="2304001" cy="338522"/>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lgn="r">
              <a:defRPr sz="1000">
                <a:latin typeface="Roboto"/>
                <a:ea typeface="Roboto"/>
                <a:cs typeface="Roboto"/>
                <a:sym typeface="Roboto"/>
              </a:defRPr>
            </a:lvl1pPr>
          </a:lstStyle>
          <a:p>
            <a:pPr hangingPunct="0">
              <a:defRPr/>
            </a:pPr>
            <a:r>
              <a:rPr kern="0">
                <a:solidFill>
                  <a:srgbClr val="000000"/>
                </a:solidFill>
              </a:rPr>
              <a:t>Vaak moeilijk op bedrijventerreinen</a:t>
            </a:r>
          </a:p>
        </p:txBody>
      </p:sp>
      <p:sp>
        <p:nvSpPr>
          <p:cNvPr id="190" name="Google Shape;134;p22"/>
          <p:cNvSpPr txBox="1"/>
          <p:nvPr/>
        </p:nvSpPr>
        <p:spPr>
          <a:xfrm>
            <a:off x="-1928550" y="3149150"/>
            <a:ext cx="1805701" cy="64629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lgn="r">
              <a:defRPr sz="1000">
                <a:latin typeface="Roboto"/>
                <a:ea typeface="Roboto"/>
                <a:cs typeface="Roboto"/>
                <a:sym typeface="Roboto"/>
              </a:defRPr>
            </a:lvl1pPr>
          </a:lstStyle>
          <a:p>
            <a:pPr hangingPunct="0">
              <a:defRPr/>
            </a:pPr>
            <a:r>
              <a:rPr kern="0">
                <a:solidFill>
                  <a:srgbClr val="000000"/>
                </a:solidFill>
              </a:rPr>
              <a:t>Vandaag reeds haalbaar en geïllustreerd aan de hand van de volgende cases</a:t>
            </a:r>
          </a:p>
        </p:txBody>
      </p:sp>
      <p:sp>
        <p:nvSpPr>
          <p:cNvPr id="191" name="Google Shape;135;p22"/>
          <p:cNvSpPr txBox="1">
            <a:spLocks noGrp="1"/>
          </p:cNvSpPr>
          <p:nvPr>
            <p:ph type="title"/>
          </p:nvPr>
        </p:nvSpPr>
        <p:spPr>
          <a:xfrm>
            <a:off x="1835699" y="457924"/>
            <a:ext cx="8520602" cy="564901"/>
          </a:xfrm>
          <a:prstGeom prst="rect">
            <a:avLst/>
          </a:prstGeom>
          <a:solidFill>
            <a:srgbClr val="FFFFFF"/>
          </a:solidFill>
        </p:spPr>
        <p:txBody>
          <a:bodyPr/>
          <a:lstStyle/>
          <a:p>
            <a:pPr algn="ctr">
              <a:defRPr sz="1400">
                <a:latin typeface="Roboto"/>
                <a:ea typeface="Roboto"/>
                <a:cs typeface="Roboto"/>
                <a:sym typeface="Roboto"/>
              </a:defRPr>
            </a:pPr>
            <a:r>
              <a:t>Strategieën</a:t>
            </a:r>
            <a:br/>
            <a:r>
              <a:rPr sz="1000"/>
              <a:t>Ladder van Lansink</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Google Shape;140;p23"/>
          <p:cNvSpPr txBox="1">
            <a:spLocks noGrp="1"/>
          </p:cNvSpPr>
          <p:nvPr>
            <p:ph type="title"/>
          </p:nvPr>
        </p:nvSpPr>
        <p:spPr>
          <a:xfrm>
            <a:off x="1835699" y="457924"/>
            <a:ext cx="8520602" cy="564901"/>
          </a:xfrm>
          <a:prstGeom prst="rect">
            <a:avLst/>
          </a:prstGeom>
          <a:solidFill>
            <a:srgbClr val="FFFFFF"/>
          </a:solidFill>
        </p:spPr>
        <p:txBody>
          <a:bodyPr/>
          <a:lstStyle/>
          <a:p>
            <a:pPr algn="ctr">
              <a:defRPr sz="1400">
                <a:latin typeface="Roboto"/>
                <a:ea typeface="Roboto"/>
                <a:cs typeface="Roboto"/>
                <a:sym typeface="Roboto"/>
              </a:defRPr>
            </a:pPr>
            <a:r>
              <a:t>Strategieën</a:t>
            </a:r>
            <a:br/>
            <a:r>
              <a:rPr sz="1000"/>
              <a:t>Stromen hertekenen d.m.v. hergebruik, infiltratie en buffering</a:t>
            </a:r>
          </a:p>
        </p:txBody>
      </p:sp>
      <p:pic>
        <p:nvPicPr>
          <p:cNvPr id="194" name="Google Shape;141;p23" descr="Google Shape;141;p23"/>
          <p:cNvPicPr>
            <a:picLocks noChangeAspect="1"/>
          </p:cNvPicPr>
          <p:nvPr/>
        </p:nvPicPr>
        <p:blipFill>
          <a:blip r:embed="rId3"/>
          <a:srcRect l="9730" t="33614" r="32725" b="33377"/>
          <a:stretch>
            <a:fillRect/>
          </a:stretch>
        </p:blipFill>
        <p:spPr>
          <a:xfrm>
            <a:off x="1744674" y="1283277"/>
            <a:ext cx="8446102" cy="484500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8" name="Google Shape;146;p24"/>
          <p:cNvSpPr txBox="1"/>
          <p:nvPr/>
        </p:nvSpPr>
        <p:spPr>
          <a:xfrm>
            <a:off x="3130350" y="1651200"/>
            <a:ext cx="5931300" cy="3694401"/>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lgn="ctr" hangingPunct="0">
              <a:lnSpc>
                <a:spcPct val="150000"/>
              </a:lnSpc>
              <a:defRPr sz="3000">
                <a:solidFill>
                  <a:srgbClr val="FFFFFF"/>
                </a:solidFill>
                <a:latin typeface="Roboto"/>
                <a:ea typeface="Roboto"/>
                <a:cs typeface="Roboto"/>
                <a:sym typeface="Roboto"/>
              </a:defRPr>
            </a:pPr>
            <a:r>
              <a:rPr sz="3000" kern="0">
                <a:solidFill>
                  <a:srgbClr val="FFFFFF"/>
                </a:solidFill>
                <a:latin typeface="Roboto"/>
                <a:sym typeface="Roboto"/>
              </a:rPr>
              <a:t>II. </a:t>
            </a:r>
          </a:p>
          <a:p>
            <a:pPr algn="ctr" hangingPunct="0">
              <a:lnSpc>
                <a:spcPct val="150000"/>
              </a:lnSpc>
              <a:defRPr sz="3000">
                <a:solidFill>
                  <a:srgbClr val="FFFFFF"/>
                </a:solidFill>
                <a:latin typeface="Roboto"/>
                <a:ea typeface="Roboto"/>
                <a:cs typeface="Roboto"/>
                <a:sym typeface="Roboto"/>
              </a:defRPr>
            </a:pPr>
            <a:r>
              <a:rPr sz="3000" kern="0">
                <a:solidFill>
                  <a:srgbClr val="FFFFFF"/>
                </a:solidFill>
                <a:latin typeface="Roboto"/>
                <a:sym typeface="Roboto"/>
              </a:rPr>
              <a:t>Waar handelen?</a:t>
            </a:r>
          </a:p>
          <a:p>
            <a:pPr algn="ctr" hangingPunct="0">
              <a:lnSpc>
                <a:spcPct val="150000"/>
              </a:lnSpc>
              <a:defRPr sz="3000">
                <a:solidFill>
                  <a:srgbClr val="FFFFFF"/>
                </a:solidFill>
                <a:latin typeface="Roboto"/>
                <a:ea typeface="Roboto"/>
                <a:cs typeface="Roboto"/>
                <a:sym typeface="Roboto"/>
              </a:defRPr>
            </a:pPr>
            <a:r>
              <a:rPr sz="3000" kern="0">
                <a:solidFill>
                  <a:srgbClr val="FFFFFF"/>
                </a:solidFill>
                <a:latin typeface="Roboto"/>
                <a:sym typeface="Roboto"/>
              </a:rPr>
              <a:t>Analytische tools</a:t>
            </a:r>
          </a:p>
          <a:p>
            <a:pPr algn="ctr" hangingPunct="0">
              <a:lnSpc>
                <a:spcPct val="150000"/>
              </a:lnSpc>
              <a:defRPr sz="1200">
                <a:solidFill>
                  <a:srgbClr val="FFFFFF"/>
                </a:solidFill>
                <a:latin typeface="Roboto"/>
                <a:ea typeface="Roboto"/>
                <a:cs typeface="Roboto"/>
                <a:sym typeface="Roboto"/>
              </a:defRPr>
            </a:pPr>
            <a:endParaRPr sz="1200" kern="0">
              <a:solidFill>
                <a:srgbClr val="FFFFFF"/>
              </a:solidFill>
              <a:latin typeface="Roboto"/>
              <a:sym typeface="Roboto"/>
            </a:endParaRPr>
          </a:p>
          <a:p>
            <a:pPr algn="ctr" hangingPunct="0">
              <a:lnSpc>
                <a:spcPct val="150000"/>
              </a:lnSpc>
              <a:defRPr sz="1200">
                <a:solidFill>
                  <a:srgbClr val="FFFFFF"/>
                </a:solidFill>
                <a:latin typeface="Roboto"/>
                <a:ea typeface="Roboto"/>
                <a:cs typeface="Roboto"/>
                <a:sym typeface="Roboto"/>
              </a:defRPr>
            </a:pPr>
            <a:r>
              <a:rPr sz="1200" kern="0">
                <a:solidFill>
                  <a:srgbClr val="FFFFFF"/>
                </a:solidFill>
                <a:latin typeface="Roboto"/>
                <a:sym typeface="Roboto"/>
              </a:rPr>
              <a:t>locatie in het stroombekken // positie in het landschap // overstromingsrisico // infiltratiecapaciteit // rioleringsnetwerk // droogte claims // grondwaterwinning // oppervlaktewaterwinning // bedrijfsactiviteiten</a:t>
            </a:r>
          </a:p>
          <a:p>
            <a:pPr algn="ctr" hangingPunct="0">
              <a:lnSpc>
                <a:spcPct val="150000"/>
              </a:lnSpc>
              <a:defRPr sz="1200">
                <a:solidFill>
                  <a:srgbClr val="FFFFFF"/>
                </a:solidFill>
                <a:latin typeface="Roboto"/>
                <a:ea typeface="Roboto"/>
                <a:cs typeface="Roboto"/>
                <a:sym typeface="Roboto"/>
              </a:defRPr>
            </a:pPr>
            <a:endParaRPr sz="1200" kern="0">
              <a:solidFill>
                <a:srgbClr val="FFFFFF"/>
              </a:solidFill>
              <a:latin typeface="Roboto"/>
              <a:sym typeface="Roboto"/>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Google Shape;151;p25"/>
          <p:cNvSpPr txBox="1">
            <a:spLocks noGrp="1"/>
          </p:cNvSpPr>
          <p:nvPr>
            <p:ph type="title"/>
          </p:nvPr>
        </p:nvSpPr>
        <p:spPr>
          <a:xfrm>
            <a:off x="1835699" y="457924"/>
            <a:ext cx="8520602" cy="564901"/>
          </a:xfrm>
          <a:prstGeom prst="rect">
            <a:avLst/>
          </a:prstGeom>
          <a:solidFill>
            <a:srgbClr val="FFFFFF"/>
          </a:solidFill>
        </p:spPr>
        <p:txBody>
          <a:bodyPr/>
          <a:lstStyle/>
          <a:p>
            <a:pPr algn="ctr">
              <a:defRPr sz="1400">
                <a:latin typeface="Roboto"/>
                <a:ea typeface="Roboto"/>
                <a:cs typeface="Roboto"/>
                <a:sym typeface="Roboto"/>
              </a:defRPr>
            </a:pPr>
            <a:r>
              <a:t>Differentiatie</a:t>
            </a:r>
            <a:br/>
            <a:r>
              <a:rPr sz="1000"/>
              <a:t>Het ene bedrijventerrein is het andere niet.</a:t>
            </a:r>
          </a:p>
        </p:txBody>
      </p:sp>
      <p:sp>
        <p:nvSpPr>
          <p:cNvPr id="203" name="Google Shape;152;p25"/>
          <p:cNvSpPr txBox="1"/>
          <p:nvPr/>
        </p:nvSpPr>
        <p:spPr>
          <a:xfrm>
            <a:off x="4724462" y="4863225"/>
            <a:ext cx="2693702" cy="1477295"/>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lgn="ctr" hangingPunct="0">
              <a:defRPr sz="1800">
                <a:latin typeface="Roboto"/>
                <a:ea typeface="Roboto"/>
                <a:cs typeface="Roboto"/>
                <a:sym typeface="Roboto"/>
              </a:defRPr>
            </a:pPr>
            <a:r>
              <a:rPr kern="0">
                <a:solidFill>
                  <a:srgbClr val="000000"/>
                </a:solidFill>
                <a:latin typeface="Roboto"/>
                <a:sym typeface="Roboto"/>
              </a:rPr>
              <a:t>problemen</a:t>
            </a:r>
          </a:p>
          <a:p>
            <a:pPr algn="ctr" hangingPunct="0">
              <a:defRPr sz="1000">
                <a:latin typeface="Roboto"/>
                <a:ea typeface="Roboto"/>
                <a:cs typeface="Roboto"/>
                <a:sym typeface="Roboto"/>
              </a:defRPr>
            </a:pPr>
            <a:r>
              <a:rPr sz="1000" kern="0">
                <a:solidFill>
                  <a:srgbClr val="000000"/>
                </a:solidFill>
                <a:latin typeface="Roboto"/>
                <a:sym typeface="Roboto"/>
              </a:rPr>
              <a:t>overstroming, droogte, …</a:t>
            </a:r>
          </a:p>
          <a:p>
            <a:pPr algn="ctr" hangingPunct="0">
              <a:defRPr sz="1800">
                <a:latin typeface="Roboto"/>
                <a:ea typeface="Roboto"/>
                <a:cs typeface="Roboto"/>
                <a:sym typeface="Roboto"/>
              </a:defRPr>
            </a:pPr>
            <a:endParaRPr kern="0">
              <a:solidFill>
                <a:srgbClr val="000000"/>
              </a:solidFill>
              <a:latin typeface="Roboto"/>
              <a:sym typeface="Roboto"/>
            </a:endParaRPr>
          </a:p>
          <a:p>
            <a:pPr algn="ctr" hangingPunct="0">
              <a:defRPr sz="1800">
                <a:latin typeface="Roboto"/>
                <a:ea typeface="Roboto"/>
                <a:cs typeface="Roboto"/>
                <a:sym typeface="Roboto"/>
              </a:defRPr>
            </a:pPr>
            <a:r>
              <a:rPr kern="0">
                <a:solidFill>
                  <a:srgbClr val="000000"/>
                </a:solidFill>
                <a:latin typeface="Roboto"/>
                <a:sym typeface="Roboto"/>
              </a:rPr>
              <a:t>kansen</a:t>
            </a:r>
          </a:p>
          <a:p>
            <a:pPr algn="ctr" hangingPunct="0">
              <a:defRPr sz="1000">
                <a:latin typeface="Roboto"/>
                <a:ea typeface="Roboto"/>
                <a:cs typeface="Roboto"/>
                <a:sym typeface="Roboto"/>
              </a:defRPr>
            </a:pPr>
            <a:r>
              <a:rPr sz="1000" kern="0">
                <a:solidFill>
                  <a:srgbClr val="000000"/>
                </a:solidFill>
                <a:latin typeface="Roboto"/>
                <a:sym typeface="Roboto"/>
              </a:rPr>
              <a:t>geplande investeringen, infiltrerende ondergrond, ...</a:t>
            </a:r>
          </a:p>
        </p:txBody>
      </p:sp>
      <p:sp>
        <p:nvSpPr>
          <p:cNvPr id="204" name="Google Shape;154;p25"/>
          <p:cNvSpPr txBox="1"/>
          <p:nvPr/>
        </p:nvSpPr>
        <p:spPr>
          <a:xfrm>
            <a:off x="8288250" y="4863224"/>
            <a:ext cx="1889401" cy="1015630"/>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hangingPunct="0">
              <a:defRPr sz="1200">
                <a:latin typeface="Roboto"/>
                <a:ea typeface="Roboto"/>
                <a:cs typeface="Roboto"/>
                <a:sym typeface="Roboto"/>
              </a:defRPr>
            </a:pPr>
            <a:endParaRPr sz="1200" kern="0">
              <a:solidFill>
                <a:srgbClr val="000000"/>
              </a:solidFill>
              <a:latin typeface="Roboto"/>
              <a:sym typeface="Roboto"/>
            </a:endParaRPr>
          </a:p>
          <a:p>
            <a:pPr algn="ctr" hangingPunct="0">
              <a:defRPr sz="2000">
                <a:latin typeface="Roboto"/>
                <a:ea typeface="Roboto"/>
                <a:cs typeface="Roboto"/>
                <a:sym typeface="Roboto"/>
              </a:defRPr>
            </a:pPr>
            <a:r>
              <a:rPr sz="2000" kern="0">
                <a:solidFill>
                  <a:srgbClr val="000000"/>
                </a:solidFill>
                <a:latin typeface="Roboto"/>
                <a:sym typeface="Roboto"/>
              </a:rPr>
              <a:t>coalities</a:t>
            </a:r>
          </a:p>
          <a:p>
            <a:pPr algn="ctr" hangingPunct="0">
              <a:defRPr sz="1100">
                <a:latin typeface="Roboto"/>
                <a:ea typeface="Roboto"/>
                <a:cs typeface="Roboto"/>
                <a:sym typeface="Roboto"/>
              </a:defRPr>
            </a:pPr>
            <a:r>
              <a:rPr sz="1100" kern="0">
                <a:solidFill>
                  <a:srgbClr val="000000"/>
                </a:solidFill>
                <a:latin typeface="Roboto"/>
                <a:sym typeface="Roboto"/>
              </a:rPr>
              <a:t>waterloopbeheerder, wegbeheerder, …</a:t>
            </a:r>
          </a:p>
        </p:txBody>
      </p:sp>
      <p:sp>
        <p:nvSpPr>
          <p:cNvPr id="205" name="Google Shape;155;p25"/>
          <p:cNvSpPr/>
          <p:nvPr/>
        </p:nvSpPr>
        <p:spPr>
          <a:xfrm>
            <a:off x="7152059" y="5332063"/>
            <a:ext cx="820801" cy="410401"/>
          </a:xfrm>
          <a:prstGeom prst="rightArrow">
            <a:avLst>
              <a:gd name="adj1" fmla="val 18116"/>
              <a:gd name="adj2" fmla="val 50231"/>
            </a:avLst>
          </a:prstGeom>
          <a:solidFill>
            <a:srgbClr val="EEEEEE"/>
          </a:solidFill>
          <a:ln>
            <a:solidFill>
              <a:schemeClr val="accent2">
                <a:lumOff val="21764"/>
              </a:schemeClr>
            </a:solidFill>
          </a:ln>
        </p:spPr>
        <p:txBody>
          <a:bodyPr lIns="45719" rIns="45719" anchor="ctr"/>
          <a:lstStyle/>
          <a:p>
            <a:pPr hangingPunct="0">
              <a:defRPr/>
            </a:pPr>
            <a:endParaRPr sz="1400" kern="0">
              <a:solidFill>
                <a:srgbClr val="000000"/>
              </a:solidFill>
              <a:latin typeface="Arial"/>
              <a:cs typeface="Arial"/>
              <a:sym typeface="Arial"/>
            </a:endParaRPr>
          </a:p>
        </p:txBody>
      </p:sp>
      <p:sp>
        <p:nvSpPr>
          <p:cNvPr id="206" name="Google Shape;156;p25"/>
          <p:cNvSpPr txBox="1"/>
          <p:nvPr/>
        </p:nvSpPr>
        <p:spPr>
          <a:xfrm>
            <a:off x="2230500" y="4883926"/>
            <a:ext cx="1623901" cy="954075"/>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hangingPunct="0">
              <a:defRPr sz="1200">
                <a:latin typeface="Roboto"/>
                <a:ea typeface="Roboto"/>
                <a:cs typeface="Roboto"/>
                <a:sym typeface="Roboto"/>
              </a:defRPr>
            </a:pPr>
            <a:endParaRPr sz="1200" kern="0">
              <a:solidFill>
                <a:srgbClr val="000000"/>
              </a:solidFill>
              <a:latin typeface="Roboto"/>
              <a:sym typeface="Roboto"/>
            </a:endParaRPr>
          </a:p>
          <a:p>
            <a:pPr algn="ctr" hangingPunct="0">
              <a:defRPr sz="1800">
                <a:latin typeface="Roboto"/>
                <a:ea typeface="Roboto"/>
                <a:cs typeface="Roboto"/>
                <a:sym typeface="Roboto"/>
              </a:defRPr>
            </a:pPr>
            <a:r>
              <a:rPr kern="0">
                <a:solidFill>
                  <a:srgbClr val="000000"/>
                </a:solidFill>
                <a:latin typeface="Roboto"/>
                <a:sym typeface="Roboto"/>
              </a:rPr>
              <a:t>ambities</a:t>
            </a:r>
          </a:p>
          <a:p>
            <a:pPr algn="ctr" hangingPunct="0">
              <a:defRPr sz="1000">
                <a:latin typeface="Roboto"/>
                <a:ea typeface="Roboto"/>
                <a:cs typeface="Roboto"/>
                <a:sym typeface="Roboto"/>
              </a:defRPr>
            </a:pPr>
            <a:r>
              <a:rPr sz="1000" kern="0">
                <a:solidFill>
                  <a:srgbClr val="000000"/>
                </a:solidFill>
                <a:latin typeface="Roboto"/>
                <a:sym typeface="Roboto"/>
              </a:rPr>
              <a:t>hergebruik, infiltratie, buffering</a:t>
            </a:r>
          </a:p>
        </p:txBody>
      </p:sp>
      <p:sp>
        <p:nvSpPr>
          <p:cNvPr id="207" name="Google Shape;157;p25"/>
          <p:cNvSpPr/>
          <p:nvPr/>
        </p:nvSpPr>
        <p:spPr>
          <a:xfrm>
            <a:off x="4205189" y="5297407"/>
            <a:ext cx="820801" cy="410401"/>
          </a:xfrm>
          <a:prstGeom prst="rightArrow">
            <a:avLst>
              <a:gd name="adj1" fmla="val 18116"/>
              <a:gd name="adj2" fmla="val 50231"/>
            </a:avLst>
          </a:prstGeom>
          <a:solidFill>
            <a:srgbClr val="EEEEEE"/>
          </a:solidFill>
          <a:ln>
            <a:solidFill>
              <a:schemeClr val="accent2">
                <a:lumOff val="21764"/>
              </a:schemeClr>
            </a:solidFill>
          </a:ln>
        </p:spPr>
        <p:txBody>
          <a:bodyPr lIns="45719" rIns="45719" anchor="ctr"/>
          <a:lstStyle/>
          <a:p>
            <a:pPr hangingPunct="0">
              <a:defRPr/>
            </a:pPr>
            <a:endParaRPr sz="1400" kern="0">
              <a:solidFill>
                <a:srgbClr val="000000"/>
              </a:solidFill>
              <a:latin typeface="Arial"/>
              <a:cs typeface="Arial"/>
              <a:sym typeface="Arial"/>
            </a:endParaRPr>
          </a:p>
        </p:txBody>
      </p:sp>
      <p:pic>
        <p:nvPicPr>
          <p:cNvPr id="208" name="Screen Shot 2021-02-22 at 14.21.58.png" descr="Screen Shot 2021-02-22 at 14.21.58.png"/>
          <p:cNvPicPr>
            <a:picLocks noChangeAspect="1"/>
          </p:cNvPicPr>
          <p:nvPr/>
        </p:nvPicPr>
        <p:blipFill>
          <a:blip r:embed="rId3"/>
          <a:srcRect t="10523" b="13294"/>
          <a:stretch>
            <a:fillRect/>
          </a:stretch>
        </p:blipFill>
        <p:spPr>
          <a:xfrm>
            <a:off x="1932316" y="1096671"/>
            <a:ext cx="8520522" cy="3272603"/>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2" name="Google Shape;162;p26"/>
          <p:cNvGraphicFramePr/>
          <p:nvPr/>
        </p:nvGraphicFramePr>
        <p:xfrm>
          <a:off x="2520301" y="1714500"/>
          <a:ext cx="7402425" cy="3505000"/>
        </p:xfrm>
        <a:graphic>
          <a:graphicData uri="http://schemas.openxmlformats.org/drawingml/2006/table">
            <a:tbl>
              <a:tblPr/>
              <a:tblGrid>
                <a:gridCol w="2467475">
                  <a:extLst>
                    <a:ext uri="{9D8B030D-6E8A-4147-A177-3AD203B41FA5}">
                      <a16:colId xmlns:a16="http://schemas.microsoft.com/office/drawing/2014/main" val="20000"/>
                    </a:ext>
                  </a:extLst>
                </a:gridCol>
                <a:gridCol w="2467475">
                  <a:extLst>
                    <a:ext uri="{9D8B030D-6E8A-4147-A177-3AD203B41FA5}">
                      <a16:colId xmlns:a16="http://schemas.microsoft.com/office/drawing/2014/main" val="20001"/>
                    </a:ext>
                  </a:extLst>
                </a:gridCol>
                <a:gridCol w="2467475">
                  <a:extLst>
                    <a:ext uri="{9D8B030D-6E8A-4147-A177-3AD203B41FA5}">
                      <a16:colId xmlns:a16="http://schemas.microsoft.com/office/drawing/2014/main" val="20002"/>
                    </a:ext>
                  </a:extLst>
                </a:gridCol>
              </a:tblGrid>
              <a:tr h="381000">
                <a:tc>
                  <a:txBody>
                    <a:bodyPr/>
                    <a:lstStyle/>
                    <a:p>
                      <a:pPr algn="l">
                        <a:defRPr sz="1800"/>
                      </a:pPr>
                      <a:r>
                        <a:rPr sz="1200">
                          <a:latin typeface="Roboto"/>
                          <a:ea typeface="Roboto"/>
                          <a:cs typeface="Roboto"/>
                          <a:sym typeface="Roboto"/>
                        </a:rPr>
                        <a:t>Problemen / kansen</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EFEFEF"/>
                    </a:solidFill>
                  </a:tcPr>
                </a:tc>
                <a:tc>
                  <a:txBody>
                    <a:bodyPr/>
                    <a:lstStyle/>
                    <a:p>
                      <a:pPr algn="l">
                        <a:defRPr sz="1800"/>
                      </a:pPr>
                      <a:r>
                        <a:rPr sz="1200">
                          <a:latin typeface="Roboto"/>
                          <a:ea typeface="Roboto"/>
                          <a:cs typeface="Roboto"/>
                          <a:sym typeface="Roboto"/>
                        </a:rPr>
                        <a:t>Publieke partners</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EFEFEF"/>
                    </a:solidFill>
                  </a:tcPr>
                </a:tc>
                <a:tc>
                  <a:txBody>
                    <a:bodyPr/>
                    <a:lstStyle/>
                    <a:p>
                      <a:pPr algn="l">
                        <a:defRPr sz="1800"/>
                      </a:pPr>
                      <a:r>
                        <a:rPr sz="1200">
                          <a:latin typeface="Roboto"/>
                          <a:ea typeface="Roboto"/>
                          <a:cs typeface="Roboto"/>
                          <a:sym typeface="Roboto"/>
                        </a:rPr>
                        <a:t>Private partners</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EFEFEF"/>
                    </a:solidFill>
                  </a:tcPr>
                </a:tc>
                <a:extLst>
                  <a:ext uri="{0D108BD9-81ED-4DB2-BD59-A6C34878D82A}">
                    <a16:rowId xmlns:a16="http://schemas.microsoft.com/office/drawing/2014/main" val="10000"/>
                  </a:ext>
                </a:extLst>
              </a:tr>
              <a:tr h="548600">
                <a:tc>
                  <a:txBody>
                    <a:bodyPr/>
                    <a:lstStyle/>
                    <a:p>
                      <a:pPr algn="l">
                        <a:defRPr sz="1800"/>
                      </a:pPr>
                      <a:r>
                        <a:rPr sz="1200">
                          <a:solidFill>
                            <a:srgbClr val="38761D"/>
                          </a:solidFill>
                          <a:latin typeface="Roboto"/>
                          <a:ea typeface="Roboto"/>
                          <a:cs typeface="Roboto"/>
                          <a:sym typeface="Roboto"/>
                        </a:rPr>
                        <a:t>(her)ontwikkeling</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tc>
                  <a:txBody>
                    <a:bodyPr/>
                    <a:lstStyle/>
                    <a:p>
                      <a:pPr algn="l">
                        <a:defRPr sz="1800"/>
                      </a:pPr>
                      <a:r>
                        <a:rPr sz="1200">
                          <a:latin typeface="Roboto"/>
                          <a:ea typeface="Roboto"/>
                          <a:cs typeface="Roboto"/>
                          <a:sym typeface="Roboto"/>
                        </a:rPr>
                        <a:t>publieke ontwikkelaars, gemeente</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tc>
                  <a:txBody>
                    <a:bodyPr/>
                    <a:lstStyle/>
                    <a:p>
                      <a:pPr algn="l">
                        <a:defRPr sz="1800"/>
                      </a:pPr>
                      <a:r>
                        <a:rPr sz="1200">
                          <a:latin typeface="Roboto"/>
                          <a:ea typeface="Roboto"/>
                          <a:cs typeface="Roboto"/>
                          <a:sym typeface="Roboto"/>
                        </a:rPr>
                        <a:t>private ontwikkelaars, bedrijven</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extLst>
                  <a:ext uri="{0D108BD9-81ED-4DB2-BD59-A6C34878D82A}">
                    <a16:rowId xmlns:a16="http://schemas.microsoft.com/office/drawing/2014/main" val="10001"/>
                  </a:ext>
                </a:extLst>
              </a:tr>
              <a:tr h="548600">
                <a:tc>
                  <a:txBody>
                    <a:bodyPr/>
                    <a:lstStyle/>
                    <a:p>
                      <a:pPr algn="l">
                        <a:defRPr sz="1800"/>
                      </a:pPr>
                      <a:r>
                        <a:rPr sz="1200">
                          <a:solidFill>
                            <a:srgbClr val="38761D"/>
                          </a:solidFill>
                          <a:latin typeface="Roboto"/>
                          <a:ea typeface="Roboto"/>
                          <a:cs typeface="Roboto"/>
                          <a:sym typeface="Roboto"/>
                        </a:rPr>
                        <a:t>rioleringsproject</a:t>
                      </a:r>
                    </a:p>
                  </a:txBody>
                  <a:tcPr marL="91425" marR="91425" marT="91425" marB="91425" horzOverflow="overflow">
                    <a:lnL>
                      <a:solidFill>
                        <a:srgbClr val="FFFFFF"/>
                      </a:solidFill>
                    </a:lnL>
                    <a:lnR>
                      <a:solidFill>
                        <a:srgbClr val="FFFFFF"/>
                      </a:solidFill>
                    </a:lnR>
                    <a:lnT>
                      <a:solidFill>
                        <a:srgbClr val="FFFFFF"/>
                      </a:solidFill>
                    </a:lnT>
                    <a:lnB>
                      <a:solidFill>
                        <a:srgbClr val="000000">
                          <a:alpha val="0"/>
                        </a:srgbClr>
                      </a:solidFill>
                    </a:lnB>
                    <a:solidFill>
                      <a:srgbClr val="F3F3F3"/>
                    </a:solidFill>
                  </a:tcPr>
                </a:tc>
                <a:tc>
                  <a:txBody>
                    <a:bodyPr/>
                    <a:lstStyle/>
                    <a:p>
                      <a:pPr algn="l">
                        <a:defRPr sz="1800"/>
                      </a:pPr>
                      <a:r>
                        <a:rPr sz="1200">
                          <a:latin typeface="Roboto"/>
                          <a:ea typeface="Roboto"/>
                          <a:cs typeface="Roboto"/>
                          <a:sym typeface="Roboto"/>
                        </a:rPr>
                        <a:t>riool-, wegbeheerder, gemeente</a:t>
                      </a:r>
                    </a:p>
                  </a:txBody>
                  <a:tcPr marL="91425" marR="91425" marT="91425" marB="91425" horzOverflow="overflow">
                    <a:lnL>
                      <a:solidFill>
                        <a:srgbClr val="FFFFFF"/>
                      </a:solidFill>
                    </a:lnL>
                    <a:lnR>
                      <a:solidFill>
                        <a:srgbClr val="FFFFFF"/>
                      </a:solidFill>
                    </a:lnR>
                    <a:lnT>
                      <a:solidFill>
                        <a:srgbClr val="FFFFFF"/>
                      </a:solidFill>
                    </a:lnT>
                    <a:lnB>
                      <a:solidFill>
                        <a:srgbClr val="000000">
                          <a:alpha val="0"/>
                        </a:srgbClr>
                      </a:solidFill>
                    </a:lnB>
                    <a:solidFill>
                      <a:srgbClr val="F3F3F3"/>
                    </a:solidFill>
                  </a:tcPr>
                </a:tc>
                <a:tc>
                  <a:txBody>
                    <a:bodyPr/>
                    <a:lstStyle/>
                    <a:p>
                      <a:pPr algn="l">
                        <a:defRPr sz="1800"/>
                      </a:pPr>
                      <a:r>
                        <a:rPr sz="1200">
                          <a:latin typeface="Roboto"/>
                          <a:ea typeface="Roboto"/>
                          <a:cs typeface="Roboto"/>
                          <a:sym typeface="Roboto"/>
                        </a:rPr>
                        <a:t>aan of af te sluiten bedrijven</a:t>
                      </a:r>
                    </a:p>
                  </a:txBody>
                  <a:tcPr marL="91425" marR="91425" marT="91425" marB="91425" horzOverflow="overflow">
                    <a:lnL>
                      <a:solidFill>
                        <a:srgbClr val="FFFFFF"/>
                      </a:solidFill>
                    </a:lnL>
                    <a:lnR>
                      <a:solidFill>
                        <a:srgbClr val="FFFFFF"/>
                      </a:solidFill>
                    </a:lnR>
                    <a:lnT>
                      <a:solidFill>
                        <a:srgbClr val="FFFFFF"/>
                      </a:solidFill>
                    </a:lnT>
                    <a:lnB>
                      <a:solidFill>
                        <a:srgbClr val="000000">
                          <a:alpha val="0"/>
                        </a:srgbClr>
                      </a:solidFill>
                    </a:lnB>
                    <a:solidFill>
                      <a:srgbClr val="F3F3F3"/>
                    </a:solidFill>
                  </a:tcPr>
                </a:tc>
                <a:extLst>
                  <a:ext uri="{0D108BD9-81ED-4DB2-BD59-A6C34878D82A}">
                    <a16:rowId xmlns:a16="http://schemas.microsoft.com/office/drawing/2014/main" val="10002"/>
                  </a:ext>
                </a:extLst>
              </a:tr>
              <a:tr h="548600">
                <a:tc>
                  <a:txBody>
                    <a:bodyPr/>
                    <a:lstStyle/>
                    <a:p>
                      <a:pPr algn="l">
                        <a:defRPr sz="1800"/>
                      </a:pPr>
                      <a:r>
                        <a:rPr sz="1200">
                          <a:solidFill>
                            <a:srgbClr val="38761D"/>
                          </a:solidFill>
                          <a:latin typeface="Roboto"/>
                          <a:ea typeface="Roboto"/>
                          <a:cs typeface="Roboto"/>
                          <a:sym typeface="Roboto"/>
                        </a:rPr>
                        <a:t>overstromingen</a:t>
                      </a:r>
                    </a:p>
                  </a:txBody>
                  <a:tcPr marL="91425" marR="91425" marT="91425" marB="91425" horzOverflow="overflow">
                    <a:lnL>
                      <a:solidFill>
                        <a:srgbClr val="FFFFFF"/>
                      </a:solidFill>
                    </a:lnL>
                    <a:lnR>
                      <a:solidFill>
                        <a:srgbClr val="FFFFFF"/>
                      </a:solidFill>
                    </a:lnR>
                    <a:lnT>
                      <a:solidFill>
                        <a:srgbClr val="000000">
                          <a:alpha val="0"/>
                        </a:srgbClr>
                      </a:solidFill>
                    </a:lnT>
                    <a:lnB>
                      <a:solidFill>
                        <a:srgbClr val="FFFFFF"/>
                      </a:solidFill>
                    </a:lnB>
                    <a:solidFill>
                      <a:srgbClr val="FFFFFF"/>
                    </a:solidFill>
                  </a:tcPr>
                </a:tc>
                <a:tc>
                  <a:txBody>
                    <a:bodyPr/>
                    <a:lstStyle/>
                    <a:p>
                      <a:pPr algn="l">
                        <a:defRPr sz="1800"/>
                      </a:pPr>
                      <a:r>
                        <a:rPr sz="1200">
                          <a:latin typeface="Roboto"/>
                          <a:ea typeface="Roboto"/>
                          <a:cs typeface="Roboto"/>
                          <a:sym typeface="Roboto"/>
                        </a:rPr>
                        <a:t>VMM, provincie, gemeente	</a:t>
                      </a:r>
                    </a:p>
                  </a:txBody>
                  <a:tcPr marL="91425" marR="91425" marT="91425" marB="91425" horzOverflow="overflow">
                    <a:lnL>
                      <a:solidFill>
                        <a:srgbClr val="FFFFFF"/>
                      </a:solidFill>
                    </a:lnL>
                    <a:lnR>
                      <a:solidFill>
                        <a:srgbClr val="FFFFFF"/>
                      </a:solidFill>
                    </a:lnR>
                    <a:lnT>
                      <a:solidFill>
                        <a:srgbClr val="000000">
                          <a:alpha val="0"/>
                        </a:srgbClr>
                      </a:solidFill>
                    </a:lnT>
                    <a:lnB>
                      <a:solidFill>
                        <a:srgbClr val="FFFFFF"/>
                      </a:solidFill>
                    </a:lnB>
                    <a:solidFill>
                      <a:srgbClr val="FFFFFF"/>
                    </a:solidFill>
                  </a:tcPr>
                </a:tc>
                <a:tc>
                  <a:txBody>
                    <a:bodyPr/>
                    <a:lstStyle/>
                    <a:p>
                      <a:pPr algn="l">
                        <a:defRPr sz="1800"/>
                      </a:pPr>
                      <a:r>
                        <a:rPr sz="1200">
                          <a:latin typeface="Roboto"/>
                          <a:ea typeface="Roboto"/>
                          <a:cs typeface="Roboto"/>
                          <a:sym typeface="Roboto"/>
                        </a:rPr>
                        <a:t>getroffen bedrijven</a:t>
                      </a:r>
                    </a:p>
                  </a:txBody>
                  <a:tcPr marL="91425" marR="91425" marT="91425" marB="91425" horzOverflow="overflow">
                    <a:lnL>
                      <a:solidFill>
                        <a:srgbClr val="FFFFFF"/>
                      </a:solidFill>
                    </a:lnL>
                    <a:lnR>
                      <a:solidFill>
                        <a:srgbClr val="FFFFFF"/>
                      </a:solidFill>
                    </a:lnR>
                    <a:lnT>
                      <a:solidFill>
                        <a:srgbClr val="000000">
                          <a:alpha val="0"/>
                        </a:srgbClr>
                      </a:solidFill>
                    </a:lnT>
                    <a:lnB>
                      <a:solidFill>
                        <a:srgbClr val="FFFFFF"/>
                      </a:solidFill>
                    </a:lnB>
                    <a:solidFill>
                      <a:srgbClr val="FFFFFF"/>
                    </a:solidFill>
                  </a:tcPr>
                </a:tc>
                <a:extLst>
                  <a:ext uri="{0D108BD9-81ED-4DB2-BD59-A6C34878D82A}">
                    <a16:rowId xmlns:a16="http://schemas.microsoft.com/office/drawing/2014/main" val="10003"/>
                  </a:ext>
                </a:extLst>
              </a:tr>
              <a:tr h="548600">
                <a:tc>
                  <a:txBody>
                    <a:bodyPr/>
                    <a:lstStyle/>
                    <a:p>
                      <a:pPr algn="l">
                        <a:defRPr sz="1800"/>
                      </a:pPr>
                      <a:r>
                        <a:rPr sz="1200">
                          <a:solidFill>
                            <a:srgbClr val="38761D"/>
                          </a:solidFill>
                          <a:latin typeface="Roboto"/>
                          <a:ea typeface="Roboto"/>
                          <a:cs typeface="Roboto"/>
                          <a:sym typeface="Roboto"/>
                        </a:rPr>
                        <a:t>nood aan water / droogte</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800"/>
                      </a:pPr>
                      <a:r>
                        <a:rPr sz="1200">
                          <a:latin typeface="Roboto"/>
                          <a:ea typeface="Roboto"/>
                          <a:cs typeface="Roboto"/>
                          <a:sym typeface="Roboto"/>
                        </a:rPr>
                        <a:t>drinkwaterbedrijven, gemeente</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800"/>
                      </a:pPr>
                      <a:r>
                        <a:rPr sz="1200">
                          <a:latin typeface="Roboto"/>
                          <a:ea typeface="Roboto"/>
                          <a:cs typeface="Roboto"/>
                          <a:sym typeface="Roboto"/>
                        </a:rPr>
                        <a:t>landbouwers, bedrijven, ...</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extLst>
                  <a:ext uri="{0D108BD9-81ED-4DB2-BD59-A6C34878D82A}">
                    <a16:rowId xmlns:a16="http://schemas.microsoft.com/office/drawing/2014/main" val="10004"/>
                  </a:ext>
                </a:extLst>
              </a:tr>
              <a:tr h="548600">
                <a:tc>
                  <a:txBody>
                    <a:bodyPr/>
                    <a:lstStyle/>
                    <a:p>
                      <a:pPr algn="l">
                        <a:defRPr sz="1800"/>
                      </a:pPr>
                      <a:r>
                        <a:rPr sz="1200">
                          <a:solidFill>
                            <a:srgbClr val="38761D"/>
                          </a:solidFill>
                          <a:latin typeface="Roboto"/>
                          <a:ea typeface="Roboto"/>
                          <a:cs typeface="Roboto"/>
                          <a:sym typeface="Roboto"/>
                        </a:rPr>
                        <a:t>nood groen-blauwe infrastructuur</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tc>
                  <a:txBody>
                    <a:bodyPr/>
                    <a:lstStyle/>
                    <a:p>
                      <a:pPr algn="l">
                        <a:defRPr sz="1800"/>
                      </a:pPr>
                      <a:r>
                        <a:rPr sz="1200">
                          <a:latin typeface="Roboto"/>
                          <a:ea typeface="Roboto"/>
                          <a:cs typeface="Roboto"/>
                          <a:sym typeface="Roboto"/>
                        </a:rPr>
                        <a:t>VLM, ANB, ... </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tc>
                  <a:txBody>
                    <a:bodyPr/>
                    <a:lstStyle/>
                    <a:p>
                      <a:pPr algn="l">
                        <a:defRPr sz="1800"/>
                      </a:pPr>
                      <a:r>
                        <a:rPr sz="1200">
                          <a:latin typeface="Roboto"/>
                          <a:ea typeface="Roboto"/>
                          <a:cs typeface="Roboto"/>
                          <a:sym typeface="Roboto"/>
                        </a:rPr>
                        <a:t>natuurpunt, Reg.Landsch...</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extLst>
                  <a:ext uri="{0D108BD9-81ED-4DB2-BD59-A6C34878D82A}">
                    <a16:rowId xmlns:a16="http://schemas.microsoft.com/office/drawing/2014/main" val="10005"/>
                  </a:ext>
                </a:extLst>
              </a:tr>
              <a:tr h="381000">
                <a:tc>
                  <a:txBody>
                    <a:bodyPr/>
                    <a:lstStyle/>
                    <a:p>
                      <a:pPr algn="l">
                        <a:defRPr sz="1800"/>
                      </a:pPr>
                      <a:r>
                        <a:rPr sz="1200">
                          <a:solidFill>
                            <a:srgbClr val="38761D"/>
                          </a:solidFill>
                          <a:latin typeface="Roboto"/>
                          <a:ea typeface="Roboto"/>
                          <a:cs typeface="Roboto"/>
                          <a:sym typeface="Roboto"/>
                        </a:rPr>
                        <a:t>publieke ruimte</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800"/>
                      </a:pPr>
                      <a:r>
                        <a:rPr sz="1200">
                          <a:latin typeface="Roboto"/>
                          <a:ea typeface="Roboto"/>
                          <a:cs typeface="Roboto"/>
                          <a:sym typeface="Roboto"/>
                        </a:rPr>
                        <a:t>gemeente, VLAIO</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800"/>
                      </a:pPr>
                      <a:r>
                        <a:rPr sz="1200">
                          <a:latin typeface="Roboto"/>
                          <a:ea typeface="Roboto"/>
                          <a:cs typeface="Roboto"/>
                          <a:sym typeface="Roboto"/>
                        </a:rPr>
                        <a:t>bedrijvenvereniging</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extLst>
                  <a:ext uri="{0D108BD9-81ED-4DB2-BD59-A6C34878D82A}">
                    <a16:rowId xmlns:a16="http://schemas.microsoft.com/office/drawing/2014/main" val="10006"/>
                  </a:ext>
                </a:extLst>
              </a:tr>
            </a:tbl>
          </a:graphicData>
        </a:graphic>
      </p:graphicFrame>
      <p:sp>
        <p:nvSpPr>
          <p:cNvPr id="213" name="Google Shape;163;p26"/>
          <p:cNvSpPr txBox="1">
            <a:spLocks noGrp="1"/>
          </p:cNvSpPr>
          <p:nvPr>
            <p:ph type="title"/>
          </p:nvPr>
        </p:nvSpPr>
        <p:spPr>
          <a:xfrm>
            <a:off x="1835699" y="457924"/>
            <a:ext cx="8520602" cy="400201"/>
          </a:xfrm>
          <a:prstGeom prst="rect">
            <a:avLst/>
          </a:prstGeom>
          <a:solidFill>
            <a:srgbClr val="FFFFFF"/>
          </a:solidFill>
        </p:spPr>
        <p:txBody>
          <a:bodyPr/>
          <a:lstStyle/>
          <a:p>
            <a:pPr algn="ctr" defTabSz="457200">
              <a:defRPr sz="700">
                <a:latin typeface="Roboto"/>
                <a:ea typeface="Roboto"/>
                <a:cs typeface="Roboto"/>
                <a:sym typeface="Roboto"/>
              </a:defRPr>
            </a:pPr>
            <a:r>
              <a:t>Van triggers naar partnerschappen</a:t>
            </a:r>
            <a:b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Google Shape;168;p27"/>
          <p:cNvSpPr txBox="1">
            <a:spLocks noGrp="1"/>
          </p:cNvSpPr>
          <p:nvPr>
            <p:ph type="title"/>
          </p:nvPr>
        </p:nvSpPr>
        <p:spPr>
          <a:xfrm>
            <a:off x="1835699" y="457927"/>
            <a:ext cx="8520602" cy="893701"/>
          </a:xfrm>
          <a:prstGeom prst="rect">
            <a:avLst/>
          </a:prstGeom>
          <a:solidFill>
            <a:srgbClr val="FFFFFF"/>
          </a:solidFill>
        </p:spPr>
        <p:txBody>
          <a:bodyPr/>
          <a:lstStyle/>
          <a:p>
            <a:pPr algn="ctr" defTabSz="832104">
              <a:defRPr sz="1274">
                <a:latin typeface="Roboto"/>
                <a:ea typeface="Roboto"/>
                <a:cs typeface="Roboto"/>
                <a:sym typeface="Roboto"/>
              </a:defRPr>
            </a:pPr>
            <a:r>
              <a:t>Locatie in het stroombekken</a:t>
            </a:r>
            <a:br/>
            <a:r>
              <a:rPr sz="910"/>
              <a:t>bovenstrooms / benedenstrooms</a:t>
            </a:r>
          </a:p>
          <a:p>
            <a:pPr algn="ctr" defTabSz="832104">
              <a:defRPr sz="1274">
                <a:latin typeface="Roboto"/>
                <a:ea typeface="Roboto"/>
                <a:cs typeface="Roboto"/>
                <a:sym typeface="Roboto"/>
              </a:defRPr>
            </a:pPr>
            <a:endParaRPr sz="910"/>
          </a:p>
        </p:txBody>
      </p:sp>
      <p:pic>
        <p:nvPicPr>
          <p:cNvPr id="218" name="Google Shape;170;p27" descr="Google Shape;170;p27"/>
          <p:cNvPicPr>
            <a:picLocks noChangeAspect="1"/>
          </p:cNvPicPr>
          <p:nvPr/>
        </p:nvPicPr>
        <p:blipFill>
          <a:blip r:embed="rId3"/>
          <a:srcRect l="28545" t="11894" b="47905"/>
          <a:stretch>
            <a:fillRect/>
          </a:stretch>
        </p:blipFill>
        <p:spPr>
          <a:xfrm>
            <a:off x="1954004" y="4343933"/>
            <a:ext cx="2778021" cy="1125545"/>
          </a:xfrm>
          <a:prstGeom prst="rect">
            <a:avLst/>
          </a:prstGeom>
          <a:ln w="12700">
            <a:miter lim="400000"/>
          </a:ln>
        </p:spPr>
      </p:pic>
      <p:pic>
        <p:nvPicPr>
          <p:cNvPr id="219" name="Google Shape;171;p27" descr="Google Shape;171;p27"/>
          <p:cNvPicPr>
            <a:picLocks noChangeAspect="1"/>
          </p:cNvPicPr>
          <p:nvPr/>
        </p:nvPicPr>
        <p:blipFill>
          <a:blip r:embed="rId3"/>
          <a:srcRect l="28545" t="56982" b="2816"/>
          <a:stretch>
            <a:fillRect/>
          </a:stretch>
        </p:blipFill>
        <p:spPr>
          <a:xfrm>
            <a:off x="1924401" y="5374450"/>
            <a:ext cx="2778021" cy="1125545"/>
          </a:xfrm>
          <a:prstGeom prst="rect">
            <a:avLst/>
          </a:prstGeom>
          <a:ln w="12700">
            <a:miter lim="400000"/>
          </a:ln>
        </p:spPr>
      </p:pic>
      <p:sp>
        <p:nvSpPr>
          <p:cNvPr id="220" name="Google Shape;172;p27"/>
          <p:cNvSpPr txBox="1"/>
          <p:nvPr/>
        </p:nvSpPr>
        <p:spPr>
          <a:xfrm>
            <a:off x="1953999" y="4212575"/>
            <a:ext cx="3010802" cy="307744"/>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defRPr sz="800">
                <a:latin typeface="Roboto"/>
                <a:ea typeface="Roboto"/>
                <a:cs typeface="Roboto"/>
                <a:sym typeface="Roboto"/>
              </a:defRPr>
            </a:lvl1pPr>
          </a:lstStyle>
          <a:p>
            <a:pPr hangingPunct="0">
              <a:defRPr/>
            </a:pPr>
            <a:r>
              <a:rPr kern="0">
                <a:solidFill>
                  <a:srgbClr val="000000"/>
                </a:solidFill>
              </a:rPr>
              <a:t>bovenstrooms</a:t>
            </a:r>
          </a:p>
        </p:txBody>
      </p:sp>
      <p:sp>
        <p:nvSpPr>
          <p:cNvPr id="221" name="Google Shape;173;p27"/>
          <p:cNvSpPr txBox="1"/>
          <p:nvPr/>
        </p:nvSpPr>
        <p:spPr>
          <a:xfrm>
            <a:off x="1954001" y="5248149"/>
            <a:ext cx="1376701" cy="307744"/>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defRPr sz="800">
                <a:latin typeface="Roboto"/>
                <a:ea typeface="Roboto"/>
                <a:cs typeface="Roboto"/>
                <a:sym typeface="Roboto"/>
              </a:defRPr>
            </a:lvl1pPr>
          </a:lstStyle>
          <a:p>
            <a:pPr hangingPunct="0">
              <a:defRPr/>
            </a:pPr>
            <a:r>
              <a:rPr kern="0">
                <a:solidFill>
                  <a:srgbClr val="000000"/>
                </a:solidFill>
              </a:rPr>
              <a:t>benedenstrooms</a:t>
            </a:r>
          </a:p>
        </p:txBody>
      </p:sp>
      <p:pic>
        <p:nvPicPr>
          <p:cNvPr id="222" name="Google Shape;174;p27" descr="Google Shape;174;p27"/>
          <p:cNvPicPr>
            <a:picLocks noChangeAspect="1"/>
          </p:cNvPicPr>
          <p:nvPr/>
        </p:nvPicPr>
        <p:blipFill>
          <a:blip r:embed="rId4"/>
          <a:srcRect l="2874" t="22868" r="9498" b="25730"/>
          <a:stretch>
            <a:fillRect/>
          </a:stretch>
        </p:blipFill>
        <p:spPr>
          <a:xfrm>
            <a:off x="5520376" y="4388475"/>
            <a:ext cx="4050651" cy="2296850"/>
          </a:xfrm>
          <a:prstGeom prst="rect">
            <a:avLst/>
          </a:prstGeom>
          <a:ln>
            <a:solidFill>
              <a:srgbClr val="000000"/>
            </a:solidFill>
          </a:ln>
        </p:spPr>
      </p:pic>
      <p:sp>
        <p:nvSpPr>
          <p:cNvPr id="223" name="Google Shape;175;p27"/>
          <p:cNvSpPr/>
          <p:nvPr/>
        </p:nvSpPr>
        <p:spPr>
          <a:xfrm>
            <a:off x="5944700" y="3048925"/>
            <a:ext cx="735001" cy="320701"/>
          </a:xfrm>
          <a:prstGeom prst="rect">
            <a:avLst/>
          </a:prstGeom>
          <a:ln>
            <a:solidFill>
              <a:srgbClr val="000000"/>
            </a:solidFill>
          </a:ln>
        </p:spPr>
        <p:txBody>
          <a:bodyPr lIns="45719" rIns="45719" anchor="ctr"/>
          <a:lstStyle/>
          <a:p>
            <a:pPr hangingPunct="0">
              <a:defRPr/>
            </a:pPr>
            <a:endParaRPr sz="1400" kern="0">
              <a:solidFill>
                <a:srgbClr val="000000"/>
              </a:solidFill>
              <a:latin typeface="Arial"/>
              <a:cs typeface="Arial"/>
              <a:sym typeface="Arial"/>
            </a:endParaRPr>
          </a:p>
        </p:txBody>
      </p:sp>
      <p:sp>
        <p:nvSpPr>
          <p:cNvPr id="224" name="Google Shape;176;p27"/>
          <p:cNvSpPr/>
          <p:nvPr/>
        </p:nvSpPr>
        <p:spPr>
          <a:xfrm flipV="1">
            <a:off x="5525325" y="3236585"/>
            <a:ext cx="419400" cy="1500301"/>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25" name="Google Shape;177;p27"/>
          <p:cNvSpPr/>
          <p:nvPr/>
        </p:nvSpPr>
        <p:spPr>
          <a:xfrm>
            <a:off x="6684775" y="3236575"/>
            <a:ext cx="2906101" cy="1504801"/>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26" name="Google Shape;178;p27"/>
          <p:cNvSpPr txBox="1"/>
          <p:nvPr/>
        </p:nvSpPr>
        <p:spPr>
          <a:xfrm>
            <a:off x="3904751" y="6377565"/>
            <a:ext cx="3301501" cy="615521"/>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defRPr u="sng">
                <a:solidFill>
                  <a:schemeClr val="accent5"/>
                </a:solidFill>
                <a:uFill>
                  <a:solidFill>
                    <a:schemeClr val="accent5"/>
                  </a:solidFill>
                </a:uFill>
                <a:latin typeface="Roboto"/>
                <a:ea typeface="Roboto"/>
                <a:cs typeface="Roboto"/>
                <a:sym typeface="Roboto"/>
                <a:hlinkClick r:id="rId5"/>
              </a:defRPr>
            </a:lvl1pPr>
          </a:lstStyle>
          <a:p>
            <a:pPr hangingPunct="0">
              <a:defRPr u="none">
                <a:solidFill>
                  <a:srgbClr val="000000"/>
                </a:solidFill>
                <a:uFillTx/>
              </a:defRPr>
            </a:pPr>
            <a:r>
              <a:rPr lang="nl-BE" sz="1400" u="none" kern="0" dirty="0">
                <a:solidFill>
                  <a:srgbClr val="000000"/>
                </a:solidFill>
                <a:uFillTx/>
                <a:hlinkClick r:id="rId6"/>
              </a:rPr>
              <a:t>www.waterinfo.be</a:t>
            </a:r>
          </a:p>
          <a:p>
            <a:pPr hangingPunct="0">
              <a:defRPr u="none">
                <a:solidFill>
                  <a:srgbClr val="000000"/>
                </a:solidFill>
                <a:uFillTx/>
              </a:defRPr>
            </a:pPr>
            <a:endParaRPr sz="1400" kern="0" dirty="0">
              <a:solidFill>
                <a:srgbClr val="0097A7"/>
              </a:solidFill>
              <a:uFill>
                <a:solidFill>
                  <a:srgbClr val="0097A7"/>
                </a:solidFill>
              </a:uFill>
              <a:hlinkClick r:id="rId6"/>
            </a:endParaRPr>
          </a:p>
        </p:txBody>
      </p:sp>
      <p:sp>
        <p:nvSpPr>
          <p:cNvPr id="227" name="object 2"/>
          <p:cNvSpPr/>
          <p:nvPr/>
        </p:nvSpPr>
        <p:spPr>
          <a:xfrm>
            <a:off x="2165756" y="1100895"/>
            <a:ext cx="7708288" cy="2969341"/>
          </a:xfrm>
          <a:prstGeom prst="rect">
            <a:avLst/>
          </a:prstGeom>
          <a:blipFill>
            <a:blip r:embed="rId7"/>
            <a:stretch>
              <a:fillRect/>
            </a:stretch>
          </a:blipFill>
          <a:ln w="12700">
            <a:miter lim="400000"/>
          </a:ln>
        </p:spPr>
        <p:txBody>
          <a:bodyPr lIns="45719" rIns="45719"/>
          <a:lstStyle/>
          <a:p>
            <a:pPr hangingPunct="0">
              <a:defRPr sz="1800">
                <a:latin typeface="Calibri"/>
                <a:ea typeface="Calibri"/>
                <a:cs typeface="Calibri"/>
                <a:sym typeface="Calibri"/>
              </a:defRPr>
            </a:pPr>
            <a:endParaRPr kern="0">
              <a:solidFill>
                <a:srgbClr val="000000"/>
              </a:solidFill>
              <a:latin typeface="Calibri"/>
              <a:cs typeface="Calibri"/>
              <a:sym typeface="Calibri"/>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Google Shape;184;p28"/>
          <p:cNvSpPr txBox="1">
            <a:spLocks noGrp="1"/>
          </p:cNvSpPr>
          <p:nvPr>
            <p:ph type="title"/>
          </p:nvPr>
        </p:nvSpPr>
        <p:spPr>
          <a:xfrm>
            <a:off x="1835699" y="457927"/>
            <a:ext cx="8520602" cy="893701"/>
          </a:xfrm>
          <a:prstGeom prst="rect">
            <a:avLst/>
          </a:prstGeom>
          <a:solidFill>
            <a:srgbClr val="FFFFFF"/>
          </a:solidFill>
        </p:spPr>
        <p:txBody>
          <a:bodyPr/>
          <a:lstStyle/>
          <a:p>
            <a:pPr algn="ctr" defTabSz="832104">
              <a:defRPr sz="1274">
                <a:latin typeface="Roboto"/>
                <a:ea typeface="Roboto"/>
                <a:cs typeface="Roboto"/>
                <a:sym typeface="Roboto"/>
              </a:defRPr>
            </a:pPr>
            <a:r>
              <a:t>Overstromingsrisico</a:t>
            </a:r>
          </a:p>
          <a:p>
            <a:pPr algn="ctr" defTabSz="832104">
              <a:defRPr sz="910">
                <a:latin typeface="Roboto"/>
                <a:ea typeface="Roboto"/>
                <a:cs typeface="Roboto"/>
                <a:sym typeface="Roboto"/>
              </a:defRPr>
            </a:pPr>
            <a:r>
              <a:t>overstromingsgevoelig: ja / nee</a:t>
            </a:r>
          </a:p>
          <a:p>
            <a:pPr algn="ctr" defTabSz="832104">
              <a:defRPr sz="1274">
                <a:latin typeface="Roboto"/>
                <a:ea typeface="Roboto"/>
                <a:cs typeface="Roboto"/>
                <a:sym typeface="Roboto"/>
              </a:defRPr>
            </a:pPr>
            <a:endParaRPr/>
          </a:p>
        </p:txBody>
      </p:sp>
      <p:pic>
        <p:nvPicPr>
          <p:cNvPr id="232" name="Screen Shot 2021-02-22 at 14.23.48.png" descr="Screen Shot 2021-02-22 at 14.23.48.png"/>
          <p:cNvPicPr>
            <a:picLocks noChangeAspect="1"/>
          </p:cNvPicPr>
          <p:nvPr/>
        </p:nvPicPr>
        <p:blipFill>
          <a:blip r:embed="rId3"/>
          <a:srcRect l="2281" t="6961" r="4639" b="4366"/>
          <a:stretch>
            <a:fillRect/>
          </a:stretch>
        </p:blipFill>
        <p:spPr>
          <a:xfrm>
            <a:off x="2014227" y="1060508"/>
            <a:ext cx="8239927" cy="3795273"/>
          </a:xfrm>
          <a:prstGeom prst="rect">
            <a:avLst/>
          </a:prstGeom>
          <a:ln w="12700">
            <a:miter lim="400000"/>
          </a:ln>
        </p:spPr>
      </p:pic>
      <p:pic>
        <p:nvPicPr>
          <p:cNvPr id="233" name="Google Shape;185;p28" descr="Google Shape;185;p28"/>
          <p:cNvPicPr>
            <a:picLocks noChangeAspect="1"/>
          </p:cNvPicPr>
          <p:nvPr/>
        </p:nvPicPr>
        <p:blipFill>
          <a:blip r:embed="rId4"/>
          <a:srcRect l="27364" t="17964" r="3864" b="24986"/>
          <a:stretch>
            <a:fillRect/>
          </a:stretch>
        </p:blipFill>
        <p:spPr>
          <a:xfrm>
            <a:off x="5525326" y="4741402"/>
            <a:ext cx="4050651" cy="1943925"/>
          </a:xfrm>
          <a:prstGeom prst="rect">
            <a:avLst/>
          </a:prstGeom>
          <a:ln>
            <a:solidFill>
              <a:srgbClr val="B7B7B7"/>
            </a:solidFill>
          </a:ln>
        </p:spPr>
      </p:pic>
      <p:sp>
        <p:nvSpPr>
          <p:cNvPr id="234" name="Google Shape;186;p28"/>
          <p:cNvSpPr/>
          <p:nvPr/>
        </p:nvSpPr>
        <p:spPr>
          <a:xfrm>
            <a:off x="5964426" y="3468476"/>
            <a:ext cx="735001" cy="320701"/>
          </a:xfrm>
          <a:prstGeom prst="rect">
            <a:avLst/>
          </a:prstGeom>
          <a:ln>
            <a:solidFill>
              <a:srgbClr val="000000"/>
            </a:solidFill>
          </a:ln>
        </p:spPr>
        <p:txBody>
          <a:bodyPr lIns="45719" rIns="45719" anchor="ctr"/>
          <a:lstStyle/>
          <a:p>
            <a:pPr hangingPunct="0">
              <a:defRPr/>
            </a:pPr>
            <a:endParaRPr sz="1400" kern="0">
              <a:solidFill>
                <a:srgbClr val="000000"/>
              </a:solidFill>
              <a:latin typeface="Arial"/>
              <a:cs typeface="Arial"/>
              <a:sym typeface="Arial"/>
            </a:endParaRPr>
          </a:p>
        </p:txBody>
      </p:sp>
      <p:sp>
        <p:nvSpPr>
          <p:cNvPr id="235" name="Google Shape;187;p28"/>
          <p:cNvSpPr/>
          <p:nvPr/>
        </p:nvSpPr>
        <p:spPr>
          <a:xfrm flipV="1">
            <a:off x="5525325" y="3473285"/>
            <a:ext cx="444000" cy="1263601"/>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36" name="Google Shape;188;p28"/>
          <p:cNvSpPr/>
          <p:nvPr/>
        </p:nvSpPr>
        <p:spPr>
          <a:xfrm>
            <a:off x="6704501" y="3473401"/>
            <a:ext cx="2886301" cy="1268101"/>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37" name="Google Shape;189;p28"/>
          <p:cNvSpPr txBox="1"/>
          <p:nvPr/>
        </p:nvSpPr>
        <p:spPr>
          <a:xfrm>
            <a:off x="3837101" y="6285125"/>
            <a:ext cx="2591101" cy="40007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defRPr>
                <a:latin typeface="Roboto"/>
                <a:ea typeface="Roboto"/>
                <a:cs typeface="Roboto"/>
                <a:sym typeface="Roboto"/>
              </a:defRPr>
            </a:lvl1pPr>
          </a:lstStyle>
          <a:p>
            <a:pPr hangingPunct="0">
              <a:defRPr/>
            </a:pPr>
            <a:r>
              <a:rPr sz="1400" kern="0" dirty="0">
                <a:solidFill>
                  <a:srgbClr val="000000"/>
                </a:solidFill>
              </a:rPr>
              <a:t>www.waterinfo.be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Google Shape;194;p29"/>
          <p:cNvSpPr txBox="1">
            <a:spLocks noGrp="1"/>
          </p:cNvSpPr>
          <p:nvPr>
            <p:ph type="title"/>
          </p:nvPr>
        </p:nvSpPr>
        <p:spPr>
          <a:xfrm>
            <a:off x="1835699" y="457926"/>
            <a:ext cx="8520602" cy="720001"/>
          </a:xfrm>
          <a:prstGeom prst="rect">
            <a:avLst/>
          </a:prstGeom>
          <a:solidFill>
            <a:srgbClr val="FFFFFF"/>
          </a:solidFill>
        </p:spPr>
        <p:txBody>
          <a:bodyPr/>
          <a:lstStyle/>
          <a:p>
            <a:pPr algn="ctr">
              <a:defRPr sz="1400">
                <a:latin typeface="Roboto"/>
                <a:ea typeface="Roboto"/>
                <a:cs typeface="Roboto"/>
                <a:sym typeface="Roboto"/>
              </a:defRPr>
            </a:pPr>
            <a:r>
              <a:t>Infiltratiecapaciteit</a:t>
            </a:r>
            <a:br/>
            <a:r>
              <a:rPr sz="1000"/>
              <a:t>ondergrond, microtopografie, grondwaterstand</a:t>
            </a:r>
          </a:p>
        </p:txBody>
      </p:sp>
      <p:pic>
        <p:nvPicPr>
          <p:cNvPr id="242" name="Google Shape;195;p29" descr="Google Shape;195;p29"/>
          <p:cNvPicPr>
            <a:picLocks noChangeAspect="1"/>
          </p:cNvPicPr>
          <p:nvPr/>
        </p:nvPicPr>
        <p:blipFill>
          <a:blip r:embed="rId3"/>
          <a:srcRect t="13180" b="17590"/>
          <a:stretch>
            <a:fillRect/>
          </a:stretch>
        </p:blipFill>
        <p:spPr>
          <a:xfrm>
            <a:off x="1524001" y="1111983"/>
            <a:ext cx="9144001" cy="4238143"/>
          </a:xfrm>
          <a:prstGeom prst="rect">
            <a:avLst/>
          </a:prstGeom>
          <a:ln w="12700">
            <a:miter lim="400000"/>
          </a:ln>
        </p:spPr>
      </p:pic>
      <p:sp>
        <p:nvSpPr>
          <p:cNvPr id="243" name="Google Shape;196;p29"/>
          <p:cNvSpPr/>
          <p:nvPr/>
        </p:nvSpPr>
        <p:spPr>
          <a:xfrm>
            <a:off x="5964426" y="3468476"/>
            <a:ext cx="735001" cy="320701"/>
          </a:xfrm>
          <a:prstGeom prst="rect">
            <a:avLst/>
          </a:prstGeom>
          <a:ln>
            <a:solidFill>
              <a:srgbClr val="000000"/>
            </a:solidFill>
          </a:ln>
        </p:spPr>
        <p:txBody>
          <a:bodyPr lIns="45719" rIns="45719" anchor="ctr"/>
          <a:lstStyle/>
          <a:p>
            <a:pPr hangingPunct="0">
              <a:defRPr/>
            </a:pPr>
            <a:endParaRPr sz="1400" kern="0">
              <a:solidFill>
                <a:srgbClr val="000000"/>
              </a:solidFill>
              <a:latin typeface="Arial"/>
              <a:cs typeface="Arial"/>
              <a:sym typeface="Arial"/>
            </a:endParaRPr>
          </a:p>
        </p:txBody>
      </p:sp>
      <p:sp>
        <p:nvSpPr>
          <p:cNvPr id="244" name="Google Shape;197;p29"/>
          <p:cNvSpPr/>
          <p:nvPr/>
        </p:nvSpPr>
        <p:spPr>
          <a:xfrm flipV="1">
            <a:off x="5525325" y="3473285"/>
            <a:ext cx="444000" cy="1263601"/>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45" name="Google Shape;198;p29"/>
          <p:cNvSpPr/>
          <p:nvPr/>
        </p:nvSpPr>
        <p:spPr>
          <a:xfrm>
            <a:off x="6704501" y="3473399"/>
            <a:ext cx="2886301" cy="1268102"/>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46" name="Google Shape;199;p29"/>
          <p:cNvSpPr txBox="1"/>
          <p:nvPr/>
        </p:nvSpPr>
        <p:spPr>
          <a:xfrm>
            <a:off x="2879349" y="5975075"/>
            <a:ext cx="2582402" cy="615521"/>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hangingPunct="0">
              <a:defRPr/>
            </a:pPr>
            <a:r>
              <a:rPr sz="1400" kern="0">
                <a:solidFill>
                  <a:srgbClr val="000000"/>
                </a:solidFill>
                <a:latin typeface="Arial"/>
                <a:cs typeface="Arial"/>
                <a:sym typeface="Arial"/>
              </a:rPr>
              <a:t>data ondergrond vlaanderen</a:t>
            </a:r>
          </a:p>
          <a:p>
            <a:pPr hangingPunct="0">
              <a:defRPr/>
            </a:pPr>
            <a:r>
              <a:rPr sz="1400" kern="0">
                <a:solidFill>
                  <a:srgbClr val="000000"/>
                </a:solidFill>
                <a:latin typeface="Arial"/>
                <a:cs typeface="Arial"/>
                <a:sym typeface="Arial"/>
              </a:rPr>
              <a:t>www.dov.vlaanderen.be</a:t>
            </a:r>
          </a:p>
        </p:txBody>
      </p:sp>
      <p:pic>
        <p:nvPicPr>
          <p:cNvPr id="247" name="Google Shape;200;p29" descr="Google Shape;200;p29"/>
          <p:cNvPicPr>
            <a:picLocks noChangeAspect="1"/>
          </p:cNvPicPr>
          <p:nvPr/>
        </p:nvPicPr>
        <p:blipFill>
          <a:blip r:embed="rId4"/>
          <a:srcRect b="15639"/>
          <a:stretch>
            <a:fillRect/>
          </a:stretch>
        </p:blipFill>
        <p:spPr>
          <a:xfrm>
            <a:off x="5525326" y="4741501"/>
            <a:ext cx="4050651" cy="1755425"/>
          </a:xfrm>
          <a:prstGeom prst="rect">
            <a:avLst/>
          </a:prstGeom>
          <a:ln>
            <a:solidFill>
              <a:schemeClr val="accent2">
                <a:lumOff val="21764"/>
              </a:schemeClr>
            </a:solidFill>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Google Shape;205;p30" descr="Google Shape;205;p30"/>
          <p:cNvPicPr>
            <a:picLocks noChangeAspect="1"/>
          </p:cNvPicPr>
          <p:nvPr/>
        </p:nvPicPr>
        <p:blipFill>
          <a:blip r:embed="rId2"/>
          <a:stretch>
            <a:fillRect/>
          </a:stretch>
        </p:blipFill>
        <p:spPr>
          <a:xfrm>
            <a:off x="1691253" y="457918"/>
            <a:ext cx="8809494" cy="5143499"/>
          </a:xfrm>
          <a:prstGeom prst="rect">
            <a:avLst/>
          </a:prstGeom>
          <a:ln w="12700">
            <a:miter lim="400000"/>
          </a:ln>
        </p:spPr>
      </p:pic>
      <p:sp>
        <p:nvSpPr>
          <p:cNvPr id="252" name="Google Shape;206;p30"/>
          <p:cNvSpPr txBox="1">
            <a:spLocks noGrp="1"/>
          </p:cNvSpPr>
          <p:nvPr>
            <p:ph type="title"/>
          </p:nvPr>
        </p:nvSpPr>
        <p:spPr>
          <a:xfrm>
            <a:off x="1835699" y="457924"/>
            <a:ext cx="8520602" cy="400201"/>
          </a:xfrm>
          <a:prstGeom prst="rect">
            <a:avLst/>
          </a:prstGeom>
          <a:solidFill>
            <a:srgbClr val="FFFFFF"/>
          </a:solidFill>
        </p:spPr>
        <p:txBody>
          <a:bodyPr>
            <a:noAutofit/>
          </a:bodyPr>
          <a:lstStyle/>
          <a:p>
            <a:pPr algn="ctr" defTabSz="557784">
              <a:defRPr sz="854">
                <a:latin typeface="Roboto"/>
                <a:ea typeface="Roboto"/>
                <a:cs typeface="Roboto"/>
                <a:sym typeface="Roboto"/>
              </a:defRPr>
            </a:pPr>
            <a:r>
              <a:rPr sz="1600" dirty="0"/>
              <a:t>Rioleringsnetwerk</a:t>
            </a:r>
            <a:br>
              <a:rPr sz="1600" dirty="0"/>
            </a:br>
            <a:r>
              <a:rPr sz="1100" dirty="0"/>
              <a:t>bestaand netwerk: gesplitst / gemengd / geen</a:t>
            </a:r>
          </a:p>
        </p:txBody>
      </p:sp>
      <p:pic>
        <p:nvPicPr>
          <p:cNvPr id="253" name="Google Shape;207;p30" descr="Google Shape;207;p30"/>
          <p:cNvPicPr>
            <a:picLocks noChangeAspect="1"/>
          </p:cNvPicPr>
          <p:nvPr/>
        </p:nvPicPr>
        <p:blipFill>
          <a:blip r:embed="rId3"/>
          <a:srcRect l="516" t="20765" r="19985" b="18195"/>
          <a:stretch>
            <a:fillRect/>
          </a:stretch>
        </p:blipFill>
        <p:spPr>
          <a:xfrm>
            <a:off x="5525326" y="4741401"/>
            <a:ext cx="4050651" cy="1943925"/>
          </a:xfrm>
          <a:prstGeom prst="rect">
            <a:avLst/>
          </a:prstGeom>
          <a:ln>
            <a:solidFill>
              <a:srgbClr val="B7B7B7"/>
            </a:solidFill>
          </a:ln>
        </p:spPr>
      </p:pic>
      <p:sp>
        <p:nvSpPr>
          <p:cNvPr id="254" name="Google Shape;208;p30"/>
          <p:cNvSpPr/>
          <p:nvPr/>
        </p:nvSpPr>
        <p:spPr>
          <a:xfrm>
            <a:off x="5964426" y="3468476"/>
            <a:ext cx="735001" cy="320701"/>
          </a:xfrm>
          <a:prstGeom prst="rect">
            <a:avLst/>
          </a:prstGeom>
          <a:ln>
            <a:solidFill>
              <a:srgbClr val="000000"/>
            </a:solidFill>
          </a:ln>
        </p:spPr>
        <p:txBody>
          <a:bodyPr lIns="45719" rIns="45719" anchor="ctr"/>
          <a:lstStyle/>
          <a:p>
            <a:pPr hangingPunct="0">
              <a:defRPr/>
            </a:pPr>
            <a:endParaRPr sz="1400" kern="0">
              <a:solidFill>
                <a:srgbClr val="000000"/>
              </a:solidFill>
              <a:latin typeface="Arial"/>
              <a:cs typeface="Arial"/>
              <a:sym typeface="Arial"/>
            </a:endParaRPr>
          </a:p>
        </p:txBody>
      </p:sp>
      <p:sp>
        <p:nvSpPr>
          <p:cNvPr id="255" name="Google Shape;209;p30"/>
          <p:cNvSpPr/>
          <p:nvPr/>
        </p:nvSpPr>
        <p:spPr>
          <a:xfrm flipV="1">
            <a:off x="5525325" y="3473285"/>
            <a:ext cx="444000" cy="1263601"/>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56" name="Google Shape;210;p30"/>
          <p:cNvSpPr/>
          <p:nvPr/>
        </p:nvSpPr>
        <p:spPr>
          <a:xfrm>
            <a:off x="6704501" y="3473399"/>
            <a:ext cx="2886301" cy="1268102"/>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57" name="Google Shape;211;p30"/>
          <p:cNvSpPr txBox="1"/>
          <p:nvPr/>
        </p:nvSpPr>
        <p:spPr>
          <a:xfrm>
            <a:off x="2930649" y="6131224"/>
            <a:ext cx="2488502" cy="553966"/>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hangingPunct="0">
              <a:defRPr sz="1200">
                <a:latin typeface="Roboto"/>
                <a:ea typeface="Roboto"/>
                <a:cs typeface="Roboto"/>
                <a:sym typeface="Roboto"/>
              </a:defRPr>
            </a:pPr>
            <a:r>
              <a:rPr sz="1200" kern="0">
                <a:solidFill>
                  <a:srgbClr val="000000"/>
                </a:solidFill>
                <a:latin typeface="Roboto"/>
                <a:sym typeface="Roboto"/>
              </a:rPr>
              <a:t>geoloket VMM</a:t>
            </a:r>
          </a:p>
          <a:p>
            <a:pPr hangingPunct="0">
              <a:defRPr sz="1200">
                <a:latin typeface="Roboto"/>
                <a:ea typeface="Roboto"/>
                <a:cs typeface="Roboto"/>
                <a:sym typeface="Roboto"/>
              </a:defRPr>
            </a:pPr>
            <a:r>
              <a:rPr sz="1200" kern="0">
                <a:solidFill>
                  <a:srgbClr val="000000"/>
                </a:solidFill>
                <a:latin typeface="Roboto"/>
                <a:sym typeface="Roboto"/>
              </a:rPr>
              <a:t>zonerings- en uitvoeringsplannen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Google Shape;217;p31"/>
          <p:cNvSpPr txBox="1">
            <a:spLocks noGrp="1"/>
          </p:cNvSpPr>
          <p:nvPr>
            <p:ph type="title"/>
          </p:nvPr>
        </p:nvSpPr>
        <p:spPr>
          <a:xfrm>
            <a:off x="1835699" y="457927"/>
            <a:ext cx="8520602" cy="893701"/>
          </a:xfrm>
          <a:prstGeom prst="rect">
            <a:avLst/>
          </a:prstGeom>
          <a:solidFill>
            <a:srgbClr val="FFFFFF"/>
          </a:solidFill>
        </p:spPr>
        <p:txBody>
          <a:bodyPr/>
          <a:lstStyle/>
          <a:p>
            <a:pPr algn="ctr">
              <a:defRPr sz="1400">
                <a:latin typeface="Roboto"/>
                <a:ea typeface="Roboto"/>
                <a:cs typeface="Roboto"/>
                <a:sym typeface="Roboto"/>
              </a:defRPr>
            </a:pPr>
            <a:r>
              <a:t>Positie in het landschap</a:t>
            </a:r>
            <a:br/>
            <a:r>
              <a:rPr sz="1000"/>
              <a:t>nabij ecologische corridors: ja / nee</a:t>
            </a:r>
          </a:p>
        </p:txBody>
      </p:sp>
      <p:sp>
        <p:nvSpPr>
          <p:cNvPr id="260" name="Google Shape;222;p31"/>
          <p:cNvSpPr txBox="1"/>
          <p:nvPr/>
        </p:nvSpPr>
        <p:spPr>
          <a:xfrm>
            <a:off x="3905525" y="6285125"/>
            <a:ext cx="2591101" cy="40007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defRPr>
                <a:latin typeface="Roboto"/>
                <a:ea typeface="Roboto"/>
                <a:cs typeface="Roboto"/>
                <a:sym typeface="Roboto"/>
              </a:defRPr>
            </a:lvl1pPr>
          </a:lstStyle>
          <a:p>
            <a:pPr hangingPunct="0">
              <a:defRPr/>
            </a:pPr>
            <a:r>
              <a:rPr sz="1400" kern="0">
                <a:solidFill>
                  <a:srgbClr val="000000"/>
                </a:solidFill>
              </a:rPr>
              <a:t>maps.google.be</a:t>
            </a:r>
          </a:p>
        </p:txBody>
      </p:sp>
      <p:pic>
        <p:nvPicPr>
          <p:cNvPr id="261" name="Google Shape;89;p19" descr="Google Shape;89;p19"/>
          <p:cNvPicPr>
            <a:picLocks noChangeAspect="1"/>
          </p:cNvPicPr>
          <p:nvPr/>
        </p:nvPicPr>
        <p:blipFill>
          <a:blip r:embed="rId3"/>
          <a:srcRect t="82738"/>
          <a:stretch>
            <a:fillRect/>
          </a:stretch>
        </p:blipFill>
        <p:spPr>
          <a:xfrm>
            <a:off x="1744800" y="5050719"/>
            <a:ext cx="8839199" cy="761331"/>
          </a:xfrm>
          <a:prstGeom prst="rect">
            <a:avLst/>
          </a:prstGeom>
          <a:ln w="12700">
            <a:miter lim="400000"/>
          </a:ln>
        </p:spPr>
      </p:pic>
      <p:pic>
        <p:nvPicPr>
          <p:cNvPr id="262" name="Screen Shot 2021-02-22 at 14.07.53.png" descr="Screen Shot 2021-02-22 at 14.07.53.png"/>
          <p:cNvPicPr>
            <a:picLocks noChangeAspect="1"/>
          </p:cNvPicPr>
          <p:nvPr/>
        </p:nvPicPr>
        <p:blipFill>
          <a:blip r:embed="rId4"/>
          <a:srcRect l="1782" t="14203" r="3341" b="10034"/>
          <a:stretch>
            <a:fillRect/>
          </a:stretch>
        </p:blipFill>
        <p:spPr>
          <a:xfrm>
            <a:off x="1750507" y="1067350"/>
            <a:ext cx="8675472" cy="3388544"/>
          </a:xfrm>
          <a:prstGeom prst="rect">
            <a:avLst/>
          </a:prstGeom>
          <a:ln w="12700">
            <a:miter lim="400000"/>
          </a:ln>
        </p:spPr>
      </p:pic>
      <p:sp>
        <p:nvSpPr>
          <p:cNvPr id="263" name="Google Shape;220;p31"/>
          <p:cNvSpPr/>
          <p:nvPr/>
        </p:nvSpPr>
        <p:spPr>
          <a:xfrm flipV="1">
            <a:off x="5551915" y="3576664"/>
            <a:ext cx="471006" cy="1160222"/>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64" name="Google Shape;221;p31"/>
          <p:cNvSpPr/>
          <p:nvPr/>
        </p:nvSpPr>
        <p:spPr>
          <a:xfrm>
            <a:off x="6739741" y="3572074"/>
            <a:ext cx="2851185" cy="1169402"/>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65" name="Google Shape;219;p31"/>
          <p:cNvSpPr/>
          <p:nvPr/>
        </p:nvSpPr>
        <p:spPr>
          <a:xfrm>
            <a:off x="6017151" y="3254575"/>
            <a:ext cx="735001" cy="320701"/>
          </a:xfrm>
          <a:prstGeom prst="rect">
            <a:avLst/>
          </a:prstGeom>
          <a:ln>
            <a:solidFill>
              <a:srgbClr val="000000"/>
            </a:solidFill>
          </a:ln>
        </p:spPr>
        <p:txBody>
          <a:bodyPr lIns="45719" rIns="45719" anchor="ctr"/>
          <a:lstStyle/>
          <a:p>
            <a:pPr hangingPunct="0">
              <a:defRPr/>
            </a:pPr>
            <a:endParaRPr sz="1400" kern="0">
              <a:solidFill>
                <a:srgbClr val="000000"/>
              </a:solidFill>
              <a:latin typeface="Arial"/>
              <a:cs typeface="Arial"/>
              <a:sym typeface="Arial"/>
            </a:endParaRPr>
          </a:p>
        </p:txBody>
      </p:sp>
      <p:pic>
        <p:nvPicPr>
          <p:cNvPr id="266" name="Screen Shot 2021-02-22 at 14.06.41.png" descr="Screen Shot 2021-02-22 at 14.06.41.png"/>
          <p:cNvPicPr>
            <a:picLocks noChangeAspect="1"/>
          </p:cNvPicPr>
          <p:nvPr/>
        </p:nvPicPr>
        <p:blipFill>
          <a:blip r:embed="rId5"/>
          <a:srcRect t="12647" b="12647"/>
          <a:stretch>
            <a:fillRect/>
          </a:stretch>
        </p:blipFill>
        <p:spPr>
          <a:xfrm>
            <a:off x="5530385" y="4748563"/>
            <a:ext cx="4048896" cy="1913307"/>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1" name="Google Shape;59;p14"/>
          <p:cNvSpPr txBox="1"/>
          <p:nvPr/>
        </p:nvSpPr>
        <p:spPr>
          <a:xfrm>
            <a:off x="2124063" y="1151469"/>
            <a:ext cx="8038070" cy="4555061"/>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marL="139700" algn="ctr" hangingPunct="0">
              <a:buClr>
                <a:srgbClr val="FFFFFF"/>
              </a:buClr>
              <a:buSzPts val="2400"/>
              <a:defRPr sz="2400">
                <a:solidFill>
                  <a:srgbClr val="FFFFFF"/>
                </a:solidFill>
                <a:latin typeface="Roboto"/>
                <a:ea typeface="Roboto"/>
                <a:cs typeface="Roboto"/>
                <a:sym typeface="Roboto"/>
              </a:defRPr>
            </a:pPr>
            <a:r>
              <a:rPr lang="nl-BE" sz="2400" kern="0" dirty="0">
                <a:solidFill>
                  <a:srgbClr val="FFFFFF"/>
                </a:solidFill>
                <a:latin typeface="Roboto"/>
                <a:sym typeface="Roboto"/>
              </a:rPr>
              <a:t>I. </a:t>
            </a:r>
            <a:r>
              <a:rPr sz="2400" kern="0" dirty="0">
                <a:solidFill>
                  <a:srgbClr val="FFFFFF"/>
                </a:solidFill>
                <a:latin typeface="Roboto"/>
                <a:sym typeface="Roboto"/>
              </a:rPr>
              <a:t>Waarom? Impact van bedrijventerreinen</a:t>
            </a:r>
          </a:p>
          <a:p>
            <a:pPr marL="457200" indent="-317500" algn="ctr" hangingPunct="0">
              <a:buClr>
                <a:srgbClr val="FFFFFF"/>
              </a:buClr>
              <a:buSzPts val="2400"/>
              <a:buFontTx/>
              <a:buAutoNum type="romanUcPeriod"/>
              <a:defRPr sz="2400">
                <a:solidFill>
                  <a:srgbClr val="FFFFFF"/>
                </a:solidFill>
                <a:latin typeface="Roboto"/>
                <a:ea typeface="Roboto"/>
                <a:cs typeface="Roboto"/>
                <a:sym typeface="Roboto"/>
              </a:defRPr>
            </a:pPr>
            <a:endParaRPr sz="2400" kern="0" dirty="0">
              <a:solidFill>
                <a:srgbClr val="FFFFFF"/>
              </a:solidFill>
              <a:latin typeface="Roboto"/>
              <a:sym typeface="Roboto"/>
            </a:endParaRPr>
          </a:p>
          <a:p>
            <a:pPr indent="457200" algn="ctr" hangingPunct="0">
              <a:defRPr>
                <a:solidFill>
                  <a:srgbClr val="FFFFFF"/>
                </a:solidFill>
                <a:latin typeface="Roboto"/>
                <a:ea typeface="Roboto"/>
                <a:cs typeface="Roboto"/>
                <a:sym typeface="Roboto"/>
              </a:defRPr>
            </a:pPr>
            <a:r>
              <a:rPr sz="1400" kern="0" dirty="0">
                <a:solidFill>
                  <a:srgbClr val="FFFFFF"/>
                </a:solidFill>
                <a:latin typeface="Roboto"/>
                <a:sym typeface="Roboto"/>
              </a:rPr>
              <a:t>De link tussen de bredere uitdagingen en de belangrijke rol die bedrijventerreinen hierin spelen in Vlaanderen. Bedrijven terreinen dragen zowel substantieel bij tot het probleem als tot de mogelijke oplossingen.</a:t>
            </a:r>
          </a:p>
          <a:p>
            <a:pPr indent="457200" algn="ctr" hangingPunct="0">
              <a:defRPr>
                <a:solidFill>
                  <a:srgbClr val="FFFFFF"/>
                </a:solidFill>
                <a:latin typeface="Roboto"/>
                <a:ea typeface="Roboto"/>
                <a:cs typeface="Roboto"/>
                <a:sym typeface="Roboto"/>
              </a:defRPr>
            </a:pPr>
            <a:endParaRPr sz="1400" kern="0" dirty="0">
              <a:solidFill>
                <a:srgbClr val="FFFFFF"/>
              </a:solidFill>
              <a:latin typeface="Roboto"/>
              <a:sym typeface="Roboto"/>
            </a:endParaRPr>
          </a:p>
          <a:p>
            <a:pPr marL="139700" algn="ctr" hangingPunct="0">
              <a:buClr>
                <a:srgbClr val="FFFFFF"/>
              </a:buClr>
              <a:buSzPts val="2400"/>
              <a:defRPr sz="2400">
                <a:solidFill>
                  <a:srgbClr val="FFFFFF"/>
                </a:solidFill>
                <a:latin typeface="Roboto"/>
                <a:ea typeface="Roboto"/>
                <a:cs typeface="Roboto"/>
                <a:sym typeface="Roboto"/>
              </a:defRPr>
            </a:pPr>
            <a:r>
              <a:rPr lang="nl-BE" sz="2400" kern="0" dirty="0">
                <a:solidFill>
                  <a:srgbClr val="FFFFFF"/>
                </a:solidFill>
                <a:latin typeface="Roboto"/>
                <a:sym typeface="Roboto"/>
              </a:rPr>
              <a:t>II. </a:t>
            </a:r>
            <a:r>
              <a:rPr sz="2400" kern="0" dirty="0">
                <a:solidFill>
                  <a:srgbClr val="FFFFFF"/>
                </a:solidFill>
                <a:latin typeface="Roboto"/>
                <a:sym typeface="Roboto"/>
              </a:rPr>
              <a:t>Waar handelen? Analytische tools.</a:t>
            </a:r>
          </a:p>
          <a:p>
            <a:pPr indent="457200" algn="ctr" hangingPunct="0">
              <a:defRPr sz="2400">
                <a:solidFill>
                  <a:srgbClr val="FFFFFF"/>
                </a:solidFill>
                <a:latin typeface="Roboto"/>
                <a:ea typeface="Roboto"/>
                <a:cs typeface="Roboto"/>
                <a:sym typeface="Roboto"/>
              </a:defRPr>
            </a:pPr>
            <a:endParaRPr sz="2400" kern="0" dirty="0">
              <a:solidFill>
                <a:srgbClr val="FFFFFF"/>
              </a:solidFill>
              <a:latin typeface="Roboto"/>
              <a:sym typeface="Roboto"/>
            </a:endParaRPr>
          </a:p>
          <a:p>
            <a:pPr indent="457200" algn="ctr" hangingPunct="0">
              <a:defRPr>
                <a:solidFill>
                  <a:srgbClr val="FFFFFF"/>
                </a:solidFill>
                <a:latin typeface="Roboto"/>
                <a:ea typeface="Roboto"/>
                <a:cs typeface="Roboto"/>
                <a:sym typeface="Roboto"/>
              </a:defRPr>
            </a:pPr>
            <a:r>
              <a:rPr sz="1400" kern="0" dirty="0">
                <a:solidFill>
                  <a:srgbClr val="FFFFFF"/>
                </a:solidFill>
                <a:latin typeface="Roboto"/>
                <a:sym typeface="Roboto"/>
              </a:rPr>
              <a:t>Waar gaan we het best over tot actie? Wat zijn de plekken waar de impact het grootst is of de drempel tot actie het kleinst? In welk opzicht verschillen industrieterreinen van elkaar? Enkele analytische tools.</a:t>
            </a:r>
          </a:p>
          <a:p>
            <a:pPr indent="457200" algn="ctr" hangingPunct="0">
              <a:defRPr>
                <a:solidFill>
                  <a:srgbClr val="FFFFFF"/>
                </a:solidFill>
                <a:latin typeface="Roboto"/>
                <a:ea typeface="Roboto"/>
                <a:cs typeface="Roboto"/>
                <a:sym typeface="Roboto"/>
              </a:defRPr>
            </a:pPr>
            <a:endParaRPr sz="1400" kern="0" dirty="0">
              <a:solidFill>
                <a:srgbClr val="FFFFFF"/>
              </a:solidFill>
              <a:latin typeface="Roboto"/>
              <a:sym typeface="Roboto"/>
            </a:endParaRPr>
          </a:p>
          <a:p>
            <a:pPr marL="139700" algn="ctr" hangingPunct="0">
              <a:buClr>
                <a:srgbClr val="FFFFFF"/>
              </a:buClr>
              <a:buSzPts val="2400"/>
              <a:defRPr sz="2400">
                <a:solidFill>
                  <a:srgbClr val="FFFFFF"/>
                </a:solidFill>
                <a:latin typeface="Roboto"/>
                <a:ea typeface="Roboto"/>
                <a:cs typeface="Roboto"/>
                <a:sym typeface="Roboto"/>
              </a:defRPr>
            </a:pPr>
            <a:r>
              <a:rPr lang="nl-BE" sz="2400" kern="0" dirty="0">
                <a:solidFill>
                  <a:srgbClr val="FFFFFF"/>
                </a:solidFill>
                <a:latin typeface="Roboto"/>
                <a:sym typeface="Roboto"/>
              </a:rPr>
              <a:t>III. </a:t>
            </a:r>
            <a:r>
              <a:rPr sz="2400" kern="0" dirty="0">
                <a:solidFill>
                  <a:srgbClr val="FFFFFF"/>
                </a:solidFill>
                <a:latin typeface="Roboto"/>
                <a:sym typeface="Roboto"/>
              </a:rPr>
              <a:t>Hoe handelen? Ontwerpparameters.</a:t>
            </a:r>
          </a:p>
          <a:p>
            <a:pPr algn="ctr" hangingPunct="0">
              <a:defRPr sz="2400">
                <a:solidFill>
                  <a:srgbClr val="FFFFFF"/>
                </a:solidFill>
                <a:latin typeface="Roboto"/>
                <a:ea typeface="Roboto"/>
                <a:cs typeface="Roboto"/>
                <a:sym typeface="Roboto"/>
              </a:defRPr>
            </a:pPr>
            <a:endParaRPr sz="2400" kern="0" dirty="0">
              <a:solidFill>
                <a:srgbClr val="FFFFFF"/>
              </a:solidFill>
              <a:latin typeface="Roboto"/>
              <a:sym typeface="Roboto"/>
            </a:endParaRPr>
          </a:p>
          <a:p>
            <a:pPr algn="ctr" hangingPunct="0">
              <a:defRPr>
                <a:solidFill>
                  <a:srgbClr val="FFFFFF"/>
                </a:solidFill>
                <a:latin typeface="Roboto"/>
                <a:ea typeface="Roboto"/>
                <a:cs typeface="Roboto"/>
                <a:sym typeface="Roboto"/>
              </a:defRPr>
            </a:pPr>
            <a:r>
              <a:rPr sz="1400" kern="0" dirty="0">
                <a:solidFill>
                  <a:srgbClr val="FFFFFF"/>
                </a:solidFill>
                <a:latin typeface="Roboto"/>
                <a:sym typeface="Roboto"/>
              </a:rPr>
              <a:t>Bestaande methodieken voor regenwaterbeheer zijn algemeen geformuleerd. De specifieke condities van bedrijventerreinen vergen echter een specifieke aanpak. Enkele parameters.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Google Shape;234;p32"/>
          <p:cNvSpPr/>
          <p:nvPr/>
        </p:nvSpPr>
        <p:spPr>
          <a:xfrm>
            <a:off x="6072926" y="3624651"/>
            <a:ext cx="118501" cy="78901"/>
          </a:xfrm>
          <a:prstGeom prst="rect">
            <a:avLst/>
          </a:prstGeom>
          <a:ln>
            <a:solidFill>
              <a:srgbClr val="000000"/>
            </a:solidFill>
          </a:ln>
        </p:spPr>
        <p:txBody>
          <a:bodyPr lIns="45719" rIns="45719" anchor="ctr"/>
          <a:lstStyle/>
          <a:p>
            <a:pPr hangingPunct="0">
              <a:defRPr/>
            </a:pPr>
            <a:endParaRPr sz="1400" kern="0">
              <a:solidFill>
                <a:srgbClr val="000000"/>
              </a:solidFill>
              <a:latin typeface="Arial"/>
              <a:cs typeface="Arial"/>
              <a:sym typeface="Arial"/>
            </a:endParaRPr>
          </a:p>
        </p:txBody>
      </p:sp>
      <p:sp>
        <p:nvSpPr>
          <p:cNvPr id="271" name="Google Shape;235;p32"/>
          <p:cNvSpPr/>
          <p:nvPr/>
        </p:nvSpPr>
        <p:spPr>
          <a:xfrm>
            <a:off x="6400799" y="3445075"/>
            <a:ext cx="170402" cy="95401"/>
          </a:xfrm>
          <a:prstGeom prst="rect">
            <a:avLst/>
          </a:prstGeom>
          <a:ln>
            <a:solidFill>
              <a:srgbClr val="000000"/>
            </a:solidFill>
          </a:ln>
        </p:spPr>
        <p:txBody>
          <a:bodyPr lIns="45719" rIns="45719" anchor="ctr"/>
          <a:lstStyle/>
          <a:p>
            <a:pPr hangingPunct="0">
              <a:defRPr/>
            </a:pPr>
            <a:endParaRPr sz="1400" kern="0">
              <a:solidFill>
                <a:srgbClr val="000000"/>
              </a:solidFill>
              <a:latin typeface="Arial"/>
              <a:cs typeface="Arial"/>
              <a:sym typeface="Arial"/>
            </a:endParaRPr>
          </a:p>
        </p:txBody>
      </p:sp>
      <p:sp>
        <p:nvSpPr>
          <p:cNvPr id="272" name="Google Shape;236;p32"/>
          <p:cNvSpPr txBox="1">
            <a:spLocks noGrp="1"/>
          </p:cNvSpPr>
          <p:nvPr>
            <p:ph type="title"/>
          </p:nvPr>
        </p:nvSpPr>
        <p:spPr>
          <a:xfrm>
            <a:off x="1835699" y="457924"/>
            <a:ext cx="8520602" cy="400201"/>
          </a:xfrm>
          <a:prstGeom prst="rect">
            <a:avLst/>
          </a:prstGeom>
          <a:solidFill>
            <a:srgbClr val="FFFFFF"/>
          </a:solidFill>
        </p:spPr>
        <p:txBody>
          <a:bodyPr>
            <a:noAutofit/>
          </a:bodyPr>
          <a:lstStyle/>
          <a:p>
            <a:pPr algn="ctr" defTabSz="557784">
              <a:defRPr sz="854">
                <a:latin typeface="Roboto"/>
                <a:ea typeface="Roboto"/>
                <a:cs typeface="Roboto"/>
                <a:sym typeface="Roboto"/>
              </a:defRPr>
            </a:pPr>
            <a:r>
              <a:rPr sz="1400" dirty="0"/>
              <a:t>Dominante activiteiten</a:t>
            </a:r>
          </a:p>
          <a:p>
            <a:pPr algn="ctr" defTabSz="557784">
              <a:defRPr sz="610">
                <a:latin typeface="Roboto"/>
                <a:ea typeface="Roboto"/>
                <a:cs typeface="Roboto"/>
                <a:sym typeface="Roboto"/>
              </a:defRPr>
            </a:pPr>
            <a:r>
              <a:rPr sz="1050" dirty="0"/>
              <a:t>water -opvangers / -gebruikers</a:t>
            </a:r>
          </a:p>
        </p:txBody>
      </p:sp>
      <p:pic>
        <p:nvPicPr>
          <p:cNvPr id="273" name="Screen Shot 2021-02-22 at 14.21.58.png" descr="Screen Shot 2021-02-22 at 14.21.58.png"/>
          <p:cNvPicPr>
            <a:picLocks noChangeAspect="1"/>
          </p:cNvPicPr>
          <p:nvPr/>
        </p:nvPicPr>
        <p:blipFill>
          <a:blip r:embed="rId3"/>
          <a:srcRect t="10523" b="13294"/>
          <a:stretch>
            <a:fillRect/>
          </a:stretch>
        </p:blipFill>
        <p:spPr>
          <a:xfrm>
            <a:off x="1856116" y="1287171"/>
            <a:ext cx="8520522" cy="3272603"/>
          </a:xfrm>
          <a:prstGeom prst="rect">
            <a:avLst/>
          </a:prstGeom>
          <a:ln w="12700">
            <a:miter lim="400000"/>
          </a:ln>
        </p:spPr>
      </p:pic>
      <p:pic>
        <p:nvPicPr>
          <p:cNvPr id="274" name="Google Shape;228;p32" descr="Google Shape;228;p32"/>
          <p:cNvPicPr>
            <a:picLocks noChangeAspect="1"/>
          </p:cNvPicPr>
          <p:nvPr/>
        </p:nvPicPr>
        <p:blipFill>
          <a:blip r:embed="rId4"/>
          <a:stretch>
            <a:fillRect/>
          </a:stretch>
        </p:blipFill>
        <p:spPr>
          <a:xfrm>
            <a:off x="2663473" y="4450300"/>
            <a:ext cx="3313476" cy="2234934"/>
          </a:xfrm>
          <a:prstGeom prst="rect">
            <a:avLst/>
          </a:prstGeom>
          <a:ln w="12700">
            <a:miter lim="400000"/>
          </a:ln>
        </p:spPr>
      </p:pic>
      <p:pic>
        <p:nvPicPr>
          <p:cNvPr id="275" name="Google Shape;229;p32" descr="Google Shape;229;p32"/>
          <p:cNvPicPr>
            <a:picLocks noChangeAspect="1"/>
          </p:cNvPicPr>
          <p:nvPr/>
        </p:nvPicPr>
        <p:blipFill>
          <a:blip r:embed="rId5"/>
          <a:stretch>
            <a:fillRect/>
          </a:stretch>
        </p:blipFill>
        <p:spPr>
          <a:xfrm>
            <a:off x="6427104" y="4450301"/>
            <a:ext cx="3277597" cy="2316927"/>
          </a:xfrm>
          <a:prstGeom prst="rect">
            <a:avLst/>
          </a:prstGeom>
          <a:ln w="12700">
            <a:miter lim="400000"/>
          </a:ln>
        </p:spPr>
      </p:pic>
      <p:sp>
        <p:nvSpPr>
          <p:cNvPr id="276" name="Google Shape;230;p32"/>
          <p:cNvSpPr/>
          <p:nvPr/>
        </p:nvSpPr>
        <p:spPr>
          <a:xfrm flipV="1">
            <a:off x="2722924" y="3627876"/>
            <a:ext cx="3346802" cy="861901"/>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77" name="Google Shape;231;p32"/>
          <p:cNvSpPr/>
          <p:nvPr/>
        </p:nvSpPr>
        <p:spPr>
          <a:xfrm flipV="1">
            <a:off x="5915101" y="3690450"/>
            <a:ext cx="276301" cy="2708701"/>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78" name="Google Shape;232;p32"/>
          <p:cNvSpPr/>
          <p:nvPr/>
        </p:nvSpPr>
        <p:spPr>
          <a:xfrm>
            <a:off x="6400800" y="3545075"/>
            <a:ext cx="72000" cy="2859000"/>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79" name="Google Shape;233;p32"/>
          <p:cNvSpPr/>
          <p:nvPr/>
        </p:nvSpPr>
        <p:spPr>
          <a:xfrm>
            <a:off x="6570475" y="3452825"/>
            <a:ext cx="3104401" cy="1032001"/>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Google Shape;242;p33"/>
          <p:cNvSpPr txBox="1">
            <a:spLocks noGrp="1"/>
          </p:cNvSpPr>
          <p:nvPr>
            <p:ph type="title"/>
          </p:nvPr>
        </p:nvSpPr>
        <p:spPr>
          <a:xfrm>
            <a:off x="1835699" y="457924"/>
            <a:ext cx="8520602" cy="400201"/>
          </a:xfrm>
          <a:prstGeom prst="rect">
            <a:avLst/>
          </a:prstGeom>
          <a:solidFill>
            <a:srgbClr val="FFFFFF"/>
          </a:solidFill>
        </p:spPr>
        <p:txBody>
          <a:bodyPr>
            <a:noAutofit/>
          </a:bodyPr>
          <a:lstStyle/>
          <a:p>
            <a:pPr algn="ctr" defTabSz="557784">
              <a:defRPr sz="854">
                <a:latin typeface="Roboto"/>
                <a:ea typeface="Roboto"/>
                <a:cs typeface="Roboto"/>
                <a:sym typeface="Roboto"/>
              </a:defRPr>
            </a:pPr>
            <a:r>
              <a:rPr sz="1600" dirty="0"/>
              <a:t>Graad van verharding</a:t>
            </a:r>
          </a:p>
          <a:p>
            <a:pPr algn="ctr" defTabSz="557784">
              <a:defRPr sz="610">
                <a:latin typeface="Roboto"/>
                <a:ea typeface="Roboto"/>
                <a:cs typeface="Roboto"/>
                <a:sym typeface="Roboto"/>
              </a:defRPr>
            </a:pPr>
            <a:r>
              <a:rPr sz="1100" dirty="0"/>
              <a:t>indicate van wateraanbod</a:t>
            </a:r>
          </a:p>
        </p:txBody>
      </p:sp>
      <p:sp>
        <p:nvSpPr>
          <p:cNvPr id="284" name="Google Shape;244;p33"/>
          <p:cNvSpPr/>
          <p:nvPr/>
        </p:nvSpPr>
        <p:spPr>
          <a:xfrm>
            <a:off x="6402426" y="3443976"/>
            <a:ext cx="171001" cy="94201"/>
          </a:xfrm>
          <a:prstGeom prst="rect">
            <a:avLst/>
          </a:prstGeom>
          <a:ln>
            <a:solidFill>
              <a:srgbClr val="000000"/>
            </a:solidFill>
          </a:ln>
        </p:spPr>
        <p:txBody>
          <a:bodyPr lIns="45719" rIns="45719" anchor="ctr"/>
          <a:lstStyle/>
          <a:p>
            <a:pPr hangingPunct="0">
              <a:defRPr/>
            </a:pPr>
            <a:endParaRPr sz="1400" kern="0">
              <a:solidFill>
                <a:srgbClr val="000000"/>
              </a:solidFill>
              <a:latin typeface="Arial"/>
              <a:cs typeface="Arial"/>
              <a:sym typeface="Arial"/>
            </a:endParaRPr>
          </a:p>
        </p:txBody>
      </p:sp>
      <p:pic>
        <p:nvPicPr>
          <p:cNvPr id="285" name="Screen Shot 2021-02-22 at 14.21.58.png" descr="Screen Shot 2021-02-22 at 14.21.58.png"/>
          <p:cNvPicPr>
            <a:picLocks noChangeAspect="1"/>
          </p:cNvPicPr>
          <p:nvPr/>
        </p:nvPicPr>
        <p:blipFill>
          <a:blip r:embed="rId3"/>
          <a:srcRect t="10523" b="13294"/>
          <a:stretch>
            <a:fillRect/>
          </a:stretch>
        </p:blipFill>
        <p:spPr>
          <a:xfrm>
            <a:off x="1856116" y="1287171"/>
            <a:ext cx="8520522" cy="3272603"/>
          </a:xfrm>
          <a:prstGeom prst="rect">
            <a:avLst/>
          </a:prstGeom>
          <a:ln w="12700">
            <a:miter lim="400000"/>
          </a:ln>
        </p:spPr>
      </p:pic>
      <p:pic>
        <p:nvPicPr>
          <p:cNvPr id="286" name="Google Shape;243;p33" descr="Google Shape;243;p33"/>
          <p:cNvPicPr>
            <a:picLocks noChangeAspect="1"/>
          </p:cNvPicPr>
          <p:nvPr/>
        </p:nvPicPr>
        <p:blipFill>
          <a:blip r:embed="rId4"/>
          <a:stretch>
            <a:fillRect/>
          </a:stretch>
        </p:blipFill>
        <p:spPr>
          <a:xfrm>
            <a:off x="6316703" y="4687323"/>
            <a:ext cx="3638246" cy="1913676"/>
          </a:xfrm>
          <a:prstGeom prst="rect">
            <a:avLst/>
          </a:prstGeom>
          <a:ln>
            <a:solidFill>
              <a:srgbClr val="B7B7B7"/>
            </a:solidFill>
          </a:ln>
        </p:spPr>
      </p:pic>
      <p:sp>
        <p:nvSpPr>
          <p:cNvPr id="287" name="Google Shape;245;p33"/>
          <p:cNvSpPr/>
          <p:nvPr/>
        </p:nvSpPr>
        <p:spPr>
          <a:xfrm flipH="1">
            <a:off x="6308000" y="3519676"/>
            <a:ext cx="118201" cy="1181701"/>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88" name="Google Shape;246;p33"/>
          <p:cNvSpPr/>
          <p:nvPr/>
        </p:nvSpPr>
        <p:spPr>
          <a:xfrm>
            <a:off x="6595874" y="3427424"/>
            <a:ext cx="3354900" cy="1239602"/>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89" name="Google Shape;247;p33"/>
          <p:cNvSpPr txBox="1"/>
          <p:nvPr/>
        </p:nvSpPr>
        <p:spPr>
          <a:xfrm>
            <a:off x="3862501" y="6259725"/>
            <a:ext cx="2591101" cy="40007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defRPr>
                <a:latin typeface="Roboto"/>
                <a:ea typeface="Roboto"/>
                <a:cs typeface="Roboto"/>
                <a:sym typeface="Roboto"/>
              </a:defRPr>
            </a:lvl1pPr>
          </a:lstStyle>
          <a:p>
            <a:pPr hangingPunct="0">
              <a:defRPr/>
            </a:pPr>
            <a:r>
              <a:rPr sz="1400" kern="0">
                <a:solidFill>
                  <a:srgbClr val="000000"/>
                </a:solidFill>
              </a:rPr>
              <a:t>www.geopunt.be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Google Shape;252;p34" descr="Google Shape;252;p34"/>
          <p:cNvPicPr>
            <a:picLocks noChangeAspect="1"/>
          </p:cNvPicPr>
          <p:nvPr/>
        </p:nvPicPr>
        <p:blipFill>
          <a:blip r:embed="rId3"/>
          <a:srcRect t="20243" b="35244"/>
          <a:stretch>
            <a:fillRect/>
          </a:stretch>
        </p:blipFill>
        <p:spPr>
          <a:xfrm>
            <a:off x="1524001" y="1391324"/>
            <a:ext cx="9144001" cy="3058978"/>
          </a:xfrm>
          <a:prstGeom prst="rect">
            <a:avLst/>
          </a:prstGeom>
          <a:ln w="12700">
            <a:miter lim="400000"/>
          </a:ln>
        </p:spPr>
      </p:pic>
      <p:sp>
        <p:nvSpPr>
          <p:cNvPr id="294" name="Google Shape;253;p34"/>
          <p:cNvSpPr txBox="1">
            <a:spLocks noGrp="1"/>
          </p:cNvSpPr>
          <p:nvPr>
            <p:ph type="title"/>
          </p:nvPr>
        </p:nvSpPr>
        <p:spPr>
          <a:xfrm>
            <a:off x="1835699" y="457926"/>
            <a:ext cx="8520602" cy="720001"/>
          </a:xfrm>
          <a:prstGeom prst="rect">
            <a:avLst/>
          </a:prstGeom>
          <a:solidFill>
            <a:srgbClr val="FFFFFF"/>
          </a:solidFill>
        </p:spPr>
        <p:txBody>
          <a:bodyPr/>
          <a:lstStyle/>
          <a:p>
            <a:pPr algn="ctr">
              <a:defRPr sz="1400">
                <a:latin typeface="Roboto"/>
                <a:ea typeface="Roboto"/>
                <a:cs typeface="Roboto"/>
                <a:sym typeface="Roboto"/>
              </a:defRPr>
            </a:pPr>
            <a:r>
              <a:rPr dirty="0"/>
              <a:t>Watergebruik</a:t>
            </a:r>
            <a:br>
              <a:rPr dirty="0"/>
            </a:br>
            <a:r>
              <a:rPr sz="1000" dirty="0"/>
              <a:t>grondwatervergunningen / watercaptatie</a:t>
            </a:r>
          </a:p>
        </p:txBody>
      </p:sp>
      <p:pic>
        <p:nvPicPr>
          <p:cNvPr id="295" name="Google Shape;254;p34" descr="Google Shape;254;p34"/>
          <p:cNvPicPr>
            <a:picLocks noChangeAspect="1"/>
          </p:cNvPicPr>
          <p:nvPr/>
        </p:nvPicPr>
        <p:blipFill>
          <a:blip r:embed="rId4"/>
          <a:srcRect l="4069" t="28431" r="21932" b="12200"/>
          <a:stretch>
            <a:fillRect/>
          </a:stretch>
        </p:blipFill>
        <p:spPr>
          <a:xfrm>
            <a:off x="5525326" y="4741401"/>
            <a:ext cx="4050651" cy="1943927"/>
          </a:xfrm>
          <a:prstGeom prst="rect">
            <a:avLst/>
          </a:prstGeom>
          <a:ln>
            <a:solidFill>
              <a:schemeClr val="accent2">
                <a:lumOff val="21764"/>
              </a:schemeClr>
            </a:solidFill>
          </a:ln>
        </p:spPr>
      </p:pic>
      <p:sp>
        <p:nvSpPr>
          <p:cNvPr id="296" name="Google Shape;255;p34"/>
          <p:cNvSpPr/>
          <p:nvPr/>
        </p:nvSpPr>
        <p:spPr>
          <a:xfrm>
            <a:off x="5964426" y="3468476"/>
            <a:ext cx="735001" cy="320701"/>
          </a:xfrm>
          <a:prstGeom prst="rect">
            <a:avLst/>
          </a:prstGeom>
          <a:ln>
            <a:solidFill>
              <a:srgbClr val="000000"/>
            </a:solidFill>
          </a:ln>
        </p:spPr>
        <p:txBody>
          <a:bodyPr lIns="45719" rIns="45719" anchor="ctr"/>
          <a:lstStyle/>
          <a:p>
            <a:pPr hangingPunct="0">
              <a:defRPr/>
            </a:pPr>
            <a:endParaRPr sz="1400" kern="0">
              <a:solidFill>
                <a:srgbClr val="000000"/>
              </a:solidFill>
              <a:latin typeface="Arial"/>
              <a:cs typeface="Arial"/>
              <a:sym typeface="Arial"/>
            </a:endParaRPr>
          </a:p>
        </p:txBody>
      </p:sp>
      <p:sp>
        <p:nvSpPr>
          <p:cNvPr id="297" name="Google Shape;256;p34"/>
          <p:cNvSpPr/>
          <p:nvPr/>
        </p:nvSpPr>
        <p:spPr>
          <a:xfrm flipV="1">
            <a:off x="5525325" y="3473285"/>
            <a:ext cx="444000" cy="1263601"/>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98" name="Google Shape;257;p34"/>
          <p:cNvSpPr/>
          <p:nvPr/>
        </p:nvSpPr>
        <p:spPr>
          <a:xfrm>
            <a:off x="6704501" y="3473399"/>
            <a:ext cx="2886301" cy="1268102"/>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299" name="Google Shape;258;p34"/>
          <p:cNvSpPr txBox="1"/>
          <p:nvPr/>
        </p:nvSpPr>
        <p:spPr>
          <a:xfrm>
            <a:off x="3837101" y="6285125"/>
            <a:ext cx="2591101" cy="40007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defRPr>
                <a:latin typeface="Roboto"/>
                <a:ea typeface="Roboto"/>
                <a:cs typeface="Roboto"/>
                <a:sym typeface="Roboto"/>
              </a:defRPr>
            </a:lvl1pPr>
          </a:lstStyle>
          <a:p>
            <a:pPr hangingPunct="0">
              <a:defRPr/>
            </a:pPr>
            <a:r>
              <a:rPr sz="1400" kern="0">
                <a:solidFill>
                  <a:srgbClr val="000000"/>
                </a:solidFill>
              </a:rPr>
              <a:t>www.waterinfo.be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Google Shape;263;p35" descr="Google Shape;263;p35"/>
          <p:cNvPicPr>
            <a:picLocks noChangeAspect="1"/>
          </p:cNvPicPr>
          <p:nvPr/>
        </p:nvPicPr>
        <p:blipFill>
          <a:blip r:embed="rId3"/>
          <a:srcRect t="13180" b="17590"/>
          <a:stretch>
            <a:fillRect/>
          </a:stretch>
        </p:blipFill>
        <p:spPr>
          <a:xfrm>
            <a:off x="1524001" y="1111983"/>
            <a:ext cx="9144001" cy="4238143"/>
          </a:xfrm>
          <a:prstGeom prst="rect">
            <a:avLst/>
          </a:prstGeom>
          <a:ln w="12700">
            <a:miter lim="400000"/>
          </a:ln>
        </p:spPr>
      </p:pic>
      <p:pic>
        <p:nvPicPr>
          <p:cNvPr id="304" name="Google Shape;264;p35" descr="Google Shape;264;p35"/>
          <p:cNvPicPr>
            <a:picLocks noChangeAspect="1"/>
          </p:cNvPicPr>
          <p:nvPr/>
        </p:nvPicPr>
        <p:blipFill>
          <a:blip r:embed="rId4"/>
          <a:srcRect l="1337" t="873" r="1004" b="980"/>
          <a:stretch>
            <a:fillRect/>
          </a:stretch>
        </p:blipFill>
        <p:spPr>
          <a:xfrm>
            <a:off x="7010401" y="4547426"/>
            <a:ext cx="1953803" cy="1965201"/>
          </a:xfrm>
          <a:prstGeom prst="rect">
            <a:avLst/>
          </a:prstGeom>
          <a:ln>
            <a:solidFill>
              <a:schemeClr val="accent2">
                <a:lumOff val="21764"/>
              </a:schemeClr>
            </a:solidFill>
          </a:ln>
        </p:spPr>
      </p:pic>
      <p:sp>
        <p:nvSpPr>
          <p:cNvPr id="305" name="Google Shape;265;p35"/>
          <p:cNvSpPr/>
          <p:nvPr/>
        </p:nvSpPr>
        <p:spPr>
          <a:xfrm>
            <a:off x="6423275" y="3172450"/>
            <a:ext cx="360301" cy="360301"/>
          </a:xfrm>
          <a:prstGeom prst="rect">
            <a:avLst/>
          </a:prstGeom>
          <a:ln>
            <a:solidFill>
              <a:srgbClr val="000000"/>
            </a:solidFill>
          </a:ln>
        </p:spPr>
        <p:txBody>
          <a:bodyPr lIns="45719" rIns="45719" anchor="ctr"/>
          <a:lstStyle/>
          <a:p>
            <a:pPr hangingPunct="0">
              <a:defRPr/>
            </a:pPr>
            <a:endParaRPr sz="1400" kern="0">
              <a:solidFill>
                <a:srgbClr val="000000"/>
              </a:solidFill>
              <a:latin typeface="Arial"/>
              <a:cs typeface="Arial"/>
              <a:sym typeface="Arial"/>
            </a:endParaRPr>
          </a:p>
        </p:txBody>
      </p:sp>
      <p:sp>
        <p:nvSpPr>
          <p:cNvPr id="306" name="Google Shape;266;p35"/>
          <p:cNvSpPr/>
          <p:nvPr/>
        </p:nvSpPr>
        <p:spPr>
          <a:xfrm flipH="1" flipV="1">
            <a:off x="6423301" y="3537626"/>
            <a:ext cx="587101" cy="2989801"/>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307" name="Google Shape;267;p35"/>
          <p:cNvSpPr/>
          <p:nvPr/>
        </p:nvSpPr>
        <p:spPr>
          <a:xfrm flipH="1" flipV="1">
            <a:off x="6783500" y="3172575"/>
            <a:ext cx="2180701" cy="1376401"/>
          </a:xfrm>
          <a:prstGeom prst="line">
            <a:avLst/>
          </a:prstGeom>
          <a:ln>
            <a:solidFill>
              <a:srgbClr val="000000"/>
            </a:solidFill>
            <a:prstDash val="dot"/>
          </a:ln>
        </p:spPr>
        <p:txBody>
          <a:bodyPr lIns="45719" rIns="45719"/>
          <a:lstStyle/>
          <a:p>
            <a:pPr hangingPunct="0">
              <a:defRPr/>
            </a:pPr>
            <a:endParaRPr sz="1400" kern="0">
              <a:solidFill>
                <a:srgbClr val="000000"/>
              </a:solidFill>
              <a:latin typeface="Arial"/>
              <a:cs typeface="Arial"/>
              <a:sym typeface="Arial"/>
            </a:endParaRPr>
          </a:p>
        </p:txBody>
      </p:sp>
      <p:sp>
        <p:nvSpPr>
          <p:cNvPr id="308" name="Google Shape;268;p35"/>
          <p:cNvSpPr txBox="1">
            <a:spLocks noGrp="1"/>
          </p:cNvSpPr>
          <p:nvPr>
            <p:ph type="title"/>
          </p:nvPr>
        </p:nvSpPr>
        <p:spPr>
          <a:xfrm>
            <a:off x="1835699" y="457926"/>
            <a:ext cx="8520602" cy="720001"/>
          </a:xfrm>
          <a:prstGeom prst="rect">
            <a:avLst/>
          </a:prstGeom>
          <a:solidFill>
            <a:srgbClr val="FFFFFF"/>
          </a:solidFill>
        </p:spPr>
        <p:txBody>
          <a:bodyPr/>
          <a:lstStyle/>
          <a:p>
            <a:pPr algn="ctr">
              <a:defRPr sz="1400">
                <a:latin typeface="Roboto"/>
                <a:ea typeface="Roboto"/>
                <a:cs typeface="Roboto"/>
                <a:sym typeface="Roboto"/>
              </a:defRPr>
            </a:pPr>
            <a:r>
              <a:t>Watertekort</a:t>
            </a:r>
            <a:br/>
            <a:r>
              <a:rPr sz="1000"/>
              <a:t>droogtegevoeligheid / droogteschade claims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2" name="Google Shape;273;p36"/>
          <p:cNvGraphicFramePr/>
          <p:nvPr/>
        </p:nvGraphicFramePr>
        <p:xfrm>
          <a:off x="2286788" y="1782925"/>
          <a:ext cx="7926225" cy="3733670"/>
        </p:xfrm>
        <a:graphic>
          <a:graphicData uri="http://schemas.openxmlformats.org/drawingml/2006/table">
            <a:tbl>
              <a:tblPr/>
              <a:tblGrid>
                <a:gridCol w="2223825">
                  <a:extLst>
                    <a:ext uri="{9D8B030D-6E8A-4147-A177-3AD203B41FA5}">
                      <a16:colId xmlns:a16="http://schemas.microsoft.com/office/drawing/2014/main" val="20000"/>
                    </a:ext>
                  </a:extLst>
                </a:gridCol>
                <a:gridCol w="2596725">
                  <a:extLst>
                    <a:ext uri="{9D8B030D-6E8A-4147-A177-3AD203B41FA5}">
                      <a16:colId xmlns:a16="http://schemas.microsoft.com/office/drawing/2014/main" val="20001"/>
                    </a:ext>
                  </a:extLst>
                </a:gridCol>
                <a:gridCol w="3105675">
                  <a:extLst>
                    <a:ext uri="{9D8B030D-6E8A-4147-A177-3AD203B41FA5}">
                      <a16:colId xmlns:a16="http://schemas.microsoft.com/office/drawing/2014/main" val="20002"/>
                    </a:ext>
                  </a:extLst>
                </a:gridCol>
              </a:tblGrid>
              <a:tr h="548600">
                <a:tc>
                  <a:txBody>
                    <a:bodyPr/>
                    <a:lstStyle/>
                    <a:p>
                      <a:pPr algn="l">
                        <a:defRPr sz="1800"/>
                      </a:pPr>
                      <a:r>
                        <a:rPr sz="1200">
                          <a:latin typeface="Roboto"/>
                          <a:ea typeface="Roboto"/>
                          <a:cs typeface="Roboto"/>
                          <a:sym typeface="Roboto"/>
                        </a:rPr>
                        <a:t>Analyse</a:t>
                      </a:r>
                    </a:p>
                  </a:txBody>
                  <a:tcPr marL="91425" marR="91425" marT="91425" marB="91425" horzOverflow="overflow">
                    <a:lnL>
                      <a:solidFill>
                        <a:srgbClr val="FFFFFF"/>
                      </a:solidFill>
                    </a:lnL>
                    <a:lnR>
                      <a:solidFill>
                        <a:srgbClr val="FFFFFF"/>
                      </a:solidFill>
                    </a:lnR>
                    <a:lnT>
                      <a:solidFill>
                        <a:srgbClr val="FFFFFF"/>
                      </a:solidFill>
                    </a:lnT>
                    <a:lnB>
                      <a:solidFill>
                        <a:srgbClr val="000000"/>
                      </a:solidFill>
                    </a:lnB>
                    <a:solidFill>
                      <a:srgbClr val="EFEFEF"/>
                    </a:solidFill>
                  </a:tcPr>
                </a:tc>
                <a:tc>
                  <a:txBody>
                    <a:bodyPr/>
                    <a:lstStyle/>
                    <a:p>
                      <a:pPr algn="l">
                        <a:defRPr sz="1800"/>
                      </a:pPr>
                      <a:r>
                        <a:rPr sz="1200">
                          <a:latin typeface="Roboto"/>
                          <a:ea typeface="Roboto"/>
                          <a:cs typeface="Roboto"/>
                          <a:sym typeface="Roboto"/>
                        </a:rPr>
                        <a:t>Bronnen</a:t>
                      </a:r>
                    </a:p>
                  </a:txBody>
                  <a:tcPr marL="91425" marR="91425" marT="91425" marB="91425" horzOverflow="overflow">
                    <a:lnL>
                      <a:solidFill>
                        <a:srgbClr val="FFFFFF"/>
                      </a:solidFill>
                    </a:lnL>
                    <a:lnR>
                      <a:solidFill>
                        <a:srgbClr val="FFFFFF"/>
                      </a:solidFill>
                    </a:lnR>
                    <a:lnT>
                      <a:solidFill>
                        <a:srgbClr val="FFFFFF"/>
                      </a:solidFill>
                    </a:lnT>
                    <a:lnB>
                      <a:solidFill>
                        <a:srgbClr val="000000"/>
                      </a:solidFill>
                    </a:lnB>
                    <a:solidFill>
                      <a:srgbClr val="EFEFEF"/>
                    </a:solidFill>
                  </a:tcPr>
                </a:tc>
                <a:tc>
                  <a:txBody>
                    <a:bodyPr/>
                    <a:lstStyle/>
                    <a:p>
                      <a:pPr algn="l">
                        <a:defRPr sz="1800"/>
                      </a:pPr>
                      <a:r>
                        <a:rPr sz="1200">
                          <a:latin typeface="Roboto"/>
                          <a:ea typeface="Roboto"/>
                          <a:cs typeface="Roboto"/>
                          <a:sym typeface="Roboto"/>
                        </a:rPr>
                        <a:t>Triggers (problemen en kansen)</a:t>
                      </a:r>
                    </a:p>
                  </a:txBody>
                  <a:tcPr marL="91425" marR="91425" marT="91425" marB="91425" horzOverflow="overflow">
                    <a:lnL>
                      <a:solidFill>
                        <a:srgbClr val="FFFFFF"/>
                      </a:solidFill>
                    </a:lnL>
                    <a:lnR>
                      <a:solidFill>
                        <a:srgbClr val="FFFFFF"/>
                      </a:solidFill>
                    </a:lnR>
                    <a:lnT>
                      <a:solidFill>
                        <a:srgbClr val="FFFFFF"/>
                      </a:solidFill>
                    </a:lnT>
                    <a:lnB>
                      <a:solidFill>
                        <a:srgbClr val="000000"/>
                      </a:solidFill>
                    </a:lnB>
                    <a:solidFill>
                      <a:srgbClr val="EFEFEF"/>
                    </a:solidFill>
                  </a:tcPr>
                </a:tc>
                <a:extLst>
                  <a:ext uri="{0D108BD9-81ED-4DB2-BD59-A6C34878D82A}">
                    <a16:rowId xmlns:a16="http://schemas.microsoft.com/office/drawing/2014/main" val="10000"/>
                  </a:ext>
                </a:extLst>
              </a:tr>
              <a:tr h="365725">
                <a:tc>
                  <a:txBody>
                    <a:bodyPr/>
                    <a:lstStyle/>
                    <a:p>
                      <a:pPr algn="l">
                        <a:defRPr sz="1800"/>
                      </a:pPr>
                      <a:r>
                        <a:rPr sz="1200" dirty="0">
                          <a:latin typeface="Roboto"/>
                          <a:ea typeface="Roboto"/>
                          <a:cs typeface="Roboto"/>
                          <a:sym typeface="Roboto"/>
                        </a:rPr>
                        <a:t>Locatie in het stroombekken</a:t>
                      </a:r>
                    </a:p>
                  </a:txBody>
                  <a:tcPr marL="91425" marR="91425" marT="91425" marB="91425" horzOverflow="overflow">
                    <a:lnL>
                      <a:solidFill>
                        <a:srgbClr val="FFFFFF"/>
                      </a:solidFill>
                    </a:lnL>
                    <a:lnR>
                      <a:solidFill>
                        <a:srgbClr val="FFFFFF"/>
                      </a:solidFill>
                    </a:lnR>
                    <a:lnT>
                      <a:solidFill>
                        <a:srgbClr val="000000"/>
                      </a:solidFill>
                    </a:lnT>
                    <a:lnB>
                      <a:solidFill>
                        <a:srgbClr val="FFFFFF"/>
                      </a:solidFill>
                    </a:lnB>
                    <a:solidFill>
                      <a:srgbClr val="FFFFFF"/>
                    </a:solidFill>
                  </a:tcPr>
                </a:tc>
                <a:tc>
                  <a:txBody>
                    <a:bodyPr/>
                    <a:lstStyle/>
                    <a:p>
                      <a:pPr algn="l">
                        <a:defRPr sz="1200">
                          <a:latin typeface="Roboto"/>
                          <a:ea typeface="Roboto"/>
                          <a:cs typeface="Roboto"/>
                          <a:sym typeface="Roboto"/>
                        </a:defRPr>
                      </a:pPr>
                      <a:r>
                        <a:rPr dirty="0"/>
                        <a:t>waterinfo.be</a:t>
                      </a:r>
                    </a:p>
                  </a:txBody>
                  <a:tcPr marL="91425" marR="91425" marT="91425" marB="91425" horzOverflow="overflow">
                    <a:lnL>
                      <a:solidFill>
                        <a:srgbClr val="FFFFFF"/>
                      </a:solidFill>
                    </a:lnL>
                    <a:lnR>
                      <a:solidFill>
                        <a:srgbClr val="FFFFFF"/>
                      </a:solidFill>
                    </a:lnR>
                    <a:lnT>
                      <a:solidFill>
                        <a:srgbClr val="000000"/>
                      </a:solidFill>
                    </a:lnT>
                    <a:lnB>
                      <a:solidFill>
                        <a:srgbClr val="FFFFFF"/>
                      </a:solidFill>
                    </a:lnB>
                    <a:solidFill>
                      <a:srgbClr val="FFFFFF"/>
                    </a:solidFill>
                  </a:tcPr>
                </a:tc>
                <a:tc>
                  <a:txBody>
                    <a:bodyPr/>
                    <a:lstStyle/>
                    <a:p>
                      <a:pPr algn="l">
                        <a:defRPr sz="1800"/>
                      </a:pPr>
                      <a:r>
                        <a:rPr sz="1200">
                          <a:solidFill>
                            <a:srgbClr val="38761D"/>
                          </a:solidFill>
                          <a:latin typeface="Roboto"/>
                          <a:ea typeface="Roboto"/>
                          <a:cs typeface="Roboto"/>
                          <a:sym typeface="Roboto"/>
                        </a:rPr>
                        <a:t>Infiltratiepotentieel, overstromingsrisico</a:t>
                      </a:r>
                    </a:p>
                  </a:txBody>
                  <a:tcPr marL="91425" marR="91425" marT="91425" marB="91425" horzOverflow="overflow">
                    <a:lnL>
                      <a:solidFill>
                        <a:srgbClr val="FFFFFF"/>
                      </a:solidFill>
                    </a:lnL>
                    <a:lnR>
                      <a:solidFill>
                        <a:srgbClr val="FFFFFF"/>
                      </a:solidFill>
                    </a:lnR>
                    <a:lnT>
                      <a:solidFill>
                        <a:srgbClr val="000000"/>
                      </a:solidFill>
                    </a:lnT>
                    <a:lnB>
                      <a:solidFill>
                        <a:srgbClr val="FFFFFF"/>
                      </a:solidFill>
                    </a:lnB>
                    <a:solidFill>
                      <a:srgbClr val="FFFFFF"/>
                    </a:solidFill>
                  </a:tcPr>
                </a:tc>
                <a:extLst>
                  <a:ext uri="{0D108BD9-81ED-4DB2-BD59-A6C34878D82A}">
                    <a16:rowId xmlns:a16="http://schemas.microsoft.com/office/drawing/2014/main" val="10001"/>
                  </a:ext>
                </a:extLst>
              </a:tr>
              <a:tr h="359274">
                <a:tc>
                  <a:txBody>
                    <a:bodyPr/>
                    <a:lstStyle/>
                    <a:p>
                      <a:pPr algn="l">
                        <a:defRPr sz="1800"/>
                      </a:pPr>
                      <a:r>
                        <a:rPr sz="1200" dirty="0">
                          <a:latin typeface="Roboto"/>
                          <a:ea typeface="Roboto"/>
                          <a:cs typeface="Roboto"/>
                          <a:sym typeface="Roboto"/>
                        </a:rPr>
                        <a:t>Positie in het landschap</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200">
                          <a:latin typeface="Roboto"/>
                          <a:ea typeface="Roboto"/>
                          <a:cs typeface="Roboto"/>
                          <a:sym typeface="Roboto"/>
                        </a:defRPr>
                      </a:pPr>
                      <a:r>
                        <a:rPr lang="nl-NL" sz="1200" dirty="0" err="1">
                          <a:latin typeface="Roboto"/>
                          <a:ea typeface="Roboto"/>
                          <a:cs typeface="Roboto"/>
                          <a:sym typeface="Roboto"/>
                        </a:rPr>
                        <a:t>geopunt.be</a:t>
                      </a:r>
                      <a:endParaRPr sz="1200" b="0" i="0" u="none" strike="noStrike" cap="none" spc="0" baseline="0" dirty="0">
                        <a:solidFill>
                          <a:srgbClr val="000000"/>
                        </a:solidFill>
                        <a:uFillTx/>
                        <a:latin typeface="Roboto"/>
                        <a:ea typeface="Roboto"/>
                        <a:cs typeface="Roboto"/>
                        <a:sym typeface="Arial"/>
                        <a:hlinkClick r:id="rId2"/>
                      </a:endParaRP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800"/>
                      </a:pPr>
                      <a:r>
                        <a:rPr sz="1200">
                          <a:solidFill>
                            <a:srgbClr val="38761D"/>
                          </a:solidFill>
                          <a:latin typeface="Roboto"/>
                          <a:ea typeface="Roboto"/>
                          <a:cs typeface="Roboto"/>
                          <a:sym typeface="Roboto"/>
                        </a:rPr>
                        <a:t>Versterken ecologische netwerken</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extLst>
                  <a:ext uri="{0D108BD9-81ED-4DB2-BD59-A6C34878D82A}">
                    <a16:rowId xmlns:a16="http://schemas.microsoft.com/office/drawing/2014/main" val="10002"/>
                  </a:ext>
                </a:extLst>
              </a:tr>
              <a:tr h="381000">
                <a:tc>
                  <a:txBody>
                    <a:bodyPr/>
                    <a:lstStyle/>
                    <a:p>
                      <a:pPr algn="l">
                        <a:defRPr sz="1800"/>
                      </a:pPr>
                      <a:r>
                        <a:rPr sz="1200" dirty="0">
                          <a:latin typeface="Roboto"/>
                          <a:ea typeface="Roboto"/>
                          <a:cs typeface="Roboto"/>
                          <a:sym typeface="Roboto"/>
                        </a:rPr>
                        <a:t>Overstromingsrisico</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tc>
                  <a:txBody>
                    <a:bodyPr/>
                    <a:lstStyle/>
                    <a:p>
                      <a:pPr algn="l">
                        <a:defRPr sz="1800"/>
                      </a:pPr>
                      <a:r>
                        <a:rPr sz="1200" dirty="0">
                          <a:latin typeface="Roboto"/>
                          <a:ea typeface="Roboto"/>
                          <a:cs typeface="Roboto"/>
                          <a:sym typeface="Roboto"/>
                        </a:rPr>
                        <a:t>waterinfo.be</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tc>
                  <a:txBody>
                    <a:bodyPr/>
                    <a:lstStyle/>
                    <a:p>
                      <a:pPr algn="l">
                        <a:defRPr sz="1800"/>
                      </a:pPr>
                      <a:r>
                        <a:rPr sz="1200">
                          <a:solidFill>
                            <a:srgbClr val="38761D"/>
                          </a:solidFill>
                          <a:latin typeface="Roboto"/>
                          <a:ea typeface="Roboto"/>
                          <a:cs typeface="Roboto"/>
                          <a:sym typeface="Roboto"/>
                        </a:rPr>
                        <a:t>Overstromingen</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extLst>
                  <a:ext uri="{0D108BD9-81ED-4DB2-BD59-A6C34878D82A}">
                    <a16:rowId xmlns:a16="http://schemas.microsoft.com/office/drawing/2014/main" val="10003"/>
                  </a:ext>
                </a:extLst>
              </a:tr>
              <a:tr h="381000">
                <a:tc>
                  <a:txBody>
                    <a:bodyPr/>
                    <a:lstStyle/>
                    <a:p>
                      <a:pPr algn="l">
                        <a:defRPr sz="1800"/>
                      </a:pPr>
                      <a:r>
                        <a:rPr sz="1200" dirty="0">
                          <a:latin typeface="Roboto"/>
                          <a:ea typeface="Roboto"/>
                          <a:cs typeface="Roboto"/>
                          <a:sym typeface="Roboto"/>
                        </a:rPr>
                        <a:t>Infiltratiecapaciteit</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800"/>
                      </a:pPr>
                      <a:r>
                        <a:rPr sz="1200" dirty="0">
                          <a:latin typeface="Roboto"/>
                          <a:ea typeface="Roboto"/>
                          <a:cs typeface="Roboto"/>
                          <a:sym typeface="Roboto"/>
                        </a:rPr>
                        <a:t>dov.vlaanderen.be</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800"/>
                      </a:pPr>
                      <a:r>
                        <a:rPr sz="1200">
                          <a:solidFill>
                            <a:srgbClr val="38761D"/>
                          </a:solidFill>
                          <a:latin typeface="Roboto"/>
                          <a:ea typeface="Roboto"/>
                          <a:cs typeface="Roboto"/>
                          <a:sym typeface="Roboto"/>
                        </a:rPr>
                        <a:t>Infiltratiepotentieel</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extLst>
                  <a:ext uri="{0D108BD9-81ED-4DB2-BD59-A6C34878D82A}">
                    <a16:rowId xmlns:a16="http://schemas.microsoft.com/office/drawing/2014/main" val="10004"/>
                  </a:ext>
                </a:extLst>
              </a:tr>
              <a:tr h="381000">
                <a:tc>
                  <a:txBody>
                    <a:bodyPr/>
                    <a:lstStyle/>
                    <a:p>
                      <a:pPr algn="l">
                        <a:defRPr sz="1800"/>
                      </a:pPr>
                      <a:r>
                        <a:rPr sz="1200" dirty="0">
                          <a:latin typeface="Roboto"/>
                          <a:ea typeface="Roboto"/>
                          <a:cs typeface="Roboto"/>
                          <a:sym typeface="Roboto"/>
                        </a:rPr>
                        <a:t>Rioleringsnetwerk</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tc>
                  <a:txBody>
                    <a:bodyPr/>
                    <a:lstStyle/>
                    <a:p>
                      <a:pPr algn="l">
                        <a:defRPr sz="1800"/>
                      </a:pPr>
                      <a:r>
                        <a:rPr sz="1200" dirty="0">
                          <a:latin typeface="Roboto"/>
                          <a:ea typeface="Roboto"/>
                          <a:cs typeface="Roboto"/>
                          <a:sym typeface="Roboto"/>
                        </a:rPr>
                        <a:t>geoloket VMM </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tc>
                  <a:txBody>
                    <a:bodyPr/>
                    <a:lstStyle/>
                    <a:p>
                      <a:pPr algn="l">
                        <a:defRPr sz="1800"/>
                      </a:pPr>
                      <a:r>
                        <a:rPr sz="1200">
                          <a:solidFill>
                            <a:srgbClr val="38761D"/>
                          </a:solidFill>
                          <a:latin typeface="Roboto"/>
                          <a:ea typeface="Roboto"/>
                          <a:cs typeface="Roboto"/>
                          <a:sym typeface="Roboto"/>
                        </a:rPr>
                        <a:t>Rioleringsproject</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extLst>
                  <a:ext uri="{0D108BD9-81ED-4DB2-BD59-A6C34878D82A}">
                    <a16:rowId xmlns:a16="http://schemas.microsoft.com/office/drawing/2014/main" val="10005"/>
                  </a:ext>
                </a:extLst>
              </a:tr>
              <a:tr h="548600">
                <a:tc>
                  <a:txBody>
                    <a:bodyPr/>
                    <a:lstStyle/>
                    <a:p>
                      <a:pPr algn="l">
                        <a:defRPr sz="1800"/>
                      </a:pPr>
                      <a:r>
                        <a:rPr sz="1200" dirty="0">
                          <a:latin typeface="Roboto"/>
                          <a:ea typeface="Roboto"/>
                          <a:cs typeface="Roboto"/>
                          <a:sym typeface="Roboto"/>
                        </a:rPr>
                        <a:t>Dominante activiteiten</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200">
                          <a:latin typeface="Roboto"/>
                          <a:ea typeface="Roboto"/>
                          <a:cs typeface="Roboto"/>
                          <a:sym typeface="Roboto"/>
                        </a:defRPr>
                      </a:pPr>
                      <a:r>
                        <a:rPr dirty="0"/>
                        <a:t>geopunt.be, “bedrijven”</a:t>
                      </a:r>
                    </a:p>
                    <a:p>
                      <a:pPr algn="l">
                        <a:defRPr sz="1200">
                          <a:latin typeface="Roboto"/>
                          <a:ea typeface="Roboto"/>
                          <a:cs typeface="Roboto"/>
                          <a:sym typeface="Roboto"/>
                        </a:defRPr>
                      </a:pPr>
                      <a:r>
                        <a:rPr dirty="0"/>
                        <a:t>maps.google.be</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800"/>
                      </a:pPr>
                      <a:r>
                        <a:rPr sz="1200">
                          <a:solidFill>
                            <a:srgbClr val="38761D"/>
                          </a:solidFill>
                          <a:latin typeface="Roboto"/>
                          <a:ea typeface="Roboto"/>
                          <a:cs typeface="Roboto"/>
                          <a:sym typeface="Roboto"/>
                        </a:rPr>
                        <a:t>Vraag en aanbod aan water</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extLst>
                  <a:ext uri="{0D108BD9-81ED-4DB2-BD59-A6C34878D82A}">
                    <a16:rowId xmlns:a16="http://schemas.microsoft.com/office/drawing/2014/main" val="10006"/>
                  </a:ext>
                </a:extLst>
              </a:tr>
              <a:tr h="381000">
                <a:tc>
                  <a:txBody>
                    <a:bodyPr/>
                    <a:lstStyle/>
                    <a:p>
                      <a:pPr algn="l">
                        <a:defRPr sz="1800"/>
                      </a:pPr>
                      <a:r>
                        <a:rPr sz="1200" dirty="0">
                          <a:latin typeface="Roboto"/>
                          <a:ea typeface="Roboto"/>
                          <a:cs typeface="Roboto"/>
                          <a:sym typeface="Roboto"/>
                        </a:rPr>
                        <a:t>Grondwatervergunningen</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tc>
                  <a:txBody>
                    <a:bodyPr/>
                    <a:lstStyle/>
                    <a:p>
                      <a:pPr algn="l">
                        <a:defRPr sz="1800"/>
                      </a:pPr>
                      <a:r>
                        <a:rPr sz="1200">
                          <a:latin typeface="Roboto"/>
                          <a:ea typeface="Roboto"/>
                          <a:cs typeface="Roboto"/>
                          <a:sym typeface="Roboto"/>
                        </a:rPr>
                        <a:t>waterinfo.be </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tc>
                  <a:txBody>
                    <a:bodyPr/>
                    <a:lstStyle/>
                    <a:p>
                      <a:pPr algn="l">
                        <a:defRPr sz="1800"/>
                      </a:pPr>
                      <a:r>
                        <a:rPr sz="1200">
                          <a:solidFill>
                            <a:srgbClr val="38761D"/>
                          </a:solidFill>
                          <a:latin typeface="Roboto"/>
                          <a:ea typeface="Roboto"/>
                          <a:cs typeface="Roboto"/>
                          <a:sym typeface="Roboto"/>
                        </a:rPr>
                        <a:t>Vraag naar water</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extLst>
                  <a:ext uri="{0D108BD9-81ED-4DB2-BD59-A6C34878D82A}">
                    <a16:rowId xmlns:a16="http://schemas.microsoft.com/office/drawing/2014/main" val="10007"/>
                  </a:ext>
                </a:extLst>
              </a:tr>
              <a:tr h="381000">
                <a:tc>
                  <a:txBody>
                    <a:bodyPr/>
                    <a:lstStyle/>
                    <a:p>
                      <a:pPr algn="l">
                        <a:defRPr sz="1800"/>
                      </a:pPr>
                      <a:r>
                        <a:rPr sz="1200" dirty="0">
                          <a:latin typeface="Roboto"/>
                          <a:ea typeface="Roboto"/>
                          <a:cs typeface="Roboto"/>
                          <a:sym typeface="Roboto"/>
                        </a:rPr>
                        <a:t>Watertekort</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800"/>
                      </a:pPr>
                      <a:r>
                        <a:rPr sz="1200">
                          <a:latin typeface="Roboto"/>
                          <a:ea typeface="Roboto"/>
                          <a:cs typeface="Roboto"/>
                          <a:sym typeface="Roboto"/>
                        </a:rPr>
                        <a:t>droogte schadeclaims</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800"/>
                      </a:pPr>
                      <a:r>
                        <a:rPr sz="1200" dirty="0">
                          <a:solidFill>
                            <a:srgbClr val="38761D"/>
                          </a:solidFill>
                          <a:latin typeface="Roboto"/>
                          <a:ea typeface="Roboto"/>
                          <a:cs typeface="Roboto"/>
                          <a:sym typeface="Roboto"/>
                        </a:rPr>
                        <a:t>Vraag naar water</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extLst>
                  <a:ext uri="{0D108BD9-81ED-4DB2-BD59-A6C34878D82A}">
                    <a16:rowId xmlns:a16="http://schemas.microsoft.com/office/drawing/2014/main" val="10008"/>
                  </a:ext>
                </a:extLst>
              </a:tr>
            </a:tbl>
          </a:graphicData>
        </a:graphic>
      </p:graphicFrame>
      <p:sp>
        <p:nvSpPr>
          <p:cNvPr id="313" name="Google Shape;274;p36"/>
          <p:cNvSpPr txBox="1">
            <a:spLocks noGrp="1"/>
          </p:cNvSpPr>
          <p:nvPr>
            <p:ph type="title"/>
          </p:nvPr>
        </p:nvSpPr>
        <p:spPr>
          <a:xfrm>
            <a:off x="1835699" y="457924"/>
            <a:ext cx="8520602" cy="564901"/>
          </a:xfrm>
          <a:prstGeom prst="rect">
            <a:avLst/>
          </a:prstGeom>
          <a:solidFill>
            <a:srgbClr val="FFFFFF"/>
          </a:solidFill>
        </p:spPr>
        <p:txBody>
          <a:bodyPr/>
          <a:lstStyle/>
          <a:p>
            <a:pPr algn="ctr">
              <a:defRPr sz="1400">
                <a:latin typeface="Roboto"/>
                <a:ea typeface="Roboto"/>
                <a:cs typeface="Roboto"/>
                <a:sym typeface="Roboto"/>
              </a:defRPr>
            </a:pPr>
            <a:r>
              <a:t>Van eigenschappen naar triggers</a:t>
            </a:r>
            <a:br/>
            <a:r>
              <a:rPr sz="1000"/>
              <a:t>bronnen / mogelijke triggers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5" name="Google Shape;279;p37"/>
          <p:cNvGraphicFramePr/>
          <p:nvPr/>
        </p:nvGraphicFramePr>
        <p:xfrm>
          <a:off x="2255250" y="1714500"/>
          <a:ext cx="7778625" cy="3505000"/>
        </p:xfrm>
        <a:graphic>
          <a:graphicData uri="http://schemas.openxmlformats.org/drawingml/2006/table">
            <a:tbl>
              <a:tblPr/>
              <a:tblGrid>
                <a:gridCol w="2592875">
                  <a:extLst>
                    <a:ext uri="{9D8B030D-6E8A-4147-A177-3AD203B41FA5}">
                      <a16:colId xmlns:a16="http://schemas.microsoft.com/office/drawing/2014/main" val="20000"/>
                    </a:ext>
                  </a:extLst>
                </a:gridCol>
                <a:gridCol w="2592875">
                  <a:extLst>
                    <a:ext uri="{9D8B030D-6E8A-4147-A177-3AD203B41FA5}">
                      <a16:colId xmlns:a16="http://schemas.microsoft.com/office/drawing/2014/main" val="20001"/>
                    </a:ext>
                  </a:extLst>
                </a:gridCol>
                <a:gridCol w="2592875">
                  <a:extLst>
                    <a:ext uri="{9D8B030D-6E8A-4147-A177-3AD203B41FA5}">
                      <a16:colId xmlns:a16="http://schemas.microsoft.com/office/drawing/2014/main" val="20002"/>
                    </a:ext>
                  </a:extLst>
                </a:gridCol>
              </a:tblGrid>
              <a:tr h="381000">
                <a:tc>
                  <a:txBody>
                    <a:bodyPr/>
                    <a:lstStyle/>
                    <a:p>
                      <a:pPr algn="l">
                        <a:defRPr sz="1800"/>
                      </a:pPr>
                      <a:r>
                        <a:rPr sz="1200">
                          <a:latin typeface="Roboto"/>
                          <a:ea typeface="Roboto"/>
                          <a:cs typeface="Roboto"/>
                          <a:sym typeface="Roboto"/>
                        </a:rPr>
                        <a:t>Triggers</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EFEFEF"/>
                    </a:solidFill>
                  </a:tcPr>
                </a:tc>
                <a:tc>
                  <a:txBody>
                    <a:bodyPr/>
                    <a:lstStyle/>
                    <a:p>
                      <a:pPr algn="l">
                        <a:defRPr sz="1800"/>
                      </a:pPr>
                      <a:r>
                        <a:rPr sz="1200">
                          <a:latin typeface="Roboto"/>
                          <a:ea typeface="Roboto"/>
                          <a:cs typeface="Roboto"/>
                          <a:sym typeface="Roboto"/>
                        </a:rPr>
                        <a:t>Publieke partners</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EFEFEF"/>
                    </a:solidFill>
                  </a:tcPr>
                </a:tc>
                <a:tc>
                  <a:txBody>
                    <a:bodyPr/>
                    <a:lstStyle/>
                    <a:p>
                      <a:pPr algn="l">
                        <a:defRPr sz="1800"/>
                      </a:pPr>
                      <a:r>
                        <a:rPr sz="1200">
                          <a:latin typeface="Roboto"/>
                          <a:ea typeface="Roboto"/>
                          <a:cs typeface="Roboto"/>
                          <a:sym typeface="Roboto"/>
                        </a:rPr>
                        <a:t>Private partners</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EFEFEF"/>
                    </a:solidFill>
                  </a:tcPr>
                </a:tc>
                <a:extLst>
                  <a:ext uri="{0D108BD9-81ED-4DB2-BD59-A6C34878D82A}">
                    <a16:rowId xmlns:a16="http://schemas.microsoft.com/office/drawing/2014/main" val="10000"/>
                  </a:ext>
                </a:extLst>
              </a:tr>
              <a:tr h="548600">
                <a:tc>
                  <a:txBody>
                    <a:bodyPr/>
                    <a:lstStyle/>
                    <a:p>
                      <a:pPr algn="l">
                        <a:defRPr sz="1800"/>
                      </a:pPr>
                      <a:r>
                        <a:rPr sz="1200">
                          <a:solidFill>
                            <a:srgbClr val="38761D"/>
                          </a:solidFill>
                          <a:latin typeface="Roboto"/>
                          <a:ea typeface="Roboto"/>
                          <a:cs typeface="Roboto"/>
                          <a:sym typeface="Roboto"/>
                        </a:rPr>
                        <a:t>(her)ontwikkeling</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tc>
                  <a:txBody>
                    <a:bodyPr/>
                    <a:lstStyle/>
                    <a:p>
                      <a:pPr algn="l">
                        <a:defRPr sz="1800"/>
                      </a:pPr>
                      <a:r>
                        <a:rPr sz="1200">
                          <a:latin typeface="Roboto"/>
                          <a:ea typeface="Roboto"/>
                          <a:cs typeface="Roboto"/>
                          <a:sym typeface="Roboto"/>
                        </a:rPr>
                        <a:t>publieke ontwikkelaars, gemeente</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tc>
                  <a:txBody>
                    <a:bodyPr/>
                    <a:lstStyle/>
                    <a:p>
                      <a:pPr algn="l">
                        <a:defRPr sz="1800"/>
                      </a:pPr>
                      <a:r>
                        <a:rPr sz="1200">
                          <a:latin typeface="Roboto"/>
                          <a:ea typeface="Roboto"/>
                          <a:cs typeface="Roboto"/>
                          <a:sym typeface="Roboto"/>
                        </a:rPr>
                        <a:t>private ontwikkelaars, bedrijven</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extLst>
                  <a:ext uri="{0D108BD9-81ED-4DB2-BD59-A6C34878D82A}">
                    <a16:rowId xmlns:a16="http://schemas.microsoft.com/office/drawing/2014/main" val="10001"/>
                  </a:ext>
                </a:extLst>
              </a:tr>
              <a:tr h="548600">
                <a:tc>
                  <a:txBody>
                    <a:bodyPr/>
                    <a:lstStyle/>
                    <a:p>
                      <a:pPr algn="l">
                        <a:defRPr sz="1800"/>
                      </a:pPr>
                      <a:r>
                        <a:rPr sz="1200">
                          <a:solidFill>
                            <a:srgbClr val="38761D"/>
                          </a:solidFill>
                          <a:latin typeface="Roboto"/>
                          <a:ea typeface="Roboto"/>
                          <a:cs typeface="Roboto"/>
                          <a:sym typeface="Roboto"/>
                        </a:rPr>
                        <a:t>rioleringsproject</a:t>
                      </a:r>
                    </a:p>
                  </a:txBody>
                  <a:tcPr marL="91425" marR="91425" marT="91425" marB="91425" horzOverflow="overflow">
                    <a:lnL>
                      <a:solidFill>
                        <a:srgbClr val="FFFFFF"/>
                      </a:solidFill>
                    </a:lnL>
                    <a:lnR>
                      <a:solidFill>
                        <a:srgbClr val="FFFFFF"/>
                      </a:solidFill>
                    </a:lnR>
                    <a:lnT>
                      <a:solidFill>
                        <a:srgbClr val="FFFFFF"/>
                      </a:solidFill>
                    </a:lnT>
                    <a:lnB>
                      <a:solidFill>
                        <a:srgbClr val="000000">
                          <a:alpha val="0"/>
                        </a:srgbClr>
                      </a:solidFill>
                    </a:lnB>
                    <a:solidFill>
                      <a:srgbClr val="F3F3F3"/>
                    </a:solidFill>
                  </a:tcPr>
                </a:tc>
                <a:tc>
                  <a:txBody>
                    <a:bodyPr/>
                    <a:lstStyle/>
                    <a:p>
                      <a:pPr algn="l">
                        <a:defRPr sz="1800"/>
                      </a:pPr>
                      <a:r>
                        <a:rPr sz="1200">
                          <a:latin typeface="Roboto"/>
                          <a:ea typeface="Roboto"/>
                          <a:cs typeface="Roboto"/>
                          <a:sym typeface="Roboto"/>
                        </a:rPr>
                        <a:t>riool-, wegbeheerder, gemeente</a:t>
                      </a:r>
                    </a:p>
                  </a:txBody>
                  <a:tcPr marL="91425" marR="91425" marT="91425" marB="91425" horzOverflow="overflow">
                    <a:lnL>
                      <a:solidFill>
                        <a:srgbClr val="FFFFFF"/>
                      </a:solidFill>
                    </a:lnL>
                    <a:lnR>
                      <a:solidFill>
                        <a:srgbClr val="FFFFFF"/>
                      </a:solidFill>
                    </a:lnR>
                    <a:lnT>
                      <a:solidFill>
                        <a:srgbClr val="FFFFFF"/>
                      </a:solidFill>
                    </a:lnT>
                    <a:lnB>
                      <a:solidFill>
                        <a:srgbClr val="000000">
                          <a:alpha val="0"/>
                        </a:srgbClr>
                      </a:solidFill>
                    </a:lnB>
                    <a:solidFill>
                      <a:srgbClr val="F3F3F3"/>
                    </a:solidFill>
                  </a:tcPr>
                </a:tc>
                <a:tc>
                  <a:txBody>
                    <a:bodyPr/>
                    <a:lstStyle/>
                    <a:p>
                      <a:pPr algn="l">
                        <a:defRPr sz="1800"/>
                      </a:pPr>
                      <a:r>
                        <a:rPr sz="1200">
                          <a:latin typeface="Roboto"/>
                          <a:ea typeface="Roboto"/>
                          <a:cs typeface="Roboto"/>
                          <a:sym typeface="Roboto"/>
                        </a:rPr>
                        <a:t>aan of af te sluiten bedrijven</a:t>
                      </a:r>
                    </a:p>
                  </a:txBody>
                  <a:tcPr marL="91425" marR="91425" marT="91425" marB="91425" horzOverflow="overflow">
                    <a:lnL>
                      <a:solidFill>
                        <a:srgbClr val="FFFFFF"/>
                      </a:solidFill>
                    </a:lnL>
                    <a:lnR>
                      <a:solidFill>
                        <a:srgbClr val="FFFFFF"/>
                      </a:solidFill>
                    </a:lnR>
                    <a:lnT>
                      <a:solidFill>
                        <a:srgbClr val="FFFFFF"/>
                      </a:solidFill>
                    </a:lnT>
                    <a:lnB>
                      <a:solidFill>
                        <a:srgbClr val="000000">
                          <a:alpha val="0"/>
                        </a:srgbClr>
                      </a:solidFill>
                    </a:lnB>
                    <a:solidFill>
                      <a:srgbClr val="F3F3F3"/>
                    </a:solidFill>
                  </a:tcPr>
                </a:tc>
                <a:extLst>
                  <a:ext uri="{0D108BD9-81ED-4DB2-BD59-A6C34878D82A}">
                    <a16:rowId xmlns:a16="http://schemas.microsoft.com/office/drawing/2014/main" val="10002"/>
                  </a:ext>
                </a:extLst>
              </a:tr>
              <a:tr h="548600">
                <a:tc>
                  <a:txBody>
                    <a:bodyPr/>
                    <a:lstStyle/>
                    <a:p>
                      <a:pPr algn="l">
                        <a:defRPr sz="1800"/>
                      </a:pPr>
                      <a:r>
                        <a:rPr sz="1200">
                          <a:solidFill>
                            <a:srgbClr val="38761D"/>
                          </a:solidFill>
                          <a:latin typeface="Roboto"/>
                          <a:ea typeface="Roboto"/>
                          <a:cs typeface="Roboto"/>
                          <a:sym typeface="Roboto"/>
                        </a:rPr>
                        <a:t>overstromingen</a:t>
                      </a:r>
                    </a:p>
                  </a:txBody>
                  <a:tcPr marL="91425" marR="91425" marT="91425" marB="91425" horzOverflow="overflow">
                    <a:lnL>
                      <a:solidFill>
                        <a:srgbClr val="FFFFFF"/>
                      </a:solidFill>
                    </a:lnL>
                    <a:lnR>
                      <a:solidFill>
                        <a:srgbClr val="FFFFFF"/>
                      </a:solidFill>
                    </a:lnR>
                    <a:lnT>
                      <a:solidFill>
                        <a:srgbClr val="000000">
                          <a:alpha val="0"/>
                        </a:srgbClr>
                      </a:solidFill>
                    </a:lnT>
                    <a:lnB>
                      <a:solidFill>
                        <a:srgbClr val="FFFFFF"/>
                      </a:solidFill>
                    </a:lnB>
                    <a:solidFill>
                      <a:srgbClr val="FFFFFF"/>
                    </a:solidFill>
                  </a:tcPr>
                </a:tc>
                <a:tc>
                  <a:txBody>
                    <a:bodyPr/>
                    <a:lstStyle/>
                    <a:p>
                      <a:pPr algn="l">
                        <a:defRPr sz="1800"/>
                      </a:pPr>
                      <a:r>
                        <a:rPr sz="1200">
                          <a:latin typeface="Roboto"/>
                          <a:ea typeface="Roboto"/>
                          <a:cs typeface="Roboto"/>
                          <a:sym typeface="Roboto"/>
                        </a:rPr>
                        <a:t>VMM, provincie, gemeente	</a:t>
                      </a:r>
                    </a:p>
                  </a:txBody>
                  <a:tcPr marL="91425" marR="91425" marT="91425" marB="91425" horzOverflow="overflow">
                    <a:lnL>
                      <a:solidFill>
                        <a:srgbClr val="FFFFFF"/>
                      </a:solidFill>
                    </a:lnL>
                    <a:lnR>
                      <a:solidFill>
                        <a:srgbClr val="FFFFFF"/>
                      </a:solidFill>
                    </a:lnR>
                    <a:lnT>
                      <a:solidFill>
                        <a:srgbClr val="000000">
                          <a:alpha val="0"/>
                        </a:srgbClr>
                      </a:solidFill>
                    </a:lnT>
                    <a:lnB>
                      <a:solidFill>
                        <a:srgbClr val="FFFFFF"/>
                      </a:solidFill>
                    </a:lnB>
                    <a:solidFill>
                      <a:srgbClr val="FFFFFF"/>
                    </a:solidFill>
                  </a:tcPr>
                </a:tc>
                <a:tc>
                  <a:txBody>
                    <a:bodyPr/>
                    <a:lstStyle/>
                    <a:p>
                      <a:pPr algn="l">
                        <a:defRPr sz="1800"/>
                      </a:pPr>
                      <a:r>
                        <a:rPr sz="1200">
                          <a:latin typeface="Roboto"/>
                          <a:ea typeface="Roboto"/>
                          <a:cs typeface="Roboto"/>
                          <a:sym typeface="Roboto"/>
                        </a:rPr>
                        <a:t>getroffen bedrijven</a:t>
                      </a:r>
                    </a:p>
                  </a:txBody>
                  <a:tcPr marL="91425" marR="91425" marT="91425" marB="91425" horzOverflow="overflow">
                    <a:lnL>
                      <a:solidFill>
                        <a:srgbClr val="FFFFFF"/>
                      </a:solidFill>
                    </a:lnL>
                    <a:lnR>
                      <a:solidFill>
                        <a:srgbClr val="FFFFFF"/>
                      </a:solidFill>
                    </a:lnR>
                    <a:lnT>
                      <a:solidFill>
                        <a:srgbClr val="000000">
                          <a:alpha val="0"/>
                        </a:srgbClr>
                      </a:solidFill>
                    </a:lnT>
                    <a:lnB>
                      <a:solidFill>
                        <a:srgbClr val="FFFFFF"/>
                      </a:solidFill>
                    </a:lnB>
                    <a:solidFill>
                      <a:srgbClr val="FFFFFF"/>
                    </a:solidFill>
                  </a:tcPr>
                </a:tc>
                <a:extLst>
                  <a:ext uri="{0D108BD9-81ED-4DB2-BD59-A6C34878D82A}">
                    <a16:rowId xmlns:a16="http://schemas.microsoft.com/office/drawing/2014/main" val="10003"/>
                  </a:ext>
                </a:extLst>
              </a:tr>
              <a:tr h="548600">
                <a:tc>
                  <a:txBody>
                    <a:bodyPr/>
                    <a:lstStyle/>
                    <a:p>
                      <a:pPr algn="l">
                        <a:defRPr sz="1800"/>
                      </a:pPr>
                      <a:r>
                        <a:rPr sz="1200">
                          <a:solidFill>
                            <a:srgbClr val="38761D"/>
                          </a:solidFill>
                          <a:latin typeface="Roboto"/>
                          <a:ea typeface="Roboto"/>
                          <a:cs typeface="Roboto"/>
                          <a:sym typeface="Roboto"/>
                        </a:rPr>
                        <a:t>nood aan water / droogte</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800"/>
                      </a:pPr>
                      <a:r>
                        <a:rPr sz="1200">
                          <a:latin typeface="Roboto"/>
                          <a:ea typeface="Roboto"/>
                          <a:cs typeface="Roboto"/>
                          <a:sym typeface="Roboto"/>
                        </a:rPr>
                        <a:t>drinkwaterbedrijven, gemeente</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800"/>
                      </a:pPr>
                      <a:r>
                        <a:rPr sz="1200">
                          <a:latin typeface="Roboto"/>
                          <a:ea typeface="Roboto"/>
                          <a:cs typeface="Roboto"/>
                          <a:sym typeface="Roboto"/>
                        </a:rPr>
                        <a:t>landbouwers, bedrijven, ...</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extLst>
                  <a:ext uri="{0D108BD9-81ED-4DB2-BD59-A6C34878D82A}">
                    <a16:rowId xmlns:a16="http://schemas.microsoft.com/office/drawing/2014/main" val="10004"/>
                  </a:ext>
                </a:extLst>
              </a:tr>
              <a:tr h="548600">
                <a:tc>
                  <a:txBody>
                    <a:bodyPr/>
                    <a:lstStyle/>
                    <a:p>
                      <a:pPr algn="l">
                        <a:defRPr sz="1800"/>
                      </a:pPr>
                      <a:r>
                        <a:rPr sz="1200">
                          <a:solidFill>
                            <a:srgbClr val="38761D"/>
                          </a:solidFill>
                          <a:latin typeface="Roboto"/>
                          <a:ea typeface="Roboto"/>
                          <a:cs typeface="Roboto"/>
                          <a:sym typeface="Roboto"/>
                        </a:rPr>
                        <a:t>nood groen-blauwe infrastructuur</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tc>
                  <a:txBody>
                    <a:bodyPr/>
                    <a:lstStyle/>
                    <a:p>
                      <a:pPr algn="l">
                        <a:defRPr sz="1800"/>
                      </a:pPr>
                      <a:r>
                        <a:rPr sz="1200">
                          <a:latin typeface="Roboto"/>
                          <a:ea typeface="Roboto"/>
                          <a:cs typeface="Roboto"/>
                          <a:sym typeface="Roboto"/>
                        </a:rPr>
                        <a:t>VLM, ANB, ... </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tc>
                  <a:txBody>
                    <a:bodyPr/>
                    <a:lstStyle/>
                    <a:p>
                      <a:pPr algn="l">
                        <a:defRPr sz="1800"/>
                      </a:pPr>
                      <a:r>
                        <a:rPr sz="1200">
                          <a:latin typeface="Roboto"/>
                          <a:ea typeface="Roboto"/>
                          <a:cs typeface="Roboto"/>
                          <a:sym typeface="Roboto"/>
                        </a:rPr>
                        <a:t>natuurpunt, Reg.Landsch...</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FFFFF"/>
                    </a:solidFill>
                  </a:tcPr>
                </a:tc>
                <a:extLst>
                  <a:ext uri="{0D108BD9-81ED-4DB2-BD59-A6C34878D82A}">
                    <a16:rowId xmlns:a16="http://schemas.microsoft.com/office/drawing/2014/main" val="10005"/>
                  </a:ext>
                </a:extLst>
              </a:tr>
              <a:tr h="381000">
                <a:tc>
                  <a:txBody>
                    <a:bodyPr/>
                    <a:lstStyle/>
                    <a:p>
                      <a:pPr algn="l">
                        <a:defRPr sz="1800"/>
                      </a:pPr>
                      <a:r>
                        <a:rPr sz="1200">
                          <a:solidFill>
                            <a:srgbClr val="38761D"/>
                          </a:solidFill>
                          <a:latin typeface="Roboto"/>
                          <a:ea typeface="Roboto"/>
                          <a:cs typeface="Roboto"/>
                          <a:sym typeface="Roboto"/>
                        </a:rPr>
                        <a:t>publieke ruimte</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800"/>
                      </a:pPr>
                      <a:r>
                        <a:rPr sz="1200">
                          <a:latin typeface="Roboto"/>
                          <a:ea typeface="Roboto"/>
                          <a:cs typeface="Roboto"/>
                          <a:sym typeface="Roboto"/>
                        </a:rPr>
                        <a:t>gemeente, VLAIO</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800"/>
                      </a:pPr>
                      <a:r>
                        <a:rPr sz="1200">
                          <a:latin typeface="Roboto"/>
                          <a:ea typeface="Roboto"/>
                          <a:cs typeface="Roboto"/>
                          <a:sym typeface="Roboto"/>
                        </a:rPr>
                        <a:t>bedrijvenvereniging</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extLst>
                  <a:ext uri="{0D108BD9-81ED-4DB2-BD59-A6C34878D82A}">
                    <a16:rowId xmlns:a16="http://schemas.microsoft.com/office/drawing/2014/main" val="10006"/>
                  </a:ext>
                </a:extLst>
              </a:tr>
            </a:tbl>
          </a:graphicData>
        </a:graphic>
      </p:graphicFrame>
      <p:sp>
        <p:nvSpPr>
          <p:cNvPr id="316" name="Google Shape;280;p37"/>
          <p:cNvSpPr txBox="1">
            <a:spLocks noGrp="1"/>
          </p:cNvSpPr>
          <p:nvPr>
            <p:ph type="title"/>
          </p:nvPr>
        </p:nvSpPr>
        <p:spPr>
          <a:xfrm>
            <a:off x="1835699" y="457924"/>
            <a:ext cx="8520602" cy="400201"/>
          </a:xfrm>
          <a:prstGeom prst="rect">
            <a:avLst/>
          </a:prstGeom>
          <a:solidFill>
            <a:srgbClr val="FFFFFF"/>
          </a:solidFill>
        </p:spPr>
        <p:txBody>
          <a:bodyPr/>
          <a:lstStyle/>
          <a:p>
            <a:pPr algn="ctr" defTabSz="457200">
              <a:defRPr sz="700">
                <a:latin typeface="Roboto"/>
                <a:ea typeface="Roboto"/>
                <a:cs typeface="Roboto"/>
                <a:sym typeface="Roboto"/>
              </a:defRPr>
            </a:pPr>
            <a:r>
              <a:t>Van triggers naar partnerschappen</a:t>
            </a:r>
            <a:br/>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0" name="Google Shape;285;p38"/>
          <p:cNvGraphicFramePr/>
          <p:nvPr/>
        </p:nvGraphicFramePr>
        <p:xfrm>
          <a:off x="2582250" y="4218976"/>
          <a:ext cx="7215350" cy="2224725"/>
        </p:xfrm>
        <a:graphic>
          <a:graphicData uri="http://schemas.openxmlformats.org/drawingml/2006/table">
            <a:tbl>
              <a:tblPr/>
              <a:tblGrid>
                <a:gridCol w="2352725">
                  <a:extLst>
                    <a:ext uri="{9D8B030D-6E8A-4147-A177-3AD203B41FA5}">
                      <a16:colId xmlns:a16="http://schemas.microsoft.com/office/drawing/2014/main" val="20000"/>
                    </a:ext>
                  </a:extLst>
                </a:gridCol>
                <a:gridCol w="4862625">
                  <a:extLst>
                    <a:ext uri="{9D8B030D-6E8A-4147-A177-3AD203B41FA5}">
                      <a16:colId xmlns:a16="http://schemas.microsoft.com/office/drawing/2014/main" val="20001"/>
                    </a:ext>
                  </a:extLst>
                </a:gridCol>
              </a:tblGrid>
              <a:tr h="370775">
                <a:tc>
                  <a:txBody>
                    <a:bodyPr/>
                    <a:lstStyle/>
                    <a:p>
                      <a:pPr algn="l">
                        <a:defRPr sz="1800"/>
                      </a:pPr>
                      <a:r>
                        <a:rPr sz="1200">
                          <a:latin typeface="Roboto"/>
                          <a:ea typeface="Roboto"/>
                          <a:cs typeface="Roboto"/>
                          <a:sym typeface="Roboto"/>
                        </a:rPr>
                        <a:t>Trigger</a:t>
                      </a:r>
                    </a:p>
                  </a:txBody>
                  <a:tcPr marL="91425" marR="91425" marT="91425" marB="91425" horzOverflow="overflow">
                    <a:lnL>
                      <a:solidFill>
                        <a:srgbClr val="FFFFFF"/>
                      </a:solidFill>
                    </a:lnL>
                    <a:lnR>
                      <a:solidFill>
                        <a:srgbClr val="FFFFFF"/>
                      </a:solidFill>
                    </a:lnR>
                    <a:lnT>
                      <a:solidFill>
                        <a:srgbClr val="FFFFFF"/>
                      </a:solidFill>
                    </a:lnT>
                    <a:lnB>
                      <a:solidFill>
                        <a:srgbClr val="000000"/>
                      </a:solidFill>
                    </a:lnB>
                    <a:solidFill>
                      <a:srgbClr val="EFEFEF"/>
                    </a:solidFill>
                  </a:tcPr>
                </a:tc>
                <a:tc>
                  <a:txBody>
                    <a:bodyPr/>
                    <a:lstStyle/>
                    <a:p>
                      <a:pPr algn="l">
                        <a:defRPr sz="1800"/>
                      </a:pPr>
                      <a:r>
                        <a:rPr sz="1200">
                          <a:latin typeface="Roboto"/>
                          <a:ea typeface="Roboto"/>
                          <a:cs typeface="Roboto"/>
                          <a:sym typeface="Roboto"/>
                        </a:rPr>
                        <a:t>Actoren</a:t>
                      </a:r>
                    </a:p>
                  </a:txBody>
                  <a:tcPr marL="91425" marR="91425" marT="91425" marB="91425" horzOverflow="overflow">
                    <a:lnL>
                      <a:solidFill>
                        <a:srgbClr val="FFFFFF"/>
                      </a:solidFill>
                    </a:lnL>
                    <a:lnR>
                      <a:solidFill>
                        <a:srgbClr val="FFFFFF"/>
                      </a:solidFill>
                    </a:lnR>
                    <a:lnT>
                      <a:solidFill>
                        <a:srgbClr val="FFFFFF"/>
                      </a:solidFill>
                    </a:lnT>
                    <a:lnB>
                      <a:solidFill>
                        <a:srgbClr val="000000"/>
                      </a:solidFill>
                    </a:lnB>
                    <a:solidFill>
                      <a:srgbClr val="EFEFEF"/>
                    </a:solidFill>
                  </a:tcPr>
                </a:tc>
                <a:extLst>
                  <a:ext uri="{0D108BD9-81ED-4DB2-BD59-A6C34878D82A}">
                    <a16:rowId xmlns:a16="http://schemas.microsoft.com/office/drawing/2014/main" val="10000"/>
                  </a:ext>
                </a:extLst>
              </a:tr>
              <a:tr h="1112375">
                <a:tc>
                  <a:txBody>
                    <a:bodyPr/>
                    <a:lstStyle/>
                    <a:p>
                      <a:pPr algn="l">
                        <a:defRPr sz="1800"/>
                      </a:pPr>
                      <a:r>
                        <a:rPr sz="1200">
                          <a:latin typeface="Roboto Light"/>
                          <a:ea typeface="Roboto Light"/>
                          <a:cs typeface="Roboto Light"/>
                          <a:sym typeface="Roboto Light"/>
                        </a:rPr>
                        <a:t>nieuwe ontwikkeling</a:t>
                      </a:r>
                    </a:p>
                  </a:txBody>
                  <a:tcPr marL="91425" marR="91425" marT="91425" marB="91425" horzOverflow="overflow">
                    <a:lnL>
                      <a:solidFill>
                        <a:srgbClr val="FFFFFF"/>
                      </a:solidFill>
                    </a:lnL>
                    <a:lnR>
                      <a:solidFill>
                        <a:srgbClr val="FFFFFF"/>
                      </a:solidFill>
                    </a:lnR>
                    <a:lnT>
                      <a:solidFill>
                        <a:srgbClr val="000000"/>
                      </a:solidFill>
                    </a:lnT>
                    <a:lnB>
                      <a:solidFill>
                        <a:srgbClr val="FFFFFF"/>
                      </a:solidFill>
                    </a:lnB>
                    <a:solidFill>
                      <a:srgbClr val="FFFFFF"/>
                    </a:solidFill>
                  </a:tcPr>
                </a:tc>
                <a:tc>
                  <a:txBody>
                    <a:bodyPr/>
                    <a:lstStyle/>
                    <a:p>
                      <a:pPr algn="l">
                        <a:defRPr sz="1200">
                          <a:latin typeface="Roboto"/>
                          <a:ea typeface="Roboto"/>
                          <a:cs typeface="Roboto"/>
                          <a:sym typeface="Roboto"/>
                        </a:defRPr>
                      </a:pPr>
                      <a:r>
                        <a:t>Re-Vive Minerva Development cvba</a:t>
                      </a:r>
                    </a:p>
                    <a:p>
                      <a:pPr algn="l">
                        <a:defRPr sz="1200">
                          <a:latin typeface="Roboto Light"/>
                          <a:ea typeface="Roboto Light"/>
                          <a:cs typeface="Roboto Light"/>
                          <a:sym typeface="Roboto Light"/>
                        </a:defRPr>
                      </a:pPr>
                      <a:r>
                        <a:t>Kringloopwinkel Opnieuw &amp; Co vzw (Mortsel)</a:t>
                      </a:r>
                    </a:p>
                    <a:p>
                      <a:pPr algn="l">
                        <a:defRPr sz="1200">
                          <a:latin typeface="Roboto Light"/>
                          <a:ea typeface="Roboto Light"/>
                          <a:cs typeface="Roboto Light"/>
                          <a:sym typeface="Roboto Light"/>
                        </a:defRPr>
                      </a:pPr>
                      <a:r>
                        <a:t>Triakon nv (Mortsel)</a:t>
                      </a:r>
                    </a:p>
                    <a:p>
                      <a:pPr algn="l">
                        <a:defRPr sz="1200">
                          <a:latin typeface="Roboto Light"/>
                          <a:ea typeface="Roboto Light"/>
                          <a:cs typeface="Roboto Light"/>
                          <a:sym typeface="Roboto Light"/>
                        </a:defRPr>
                      </a:pPr>
                      <a:r>
                        <a:t>KVNL bvba voor Kinderspeeltuin Papayoe (Mortsel)</a:t>
                      </a:r>
                    </a:p>
                    <a:p>
                      <a:pPr algn="l">
                        <a:defRPr sz="1200">
                          <a:latin typeface="Roboto Light"/>
                          <a:ea typeface="Roboto Light"/>
                          <a:cs typeface="Roboto Light"/>
                          <a:sym typeface="Roboto Light"/>
                        </a:defRPr>
                      </a:pPr>
                      <a:r>
                        <a:t>Agfa-Gevaert nv (Mortsel)</a:t>
                      </a:r>
                    </a:p>
                  </a:txBody>
                  <a:tcPr marL="91425" marR="91425" marT="91425" marB="91425" horzOverflow="overflow">
                    <a:lnL>
                      <a:solidFill>
                        <a:srgbClr val="FFFFFF"/>
                      </a:solidFill>
                    </a:lnL>
                    <a:lnR>
                      <a:solidFill>
                        <a:srgbClr val="FFFFFF"/>
                      </a:solidFill>
                    </a:lnR>
                    <a:lnT>
                      <a:solidFill>
                        <a:srgbClr val="000000"/>
                      </a:solidFill>
                    </a:lnT>
                    <a:lnB>
                      <a:solidFill>
                        <a:srgbClr val="FFFFFF"/>
                      </a:solidFill>
                    </a:lnB>
                  </a:tcPr>
                </a:tc>
                <a:extLst>
                  <a:ext uri="{0D108BD9-81ED-4DB2-BD59-A6C34878D82A}">
                    <a16:rowId xmlns:a16="http://schemas.microsoft.com/office/drawing/2014/main" val="10001"/>
                  </a:ext>
                </a:extLst>
              </a:tr>
              <a:tr h="741575">
                <a:tc>
                  <a:txBody>
                    <a:bodyPr/>
                    <a:lstStyle/>
                    <a:p>
                      <a:pPr algn="l">
                        <a:defRPr sz="1800"/>
                      </a:pPr>
                      <a:r>
                        <a:rPr sz="1200">
                          <a:latin typeface="Roboto Light"/>
                          <a:ea typeface="Roboto Light"/>
                          <a:cs typeface="Roboto Light"/>
                          <a:sym typeface="Roboto Light"/>
                        </a:rPr>
                        <a:t>nood aan water/droogte</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tc>
                  <a:txBody>
                    <a:bodyPr/>
                    <a:lstStyle/>
                    <a:p>
                      <a:pPr algn="l">
                        <a:defRPr sz="1200">
                          <a:latin typeface="Roboto"/>
                          <a:ea typeface="Roboto"/>
                          <a:cs typeface="Roboto"/>
                          <a:sym typeface="Roboto"/>
                        </a:defRPr>
                      </a:pPr>
                      <a:r>
                        <a:t>Water-link (Antwerpen)</a:t>
                      </a:r>
                    </a:p>
                    <a:p>
                      <a:pPr algn="l">
                        <a:defRPr sz="1200">
                          <a:latin typeface="Roboto Light"/>
                          <a:ea typeface="Roboto Light"/>
                          <a:cs typeface="Roboto Light"/>
                          <a:sym typeface="Roboto Light"/>
                        </a:defRPr>
                      </a:pPr>
                      <a:r>
                        <a:t>VMM</a:t>
                      </a:r>
                    </a:p>
                    <a:p>
                      <a:pPr algn="l">
                        <a:defRPr sz="1200">
                          <a:latin typeface="Roboto Light"/>
                          <a:ea typeface="Roboto Light"/>
                          <a:cs typeface="Roboto Light"/>
                          <a:sym typeface="Roboto Light"/>
                        </a:defRPr>
                      </a:pPr>
                      <a:r>
                        <a:t>Gemeente Edegem &amp; Gemeente Mortsel</a:t>
                      </a:r>
                    </a:p>
                  </a:txBody>
                  <a:tcPr marL="91425" marR="91425" marT="91425" marB="91425" horzOverflow="overflow">
                    <a:lnL>
                      <a:solidFill>
                        <a:srgbClr val="FFFFFF"/>
                      </a:solidFill>
                    </a:lnL>
                    <a:lnR>
                      <a:solidFill>
                        <a:srgbClr val="FFFFFF"/>
                      </a:solidFill>
                    </a:lnR>
                    <a:lnT>
                      <a:solidFill>
                        <a:srgbClr val="FFFFFF"/>
                      </a:solidFill>
                    </a:lnT>
                    <a:lnB>
                      <a:solidFill>
                        <a:srgbClr val="FFFFFF"/>
                      </a:solidFill>
                    </a:lnB>
                    <a:solidFill>
                      <a:srgbClr val="F3F3F3"/>
                    </a:solidFill>
                  </a:tcPr>
                </a:tc>
                <a:extLst>
                  <a:ext uri="{0D108BD9-81ED-4DB2-BD59-A6C34878D82A}">
                    <a16:rowId xmlns:a16="http://schemas.microsoft.com/office/drawing/2014/main" val="10002"/>
                  </a:ext>
                </a:extLst>
              </a:tr>
            </a:tbl>
          </a:graphicData>
        </a:graphic>
      </p:graphicFrame>
      <p:pic>
        <p:nvPicPr>
          <p:cNvPr id="322" name="Google Shape;287;p38" descr="Google Shape;287;p38"/>
          <p:cNvPicPr>
            <a:picLocks noChangeAspect="1"/>
          </p:cNvPicPr>
          <p:nvPr/>
        </p:nvPicPr>
        <p:blipFill>
          <a:blip r:embed="rId2"/>
          <a:stretch>
            <a:fillRect/>
          </a:stretch>
        </p:blipFill>
        <p:spPr>
          <a:xfrm>
            <a:off x="4877073" y="1176612"/>
            <a:ext cx="2437851" cy="2723876"/>
          </a:xfrm>
          <a:prstGeom prst="rect">
            <a:avLst/>
          </a:prstGeom>
          <a:ln w="12700">
            <a:miter lim="400000"/>
          </a:ln>
        </p:spPr>
      </p:pic>
      <p:sp>
        <p:nvSpPr>
          <p:cNvPr id="323" name="Google Shape;288;p38"/>
          <p:cNvSpPr txBox="1">
            <a:spLocks noGrp="1"/>
          </p:cNvSpPr>
          <p:nvPr>
            <p:ph type="title"/>
          </p:nvPr>
        </p:nvSpPr>
        <p:spPr>
          <a:xfrm>
            <a:off x="1835699" y="457924"/>
            <a:ext cx="8520602" cy="400201"/>
          </a:xfrm>
          <a:prstGeom prst="rect">
            <a:avLst/>
          </a:prstGeom>
          <a:solidFill>
            <a:srgbClr val="FFFFFF"/>
          </a:solidFill>
        </p:spPr>
        <p:txBody>
          <a:bodyPr>
            <a:noAutofit/>
          </a:bodyPr>
          <a:lstStyle/>
          <a:p>
            <a:pPr algn="ctr" defTabSz="365760">
              <a:defRPr sz="560">
                <a:latin typeface="Roboto"/>
                <a:ea typeface="Roboto"/>
                <a:cs typeface="Roboto"/>
                <a:sym typeface="Roboto"/>
              </a:defRPr>
            </a:pPr>
            <a:r>
              <a:rPr sz="1600" dirty="0"/>
              <a:t>Van triggers naar partnerschappen</a:t>
            </a:r>
          </a:p>
          <a:p>
            <a:pPr algn="ctr" defTabSz="365760">
              <a:defRPr sz="480">
                <a:latin typeface="Roboto"/>
                <a:ea typeface="Roboto"/>
                <a:cs typeface="Roboto"/>
                <a:sym typeface="Roboto"/>
              </a:defRPr>
            </a:pPr>
            <a:r>
              <a:rPr sz="1400" dirty="0"/>
              <a:t>VB. Proeftuinen Droogte: Wasco</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5" name="Google Shape;293;p39"/>
          <p:cNvGraphicFramePr/>
          <p:nvPr/>
        </p:nvGraphicFramePr>
        <p:xfrm>
          <a:off x="2582250" y="4218984"/>
          <a:ext cx="7215350" cy="2434169"/>
        </p:xfrm>
        <a:graphic>
          <a:graphicData uri="http://schemas.openxmlformats.org/drawingml/2006/table">
            <a:tbl>
              <a:tblPr/>
              <a:tblGrid>
                <a:gridCol w="2352725">
                  <a:extLst>
                    <a:ext uri="{9D8B030D-6E8A-4147-A177-3AD203B41FA5}">
                      <a16:colId xmlns:a16="http://schemas.microsoft.com/office/drawing/2014/main" val="20000"/>
                    </a:ext>
                  </a:extLst>
                </a:gridCol>
                <a:gridCol w="4862625">
                  <a:extLst>
                    <a:ext uri="{9D8B030D-6E8A-4147-A177-3AD203B41FA5}">
                      <a16:colId xmlns:a16="http://schemas.microsoft.com/office/drawing/2014/main" val="20001"/>
                    </a:ext>
                  </a:extLst>
                </a:gridCol>
              </a:tblGrid>
              <a:tr h="365725">
                <a:tc>
                  <a:txBody>
                    <a:bodyPr/>
                    <a:lstStyle/>
                    <a:p>
                      <a:pPr algn="l">
                        <a:defRPr sz="1800"/>
                      </a:pPr>
                      <a:r>
                        <a:rPr sz="1200">
                          <a:latin typeface="Roboto"/>
                          <a:ea typeface="Roboto"/>
                          <a:cs typeface="Roboto"/>
                          <a:sym typeface="Roboto"/>
                        </a:rPr>
                        <a:t>Trigger</a:t>
                      </a:r>
                    </a:p>
                  </a:txBody>
                  <a:tcPr marL="91425" marR="91425" marT="91425" marB="91425" horzOverflow="overflow">
                    <a:lnL>
                      <a:solidFill>
                        <a:srgbClr val="FFFFFF"/>
                      </a:solidFill>
                    </a:lnL>
                    <a:lnR>
                      <a:solidFill>
                        <a:srgbClr val="FFFFFF"/>
                      </a:solidFill>
                    </a:lnR>
                    <a:lnT>
                      <a:solidFill>
                        <a:srgbClr val="FFFFFF"/>
                      </a:solidFill>
                    </a:lnT>
                    <a:lnB>
                      <a:solidFill>
                        <a:srgbClr val="000000"/>
                      </a:solidFill>
                    </a:lnB>
                    <a:solidFill>
                      <a:srgbClr val="EFEFEF"/>
                    </a:solidFill>
                  </a:tcPr>
                </a:tc>
                <a:tc>
                  <a:txBody>
                    <a:bodyPr/>
                    <a:lstStyle/>
                    <a:p>
                      <a:pPr algn="l">
                        <a:defRPr sz="1800"/>
                      </a:pPr>
                      <a:r>
                        <a:rPr sz="1200">
                          <a:latin typeface="Roboto"/>
                          <a:ea typeface="Roboto"/>
                          <a:cs typeface="Roboto"/>
                          <a:sym typeface="Roboto"/>
                        </a:rPr>
                        <a:t>Actoren</a:t>
                      </a:r>
                    </a:p>
                  </a:txBody>
                  <a:tcPr marL="91425" marR="91425" marT="91425" marB="91425" horzOverflow="overflow">
                    <a:lnL>
                      <a:solidFill>
                        <a:srgbClr val="FFFFFF"/>
                      </a:solidFill>
                    </a:lnL>
                    <a:lnR>
                      <a:solidFill>
                        <a:srgbClr val="FFFFFF"/>
                      </a:solidFill>
                    </a:lnR>
                    <a:lnT>
                      <a:solidFill>
                        <a:srgbClr val="FFFFFF"/>
                      </a:solidFill>
                    </a:lnT>
                    <a:lnB>
                      <a:solidFill>
                        <a:srgbClr val="000000"/>
                      </a:solidFill>
                    </a:lnB>
                    <a:solidFill>
                      <a:srgbClr val="EFEFEF"/>
                    </a:solidFill>
                  </a:tcPr>
                </a:tc>
                <a:extLst>
                  <a:ext uri="{0D108BD9-81ED-4DB2-BD59-A6C34878D82A}">
                    <a16:rowId xmlns:a16="http://schemas.microsoft.com/office/drawing/2014/main" val="10000"/>
                  </a:ext>
                </a:extLst>
              </a:tr>
              <a:tr h="548625">
                <a:tc>
                  <a:txBody>
                    <a:bodyPr/>
                    <a:lstStyle/>
                    <a:p>
                      <a:pPr algn="l">
                        <a:defRPr sz="1800"/>
                      </a:pPr>
                      <a:r>
                        <a:rPr sz="1200">
                          <a:latin typeface="Roboto Light"/>
                          <a:ea typeface="Roboto Light"/>
                          <a:cs typeface="Roboto Light"/>
                          <a:sym typeface="Roboto Light"/>
                        </a:rPr>
                        <a:t>nieuwe ontwikkeling</a:t>
                      </a:r>
                    </a:p>
                  </a:txBody>
                  <a:tcPr marL="91425" marR="91425" marT="91425" marB="91425" horzOverflow="overflow">
                    <a:lnL>
                      <a:solidFill>
                        <a:srgbClr val="FFFFFF"/>
                      </a:solidFill>
                    </a:lnL>
                    <a:lnR>
                      <a:solidFill>
                        <a:srgbClr val="FFFFFF"/>
                      </a:solidFill>
                    </a:lnR>
                    <a:lnT>
                      <a:solidFill>
                        <a:srgbClr val="000000"/>
                      </a:solidFill>
                    </a:lnT>
                    <a:lnB>
                      <a:solidFill>
                        <a:srgbClr val="FFFFFF"/>
                      </a:solidFill>
                    </a:lnB>
                  </a:tcPr>
                </a:tc>
                <a:tc>
                  <a:txBody>
                    <a:bodyPr/>
                    <a:lstStyle/>
                    <a:p>
                      <a:pPr algn="l">
                        <a:defRPr sz="1200">
                          <a:latin typeface="Roboto"/>
                          <a:ea typeface="Roboto"/>
                          <a:cs typeface="Roboto"/>
                          <a:sym typeface="Roboto"/>
                        </a:defRPr>
                      </a:pPr>
                      <a:r>
                        <a:t>POM Vlaams-Brabant </a:t>
                      </a:r>
                    </a:p>
                    <a:p>
                      <a:pPr algn="l">
                        <a:defRPr sz="1200">
                          <a:latin typeface="Roboto Light"/>
                          <a:ea typeface="Roboto Light"/>
                          <a:cs typeface="Roboto Light"/>
                          <a:sym typeface="Roboto Light"/>
                        </a:defRPr>
                      </a:pPr>
                      <a:r>
                        <a:t>Horizen </a:t>
                      </a:r>
                    </a:p>
                  </a:txBody>
                  <a:tcPr marL="91425" marR="91425" marT="91425" marB="91425" horzOverflow="overflow">
                    <a:lnL>
                      <a:solidFill>
                        <a:srgbClr val="FFFFFF"/>
                      </a:solidFill>
                    </a:lnL>
                    <a:lnR>
                      <a:solidFill>
                        <a:srgbClr val="FFFFFF"/>
                      </a:solidFill>
                    </a:lnR>
                    <a:lnT>
                      <a:solidFill>
                        <a:srgbClr val="000000"/>
                      </a:solidFill>
                    </a:lnT>
                    <a:lnB>
                      <a:solidFill>
                        <a:srgbClr val="FFFFFF"/>
                      </a:solidFill>
                    </a:lnB>
                  </a:tcPr>
                </a:tc>
                <a:extLst>
                  <a:ext uri="{0D108BD9-81ED-4DB2-BD59-A6C34878D82A}">
                    <a16:rowId xmlns:a16="http://schemas.microsoft.com/office/drawing/2014/main" val="10001"/>
                  </a:ext>
                </a:extLst>
              </a:tr>
              <a:tr h="365725">
                <a:tc>
                  <a:txBody>
                    <a:bodyPr/>
                    <a:lstStyle/>
                    <a:p>
                      <a:pPr algn="l">
                        <a:defRPr sz="1800"/>
                      </a:pPr>
                      <a:r>
                        <a:rPr sz="1200">
                          <a:latin typeface="Roboto Light"/>
                          <a:ea typeface="Roboto Light"/>
                          <a:cs typeface="Roboto Light"/>
                          <a:sym typeface="Roboto Light"/>
                        </a:rPr>
                        <a:t>publieke ruimte</a:t>
                      </a:r>
                    </a:p>
                  </a:txBody>
                  <a:tcPr marL="91425" marR="91425" marT="91425" marB="91425" horzOverflow="overflow">
                    <a:lnL>
                      <a:solidFill>
                        <a:srgbClr val="FFFFFF"/>
                      </a:solidFill>
                    </a:lnL>
                    <a:lnR>
                      <a:solidFill>
                        <a:srgbClr val="FFFFFF"/>
                      </a:solidFill>
                    </a:lnR>
                    <a:lnT>
                      <a:solidFill>
                        <a:srgbClr val="FFFFFF"/>
                      </a:solidFill>
                    </a:lnT>
                    <a:lnB>
                      <a:solidFill>
                        <a:srgbClr val="000000">
                          <a:alpha val="0"/>
                        </a:srgbClr>
                      </a:solidFill>
                    </a:lnB>
                    <a:solidFill>
                      <a:srgbClr val="F3F3F3"/>
                    </a:solidFill>
                  </a:tcPr>
                </a:tc>
                <a:tc>
                  <a:txBody>
                    <a:bodyPr/>
                    <a:lstStyle/>
                    <a:p>
                      <a:pPr algn="l">
                        <a:defRPr sz="1800"/>
                      </a:pPr>
                      <a:r>
                        <a:rPr sz="1200">
                          <a:latin typeface="Roboto Light"/>
                          <a:ea typeface="Roboto Light"/>
                          <a:cs typeface="Roboto Light"/>
                          <a:sym typeface="Roboto Light"/>
                        </a:rPr>
                        <a:t>gemeente Beersel</a:t>
                      </a:r>
                    </a:p>
                  </a:txBody>
                  <a:tcPr marL="91425" marR="91425" marT="91425" marB="91425" horzOverflow="overflow">
                    <a:lnL>
                      <a:solidFill>
                        <a:srgbClr val="FFFFFF"/>
                      </a:solidFill>
                    </a:lnL>
                    <a:lnR>
                      <a:solidFill>
                        <a:srgbClr val="FFFFFF"/>
                      </a:solidFill>
                    </a:lnR>
                    <a:lnT>
                      <a:solidFill>
                        <a:srgbClr val="FFFFFF"/>
                      </a:solidFill>
                    </a:lnT>
                    <a:lnB>
                      <a:solidFill>
                        <a:srgbClr val="000000">
                          <a:alpha val="0"/>
                        </a:srgbClr>
                      </a:solidFill>
                    </a:lnB>
                    <a:solidFill>
                      <a:srgbClr val="F3F3F3"/>
                    </a:solidFill>
                  </a:tcPr>
                </a:tc>
                <a:extLst>
                  <a:ext uri="{0D108BD9-81ED-4DB2-BD59-A6C34878D82A}">
                    <a16:rowId xmlns:a16="http://schemas.microsoft.com/office/drawing/2014/main" val="10002"/>
                  </a:ext>
                </a:extLst>
              </a:tr>
              <a:tr h="365725">
                <a:tc>
                  <a:txBody>
                    <a:bodyPr/>
                    <a:lstStyle/>
                    <a:p>
                      <a:pPr algn="l">
                        <a:defRPr sz="1800"/>
                      </a:pPr>
                      <a:r>
                        <a:rPr sz="1200">
                          <a:latin typeface="Roboto Light"/>
                          <a:ea typeface="Roboto Light"/>
                          <a:cs typeface="Roboto Light"/>
                          <a:sym typeface="Roboto Light"/>
                        </a:rPr>
                        <a:t>nood groen-blauwe infra</a:t>
                      </a:r>
                    </a:p>
                  </a:txBody>
                  <a:tcPr marL="91425" marR="91425" marT="91425" marB="91425" horzOverflow="overflow">
                    <a:lnL>
                      <a:solidFill>
                        <a:srgbClr val="FFFFFF"/>
                      </a:solidFill>
                    </a:lnL>
                    <a:lnR>
                      <a:solidFill>
                        <a:srgbClr val="FFFFFF"/>
                      </a:solidFill>
                    </a:lnR>
                    <a:lnT>
                      <a:solidFill>
                        <a:srgbClr val="000000">
                          <a:alpha val="0"/>
                        </a:srgbClr>
                      </a:solidFill>
                    </a:lnT>
                    <a:lnB>
                      <a:solidFill>
                        <a:srgbClr val="FFFFFF"/>
                      </a:solidFill>
                    </a:lnB>
                    <a:solidFill>
                      <a:srgbClr val="FFFFFF"/>
                    </a:solidFill>
                  </a:tcPr>
                </a:tc>
                <a:tc>
                  <a:txBody>
                    <a:bodyPr/>
                    <a:lstStyle/>
                    <a:p>
                      <a:pPr algn="l">
                        <a:defRPr sz="1800"/>
                      </a:pPr>
                      <a:r>
                        <a:rPr sz="1200">
                          <a:latin typeface="Roboto Light"/>
                          <a:ea typeface="Roboto Light"/>
                          <a:cs typeface="Roboto Light"/>
                          <a:sym typeface="Roboto Light"/>
                        </a:rPr>
                        <a:t>VLM</a:t>
                      </a:r>
                    </a:p>
                  </a:txBody>
                  <a:tcPr marL="91425" marR="91425" marT="91425" marB="91425" horzOverflow="overflow">
                    <a:lnL>
                      <a:solidFill>
                        <a:srgbClr val="FFFFFF"/>
                      </a:solidFill>
                    </a:lnL>
                    <a:lnR>
                      <a:solidFill>
                        <a:srgbClr val="FFFFFF"/>
                      </a:solidFill>
                    </a:lnR>
                    <a:lnT>
                      <a:solidFill>
                        <a:srgbClr val="000000">
                          <a:alpha val="0"/>
                        </a:srgbClr>
                      </a:solidFill>
                    </a:lnT>
                    <a:lnB>
                      <a:solidFill>
                        <a:srgbClr val="FFFFFF"/>
                      </a:solidFill>
                    </a:lnB>
                    <a:solidFill>
                      <a:srgbClr val="FFFFFF"/>
                    </a:solidFill>
                  </a:tcPr>
                </a:tc>
                <a:extLst>
                  <a:ext uri="{0D108BD9-81ED-4DB2-BD59-A6C34878D82A}">
                    <a16:rowId xmlns:a16="http://schemas.microsoft.com/office/drawing/2014/main" val="10003"/>
                  </a:ext>
                </a:extLst>
              </a:tr>
              <a:tr h="422624">
                <a:tc>
                  <a:txBody>
                    <a:bodyPr/>
                    <a:lstStyle/>
                    <a:p>
                      <a:pPr algn="l">
                        <a:defRPr sz="1800"/>
                      </a:pPr>
                      <a:r>
                        <a:rPr sz="1200">
                          <a:latin typeface="Roboto Light"/>
                          <a:ea typeface="Roboto Light"/>
                          <a:cs typeface="Roboto Light"/>
                          <a:sym typeface="Roboto Light"/>
                        </a:rPr>
                        <a:t>overstromingen</a:t>
                      </a:r>
                    </a:p>
                  </a:txBody>
                  <a:tcPr marL="91425" marR="91425" marT="91425" marB="91425" horzOverflow="overflow">
                    <a:lnL>
                      <a:solidFill>
                        <a:srgbClr val="FFFFFF">
                          <a:alpha val="0"/>
                        </a:srgbClr>
                      </a:solidFill>
                    </a:lnL>
                    <a:lnR>
                      <a:solidFill>
                        <a:srgbClr val="FFFFFF">
                          <a:alpha val="0"/>
                        </a:srgbClr>
                      </a:solidFill>
                    </a:lnR>
                    <a:lnT>
                      <a:solidFill>
                        <a:srgbClr val="FFFFFF"/>
                      </a:solidFill>
                    </a:lnT>
                    <a:lnB>
                      <a:solidFill>
                        <a:srgbClr val="FFFFFF">
                          <a:alpha val="0"/>
                        </a:srgbClr>
                      </a:solidFill>
                    </a:lnB>
                    <a:solidFill>
                      <a:srgbClr val="EFEFEF"/>
                    </a:solidFill>
                  </a:tcPr>
                </a:tc>
                <a:tc>
                  <a:txBody>
                    <a:bodyPr/>
                    <a:lstStyle/>
                    <a:p>
                      <a:pPr algn="l">
                        <a:defRPr sz="1800"/>
                      </a:pPr>
                      <a:r>
                        <a:rPr sz="1200">
                          <a:latin typeface="Roboto Light"/>
                          <a:ea typeface="Roboto Light"/>
                          <a:cs typeface="Roboto Light"/>
                          <a:sym typeface="Roboto Light"/>
                        </a:rPr>
                        <a:t>provincie Vlaams-Brabant</a:t>
                      </a:r>
                    </a:p>
                  </a:txBody>
                  <a:tcPr marL="91425" marR="91425" marT="91425" marB="91425" horzOverflow="overflow">
                    <a:lnL>
                      <a:solidFill>
                        <a:srgbClr val="FFFFFF">
                          <a:alpha val="0"/>
                        </a:srgbClr>
                      </a:solidFill>
                    </a:lnL>
                    <a:lnR>
                      <a:solidFill>
                        <a:srgbClr val="FFFFFF">
                          <a:alpha val="0"/>
                        </a:srgbClr>
                      </a:solidFill>
                    </a:lnR>
                    <a:lnT>
                      <a:solidFill>
                        <a:srgbClr val="FFFFFF"/>
                      </a:solidFill>
                    </a:lnT>
                    <a:lnB>
                      <a:solidFill>
                        <a:srgbClr val="FFFFFF">
                          <a:alpha val="0"/>
                        </a:srgbClr>
                      </a:solidFill>
                    </a:lnB>
                    <a:solidFill>
                      <a:srgbClr val="EFEFEF"/>
                    </a:solidFill>
                  </a:tcPr>
                </a:tc>
                <a:extLst>
                  <a:ext uri="{0D108BD9-81ED-4DB2-BD59-A6C34878D82A}">
                    <a16:rowId xmlns:a16="http://schemas.microsoft.com/office/drawing/2014/main" val="10004"/>
                  </a:ext>
                </a:extLst>
              </a:tr>
              <a:tr h="365725">
                <a:tc>
                  <a:txBody>
                    <a:bodyPr/>
                    <a:lstStyle/>
                    <a:p>
                      <a:pPr algn="l">
                        <a:defRPr sz="1200">
                          <a:latin typeface="Roboto"/>
                          <a:ea typeface="Roboto"/>
                          <a:cs typeface="Roboto"/>
                          <a:sym typeface="Roboto"/>
                        </a:defRPr>
                      </a:pPr>
                      <a:endParaRPr/>
                    </a:p>
                  </a:txBody>
                  <a:tcPr marL="91425" marR="91425" marT="91425" marB="91425" horzOverflow="overflow">
                    <a:lnL>
                      <a:solidFill>
                        <a:srgbClr val="FFFFFF"/>
                      </a:solidFill>
                    </a:lnL>
                    <a:lnR>
                      <a:solidFill>
                        <a:srgbClr val="FFFFFF"/>
                      </a:solidFill>
                    </a:lnR>
                    <a:lnT>
                      <a:solidFill>
                        <a:srgbClr val="FFFFFF">
                          <a:alpha val="0"/>
                        </a:srgbClr>
                      </a:solidFill>
                    </a:lnT>
                    <a:lnB>
                      <a:solidFill>
                        <a:srgbClr val="FFFFFF"/>
                      </a:solidFill>
                    </a:lnB>
                    <a:solidFill>
                      <a:srgbClr val="FFFFFF"/>
                    </a:solidFill>
                  </a:tcPr>
                </a:tc>
                <a:tc>
                  <a:txBody>
                    <a:bodyPr/>
                    <a:lstStyle/>
                    <a:p>
                      <a:pPr algn="l">
                        <a:defRPr sz="1200">
                          <a:latin typeface="Roboto"/>
                          <a:ea typeface="Roboto"/>
                          <a:cs typeface="Roboto"/>
                          <a:sym typeface="Roboto"/>
                        </a:defRPr>
                      </a:pPr>
                      <a:endParaRPr/>
                    </a:p>
                  </a:txBody>
                  <a:tcPr marL="91425" marR="91425" marT="91425" marB="91425" horzOverflow="overflow">
                    <a:lnL>
                      <a:solidFill>
                        <a:srgbClr val="FFFFFF"/>
                      </a:solidFill>
                    </a:lnL>
                    <a:lnR>
                      <a:solidFill>
                        <a:srgbClr val="FFFFFF"/>
                      </a:solidFill>
                    </a:lnR>
                    <a:lnT>
                      <a:solidFill>
                        <a:srgbClr val="FFFFFF">
                          <a:alpha val="0"/>
                        </a:srgbClr>
                      </a:solidFill>
                    </a:lnT>
                    <a:lnB>
                      <a:solidFill>
                        <a:srgbClr val="FFFFFF"/>
                      </a:solidFill>
                    </a:lnB>
                    <a:solidFill>
                      <a:srgbClr val="FFFFFF"/>
                    </a:solidFill>
                  </a:tcPr>
                </a:tc>
                <a:extLst>
                  <a:ext uri="{0D108BD9-81ED-4DB2-BD59-A6C34878D82A}">
                    <a16:rowId xmlns:a16="http://schemas.microsoft.com/office/drawing/2014/main" val="10005"/>
                  </a:ext>
                </a:extLst>
              </a:tr>
            </a:tbl>
          </a:graphicData>
        </a:graphic>
      </p:graphicFrame>
      <p:sp>
        <p:nvSpPr>
          <p:cNvPr id="326" name="Google Shape;294;p39"/>
          <p:cNvSpPr/>
          <p:nvPr/>
        </p:nvSpPr>
        <p:spPr>
          <a:xfrm>
            <a:off x="1772850" y="1226075"/>
            <a:ext cx="5633400" cy="369301"/>
          </a:xfrm>
          <a:prstGeom prst="rect">
            <a:avLst/>
          </a:prstGeom>
          <a:solidFill>
            <a:srgbClr val="FFFFFF"/>
          </a:solidFill>
          <a:ln w="12700">
            <a:miter lim="400000"/>
          </a:ln>
        </p:spPr>
        <p:txBody>
          <a:bodyPr lIns="45719" rIns="45719"/>
          <a:lstStyle/>
          <a:p>
            <a:pPr hangingPunct="0">
              <a:defRPr sz="1200">
                <a:latin typeface="Roboto"/>
                <a:ea typeface="Roboto"/>
                <a:cs typeface="Roboto"/>
                <a:sym typeface="Roboto"/>
              </a:defRPr>
            </a:pPr>
            <a:endParaRPr sz="1200" kern="0">
              <a:solidFill>
                <a:srgbClr val="000000"/>
              </a:solidFill>
              <a:latin typeface="Roboto"/>
              <a:sym typeface="Roboto"/>
            </a:endParaRPr>
          </a:p>
        </p:txBody>
      </p:sp>
      <p:sp>
        <p:nvSpPr>
          <p:cNvPr id="327" name="Google Shape;295;p39"/>
          <p:cNvSpPr txBox="1">
            <a:spLocks noGrp="1"/>
          </p:cNvSpPr>
          <p:nvPr>
            <p:ph type="title"/>
          </p:nvPr>
        </p:nvSpPr>
        <p:spPr>
          <a:xfrm>
            <a:off x="1835699" y="457924"/>
            <a:ext cx="8520602" cy="400201"/>
          </a:xfrm>
          <a:prstGeom prst="rect">
            <a:avLst/>
          </a:prstGeom>
          <a:solidFill>
            <a:srgbClr val="FFFFFF"/>
          </a:solidFill>
        </p:spPr>
        <p:txBody>
          <a:bodyPr>
            <a:normAutofit fontScale="90000"/>
          </a:bodyPr>
          <a:lstStyle/>
          <a:p>
            <a:pPr algn="ctr" defTabSz="365760">
              <a:defRPr sz="560">
                <a:latin typeface="Roboto"/>
                <a:ea typeface="Roboto"/>
                <a:cs typeface="Roboto"/>
                <a:sym typeface="Roboto"/>
              </a:defRPr>
            </a:pPr>
            <a:r>
              <a:rPr sz="1600" dirty="0"/>
              <a:t>Van triggers naar partnerschappen</a:t>
            </a:r>
          </a:p>
          <a:p>
            <a:pPr algn="ctr" defTabSz="365760">
              <a:defRPr sz="480">
                <a:latin typeface="Roboto"/>
                <a:ea typeface="Roboto"/>
                <a:cs typeface="Roboto"/>
                <a:sym typeface="Roboto"/>
              </a:defRPr>
            </a:pPr>
            <a:r>
              <a:rPr sz="1300" dirty="0"/>
              <a:t>VB. Neerdorp Beersel</a:t>
            </a:r>
          </a:p>
          <a:p>
            <a:pPr algn="ctr" defTabSz="365760">
              <a:defRPr sz="560">
                <a:latin typeface="Roboto"/>
                <a:ea typeface="Roboto"/>
                <a:cs typeface="Roboto"/>
                <a:sym typeface="Roboto"/>
              </a:defRPr>
            </a:pPr>
            <a:br>
              <a:rPr sz="480" dirty="0"/>
            </a:br>
            <a:endParaRPr sz="480" dirty="0"/>
          </a:p>
        </p:txBody>
      </p:sp>
      <p:pic>
        <p:nvPicPr>
          <p:cNvPr id="328" name="Google Shape;296;p39" descr="Google Shape;296;p39"/>
          <p:cNvPicPr>
            <a:picLocks noChangeAspect="1"/>
          </p:cNvPicPr>
          <p:nvPr/>
        </p:nvPicPr>
        <p:blipFill>
          <a:blip r:embed="rId2"/>
          <a:stretch>
            <a:fillRect/>
          </a:stretch>
        </p:blipFill>
        <p:spPr>
          <a:xfrm>
            <a:off x="1835700" y="1134924"/>
            <a:ext cx="4466477" cy="2175066"/>
          </a:xfrm>
          <a:prstGeom prst="rect">
            <a:avLst/>
          </a:prstGeom>
          <a:ln w="12700">
            <a:miter lim="400000"/>
          </a:ln>
        </p:spPr>
      </p:pic>
      <p:pic>
        <p:nvPicPr>
          <p:cNvPr id="329" name="Google Shape;297;p39" descr="Google Shape;297;p39"/>
          <p:cNvPicPr>
            <a:picLocks noChangeAspect="1"/>
          </p:cNvPicPr>
          <p:nvPr/>
        </p:nvPicPr>
        <p:blipFill>
          <a:blip r:embed="rId3"/>
          <a:srcRect t="31200" r="17607" b="9243"/>
          <a:stretch>
            <a:fillRect/>
          </a:stretch>
        </p:blipFill>
        <p:spPr>
          <a:xfrm>
            <a:off x="6416725" y="1134925"/>
            <a:ext cx="3939576" cy="3044426"/>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1" name="Google Shape;302;p40"/>
          <p:cNvSpPr txBox="1"/>
          <p:nvPr/>
        </p:nvSpPr>
        <p:spPr>
          <a:xfrm>
            <a:off x="2307899" y="2066850"/>
            <a:ext cx="7576202" cy="2176526"/>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indent="457200" algn="ctr" hangingPunct="0">
              <a:lnSpc>
                <a:spcPct val="150000"/>
              </a:lnSpc>
              <a:defRPr sz="3000">
                <a:solidFill>
                  <a:srgbClr val="FFFFFF"/>
                </a:solidFill>
                <a:latin typeface="Roboto"/>
                <a:ea typeface="Roboto"/>
                <a:cs typeface="Roboto"/>
                <a:sym typeface="Roboto"/>
              </a:defRPr>
            </a:pPr>
            <a:r>
              <a:rPr sz="3000" kern="0">
                <a:solidFill>
                  <a:srgbClr val="FFFFFF"/>
                </a:solidFill>
                <a:latin typeface="Roboto"/>
                <a:sym typeface="Roboto"/>
              </a:rPr>
              <a:t>IV. </a:t>
            </a:r>
          </a:p>
          <a:p>
            <a:pPr indent="457200" algn="ctr" hangingPunct="0">
              <a:lnSpc>
                <a:spcPct val="150000"/>
              </a:lnSpc>
              <a:defRPr sz="3000">
                <a:solidFill>
                  <a:srgbClr val="FFFFFF"/>
                </a:solidFill>
                <a:latin typeface="Roboto"/>
                <a:ea typeface="Roboto"/>
                <a:cs typeface="Roboto"/>
                <a:sym typeface="Roboto"/>
              </a:defRPr>
            </a:pPr>
            <a:r>
              <a:rPr sz="3000" kern="0">
                <a:solidFill>
                  <a:srgbClr val="FFFFFF"/>
                </a:solidFill>
                <a:latin typeface="Roboto"/>
                <a:sym typeface="Roboto"/>
              </a:rPr>
              <a:t>Hoe handelen?</a:t>
            </a:r>
          </a:p>
          <a:p>
            <a:pPr indent="457200" algn="ctr" hangingPunct="0">
              <a:lnSpc>
                <a:spcPct val="150000"/>
              </a:lnSpc>
              <a:defRPr sz="3000">
                <a:solidFill>
                  <a:srgbClr val="FFFFFF"/>
                </a:solidFill>
                <a:latin typeface="Roboto"/>
                <a:ea typeface="Roboto"/>
                <a:cs typeface="Roboto"/>
                <a:sym typeface="Roboto"/>
              </a:defRPr>
            </a:pPr>
            <a:r>
              <a:rPr sz="3000" kern="0">
                <a:solidFill>
                  <a:srgbClr val="FFFFFF"/>
                </a:solidFill>
                <a:latin typeface="Roboto"/>
                <a:sym typeface="Roboto"/>
              </a:rPr>
              <a:t>Ontwerpparameters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Google Shape;315;p42" descr="Google Shape;315;p42"/>
          <p:cNvPicPr>
            <a:picLocks noChangeAspect="1"/>
          </p:cNvPicPr>
          <p:nvPr/>
        </p:nvPicPr>
        <p:blipFill>
          <a:blip r:embed="rId2"/>
          <a:srcRect l="14590" t="25876" r="59770" b="22890"/>
          <a:stretch>
            <a:fillRect/>
          </a:stretch>
        </p:blipFill>
        <p:spPr>
          <a:xfrm>
            <a:off x="2577651" y="1670515"/>
            <a:ext cx="2531125" cy="3824600"/>
          </a:xfrm>
          <a:prstGeom prst="rect">
            <a:avLst/>
          </a:prstGeom>
          <a:ln w="12700">
            <a:miter lim="400000"/>
          </a:ln>
        </p:spPr>
      </p:pic>
      <p:sp>
        <p:nvSpPr>
          <p:cNvPr id="339" name="Google Shape;316;p42"/>
          <p:cNvSpPr txBox="1"/>
          <p:nvPr/>
        </p:nvSpPr>
        <p:spPr>
          <a:xfrm>
            <a:off x="2873601" y="1670515"/>
            <a:ext cx="2270401" cy="369300"/>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defRPr sz="1200"/>
            </a:lvl1pPr>
          </a:lstStyle>
          <a:p>
            <a:pPr hangingPunct="0">
              <a:defRPr/>
            </a:pPr>
            <a:r>
              <a:rPr kern="0">
                <a:solidFill>
                  <a:srgbClr val="000000"/>
                </a:solidFill>
                <a:latin typeface="Arial"/>
                <a:cs typeface="Arial"/>
                <a:sym typeface="Arial"/>
              </a:rPr>
              <a:t>gemengde riolering</a:t>
            </a:r>
          </a:p>
        </p:txBody>
      </p:sp>
      <p:sp>
        <p:nvSpPr>
          <p:cNvPr id="340" name="Google Shape;317;p42"/>
          <p:cNvSpPr txBox="1"/>
          <p:nvPr/>
        </p:nvSpPr>
        <p:spPr>
          <a:xfrm>
            <a:off x="2873601" y="3031139"/>
            <a:ext cx="2407500" cy="55396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hangingPunct="0">
              <a:defRPr sz="1200"/>
            </a:pPr>
            <a:r>
              <a:rPr sz="1200" kern="0">
                <a:solidFill>
                  <a:srgbClr val="000000"/>
                </a:solidFill>
                <a:latin typeface="Arial"/>
                <a:cs typeface="Arial"/>
                <a:sym typeface="Arial"/>
              </a:rPr>
              <a:t>gesplitste riolering: </a:t>
            </a:r>
          </a:p>
          <a:p>
            <a:pPr hangingPunct="0">
              <a:defRPr sz="1200"/>
            </a:pPr>
            <a:r>
              <a:rPr sz="1200" kern="0">
                <a:solidFill>
                  <a:srgbClr val="000000"/>
                </a:solidFill>
                <a:latin typeface="Arial"/>
                <a:cs typeface="Arial"/>
                <a:sym typeface="Arial"/>
              </a:rPr>
              <a:t>ondergrondse regenwaterafvoer</a:t>
            </a:r>
          </a:p>
        </p:txBody>
      </p:sp>
      <p:sp>
        <p:nvSpPr>
          <p:cNvPr id="341" name="Google Shape;318;p42"/>
          <p:cNvSpPr txBox="1"/>
          <p:nvPr/>
        </p:nvSpPr>
        <p:spPr>
          <a:xfrm>
            <a:off x="2856651" y="4296864"/>
            <a:ext cx="2441401" cy="55396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defRPr sz="1200"/>
            </a:lvl1pPr>
          </a:lstStyle>
          <a:p>
            <a:pPr hangingPunct="0">
              <a:defRPr/>
            </a:pPr>
            <a:r>
              <a:rPr kern="0">
                <a:solidFill>
                  <a:srgbClr val="000000"/>
                </a:solidFill>
                <a:latin typeface="Arial"/>
                <a:cs typeface="Arial"/>
                <a:sym typeface="Arial"/>
              </a:rPr>
              <a:t>gesplitste riolering: bovengrondse regenwaterafvoer</a:t>
            </a:r>
          </a:p>
        </p:txBody>
      </p:sp>
      <p:sp>
        <p:nvSpPr>
          <p:cNvPr id="342" name="Google Shape;319;p42"/>
          <p:cNvSpPr txBox="1">
            <a:spLocks noGrp="1"/>
          </p:cNvSpPr>
          <p:nvPr>
            <p:ph type="title"/>
          </p:nvPr>
        </p:nvSpPr>
        <p:spPr>
          <a:xfrm>
            <a:off x="1835700" y="457924"/>
            <a:ext cx="3902705" cy="568802"/>
          </a:xfrm>
          <a:prstGeom prst="rect">
            <a:avLst/>
          </a:prstGeom>
          <a:solidFill>
            <a:srgbClr val="FFFFFF"/>
          </a:solidFill>
        </p:spPr>
        <p:txBody>
          <a:bodyPr/>
          <a:lstStyle>
            <a:lvl1pPr algn="ctr" defTabSz="877823">
              <a:defRPr sz="1344">
                <a:latin typeface="Roboto"/>
                <a:ea typeface="Roboto"/>
                <a:cs typeface="Roboto"/>
                <a:sym typeface="Roboto"/>
              </a:defRPr>
            </a:lvl1pPr>
          </a:lstStyle>
          <a:p>
            <a:r>
              <a:t>Bestaand rioleringssysteem</a:t>
            </a:r>
          </a:p>
        </p:txBody>
      </p:sp>
      <p:sp>
        <p:nvSpPr>
          <p:cNvPr id="7" name="Google Shape;319;p42"/>
          <p:cNvSpPr txBox="1">
            <a:spLocks/>
          </p:cNvSpPr>
          <p:nvPr/>
        </p:nvSpPr>
        <p:spPr>
          <a:xfrm>
            <a:off x="6003668" y="457924"/>
            <a:ext cx="3902705" cy="568802"/>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91424" tIns="91424" rIns="91424" bIns="91424">
            <a:normAutofit/>
          </a:bodyPr>
          <a:lstStyle>
            <a:lvl1pPr marL="0" marR="0" indent="0" algn="ctr" defTabSz="877823" rtl="0" latinLnBrk="0">
              <a:lnSpc>
                <a:spcPct val="100000"/>
              </a:lnSpc>
              <a:spcBef>
                <a:spcPts val="0"/>
              </a:spcBef>
              <a:spcAft>
                <a:spcPts val="0"/>
              </a:spcAft>
              <a:buClrTx/>
              <a:buSzTx/>
              <a:buFontTx/>
              <a:buNone/>
              <a:tabLst/>
              <a:defRPr sz="1344" b="0" i="0" u="none" strike="noStrike" cap="none" spc="0" baseline="0">
                <a:solidFill>
                  <a:srgbClr val="000000"/>
                </a:solidFill>
                <a:uFillTx/>
                <a:latin typeface="Roboto"/>
                <a:ea typeface="Roboto"/>
                <a:cs typeface="Roboto"/>
                <a:sym typeface="Roboto"/>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9pPr>
          </a:lstStyle>
          <a:p>
            <a:pPr hangingPunct="0">
              <a:defRPr/>
            </a:pPr>
            <a:r>
              <a:rPr lang="nl-NL" kern="0" dirty="0"/>
              <a:t>Infiltratiemogelijkheid bodem</a:t>
            </a:r>
          </a:p>
        </p:txBody>
      </p:sp>
      <p:sp>
        <p:nvSpPr>
          <p:cNvPr id="2" name="Rechthoek 1"/>
          <p:cNvSpPr/>
          <p:nvPr/>
        </p:nvSpPr>
        <p:spPr>
          <a:xfrm>
            <a:off x="6003667" y="3311019"/>
            <a:ext cx="184666" cy="523220"/>
          </a:xfrm>
          <a:prstGeom prst="rect">
            <a:avLst/>
          </a:prstGeom>
        </p:spPr>
        <p:txBody>
          <a:bodyPr wrap="none">
            <a:spAutoFit/>
          </a:bodyPr>
          <a:lstStyle/>
          <a:p>
            <a:pPr hangingPunct="0">
              <a:defRPr/>
            </a:pPr>
            <a:endParaRPr lang="nl-NL" sz="1400" kern="0" dirty="0">
              <a:solidFill>
                <a:srgbClr val="000000"/>
              </a:solidFill>
              <a:latin typeface="Arial"/>
              <a:cs typeface="Arial"/>
              <a:sym typeface="Arial"/>
            </a:endParaRPr>
          </a:p>
          <a:p>
            <a:pPr hangingPunct="0">
              <a:defRPr/>
            </a:pPr>
            <a:endParaRPr lang="nl-NL" sz="1400" kern="0" dirty="0">
              <a:solidFill>
                <a:srgbClr val="000000"/>
              </a:solidFill>
              <a:latin typeface="Arial"/>
              <a:cs typeface="Arial"/>
              <a:sym typeface="Arial"/>
            </a:endParaRPr>
          </a:p>
        </p:txBody>
      </p:sp>
      <p:pic>
        <p:nvPicPr>
          <p:cNvPr id="3" name="Afbeelding 2"/>
          <p:cNvPicPr>
            <a:picLocks noChangeAspect="1"/>
          </p:cNvPicPr>
          <p:nvPr/>
        </p:nvPicPr>
        <p:blipFill rotWithShape="1">
          <a:blip r:embed="rId3"/>
          <a:srcRect r="1244"/>
          <a:stretch/>
        </p:blipFill>
        <p:spPr>
          <a:xfrm>
            <a:off x="5940713" y="1452064"/>
            <a:ext cx="4727288" cy="3153665"/>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3" name="Google Shape;64;p15"/>
          <p:cNvSpPr txBox="1"/>
          <p:nvPr/>
        </p:nvSpPr>
        <p:spPr>
          <a:xfrm>
            <a:off x="1524000" y="2340738"/>
            <a:ext cx="9144000" cy="2176526"/>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algn="ctr" hangingPunct="0">
              <a:lnSpc>
                <a:spcPct val="150000"/>
              </a:lnSpc>
              <a:defRPr sz="3000">
                <a:solidFill>
                  <a:srgbClr val="FFFFFF"/>
                </a:solidFill>
                <a:latin typeface="Roboto"/>
                <a:ea typeface="Roboto"/>
                <a:cs typeface="Roboto"/>
                <a:sym typeface="Roboto"/>
              </a:defRPr>
            </a:pPr>
            <a:r>
              <a:rPr sz="3000" kern="0">
                <a:solidFill>
                  <a:srgbClr val="FFFFFF"/>
                </a:solidFill>
                <a:latin typeface="Roboto"/>
                <a:sym typeface="Roboto"/>
              </a:rPr>
              <a:t>I.</a:t>
            </a:r>
          </a:p>
          <a:p>
            <a:pPr algn="ctr" hangingPunct="0">
              <a:lnSpc>
                <a:spcPct val="150000"/>
              </a:lnSpc>
              <a:defRPr sz="3000">
                <a:solidFill>
                  <a:srgbClr val="FFFFFF"/>
                </a:solidFill>
                <a:latin typeface="Roboto"/>
                <a:ea typeface="Roboto"/>
                <a:cs typeface="Roboto"/>
                <a:sym typeface="Roboto"/>
              </a:defRPr>
            </a:pPr>
            <a:r>
              <a:rPr sz="3000" kern="0">
                <a:solidFill>
                  <a:srgbClr val="FFFFFF"/>
                </a:solidFill>
                <a:latin typeface="Roboto"/>
                <a:sym typeface="Roboto"/>
              </a:rPr>
              <a:t>Impact van bedrijventerreinen </a:t>
            </a:r>
          </a:p>
          <a:p>
            <a:pPr algn="ctr" hangingPunct="0">
              <a:lnSpc>
                <a:spcPct val="150000"/>
              </a:lnSpc>
              <a:defRPr sz="3000">
                <a:solidFill>
                  <a:srgbClr val="FFFFFF"/>
                </a:solidFill>
                <a:latin typeface="Roboto"/>
                <a:ea typeface="Roboto"/>
                <a:cs typeface="Roboto"/>
                <a:sym typeface="Roboto"/>
              </a:defRPr>
            </a:pPr>
            <a:r>
              <a:rPr sz="3000" kern="0">
                <a:solidFill>
                  <a:srgbClr val="FFFFFF"/>
                </a:solidFill>
                <a:latin typeface="Roboto"/>
                <a:sym typeface="Roboto"/>
              </a:rPr>
              <a:t>op het waterbeheer in Vlaanderen</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Google Shape;307;p41" descr="Google Shape;307;p41"/>
          <p:cNvPicPr>
            <a:picLocks noChangeAspect="1"/>
          </p:cNvPicPr>
          <p:nvPr/>
        </p:nvPicPr>
        <p:blipFill>
          <a:blip r:embed="rId2"/>
          <a:srcRect b="15103"/>
          <a:stretch>
            <a:fillRect/>
          </a:stretch>
        </p:blipFill>
        <p:spPr>
          <a:xfrm>
            <a:off x="3151350" y="1026725"/>
            <a:ext cx="5889298" cy="3050127"/>
          </a:xfrm>
          <a:prstGeom prst="rect">
            <a:avLst/>
          </a:prstGeom>
          <a:ln w="12700">
            <a:miter lim="400000"/>
          </a:ln>
        </p:spPr>
      </p:pic>
      <p:sp>
        <p:nvSpPr>
          <p:cNvPr id="334" name="Google Shape;308;p41"/>
          <p:cNvSpPr txBox="1">
            <a:spLocks noGrp="1"/>
          </p:cNvSpPr>
          <p:nvPr>
            <p:ph type="title"/>
          </p:nvPr>
        </p:nvSpPr>
        <p:spPr>
          <a:xfrm>
            <a:off x="1835699" y="457924"/>
            <a:ext cx="8520602" cy="568802"/>
          </a:xfrm>
          <a:prstGeom prst="rect">
            <a:avLst/>
          </a:prstGeom>
          <a:solidFill>
            <a:srgbClr val="FFFFFF"/>
          </a:solidFill>
        </p:spPr>
        <p:txBody>
          <a:bodyPr/>
          <a:lstStyle/>
          <a:p>
            <a:pPr algn="ctr">
              <a:defRPr sz="1400">
                <a:latin typeface="Roboto"/>
                <a:ea typeface="Roboto"/>
                <a:cs typeface="Roboto"/>
                <a:sym typeface="Roboto"/>
              </a:defRPr>
            </a:pPr>
            <a:r>
              <a:rPr dirty="0"/>
              <a:t>Bestaande situatie</a:t>
            </a:r>
          </a:p>
          <a:p>
            <a:pPr algn="ctr">
              <a:defRPr sz="1100">
                <a:latin typeface="Roboto"/>
                <a:ea typeface="Roboto"/>
                <a:cs typeface="Roboto"/>
                <a:sym typeface="Roboto"/>
              </a:defRPr>
            </a:pPr>
            <a:r>
              <a:rPr dirty="0"/>
              <a:t>rioleringen en microtopografie &gt; deelbekkens</a:t>
            </a:r>
          </a:p>
        </p:txBody>
      </p:sp>
      <p:sp>
        <p:nvSpPr>
          <p:cNvPr id="335" name="Google Shape;309;p41"/>
          <p:cNvSpPr txBox="1"/>
          <p:nvPr/>
        </p:nvSpPr>
        <p:spPr>
          <a:xfrm>
            <a:off x="3117176" y="6357426"/>
            <a:ext cx="4006801" cy="40020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91424" tIns="91424" rIns="91424" bIns="91424">
            <a:normAutofit/>
          </a:bodyPr>
          <a:lstStyle>
            <a:lvl1pPr>
              <a:defRPr sz="1100">
                <a:latin typeface="Roboto"/>
                <a:ea typeface="Roboto"/>
                <a:cs typeface="Roboto"/>
                <a:sym typeface="Roboto"/>
              </a:defRPr>
            </a:lvl1pPr>
          </a:lstStyle>
          <a:p>
            <a:pPr hangingPunct="0">
              <a:defRPr/>
            </a:pPr>
            <a:r>
              <a:rPr kern="0">
                <a:solidFill>
                  <a:srgbClr val="000000"/>
                </a:solidFill>
              </a:rPr>
              <a:t>ex. Cargovil</a:t>
            </a:r>
          </a:p>
        </p:txBody>
      </p:sp>
      <p:pic>
        <p:nvPicPr>
          <p:cNvPr id="336" name="Google Shape;310;p41" descr="Google Shape;310;p41"/>
          <p:cNvPicPr>
            <a:picLocks noChangeAspect="1"/>
          </p:cNvPicPr>
          <p:nvPr/>
        </p:nvPicPr>
        <p:blipFill>
          <a:blip r:embed="rId3"/>
          <a:srcRect t="19610" b="32028"/>
          <a:stretch>
            <a:fillRect/>
          </a:stretch>
        </p:blipFill>
        <p:spPr>
          <a:xfrm>
            <a:off x="2999406" y="4149050"/>
            <a:ext cx="6041245" cy="2274527"/>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6" name="Google Shape;324;p43"/>
          <p:cNvGrpSpPr/>
          <p:nvPr/>
        </p:nvGrpSpPr>
        <p:grpSpPr>
          <a:xfrm>
            <a:off x="4107649" y="1973099"/>
            <a:ext cx="3414303" cy="434103"/>
            <a:chOff x="-1" y="-1"/>
            <a:chExt cx="3414301" cy="434102"/>
          </a:xfrm>
        </p:grpSpPr>
        <p:sp>
          <p:nvSpPr>
            <p:cNvPr id="344" name="Shape"/>
            <p:cNvSpPr/>
            <p:nvPr/>
          </p:nvSpPr>
          <p:spPr>
            <a:xfrm>
              <a:off x="-1" y="-1"/>
              <a:ext cx="3414301" cy="434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227" y="0"/>
                  </a:lnTo>
                  <a:lnTo>
                    <a:pt x="21600" y="10800"/>
                  </a:lnTo>
                  <a:lnTo>
                    <a:pt x="20227" y="21600"/>
                  </a:lnTo>
                  <a:lnTo>
                    <a:pt x="0" y="21600"/>
                  </a:lnTo>
                  <a:close/>
                </a:path>
              </a:pathLst>
            </a:custGeom>
            <a:solidFill>
              <a:srgbClr val="CCCCCC"/>
            </a:solidFill>
            <a:ln w="12700" cap="flat">
              <a:noFill/>
              <a:miter lim="400000"/>
            </a:ln>
            <a:effectLst/>
          </p:spPr>
          <p:txBody>
            <a:bodyPr wrap="square" lIns="45719" tIns="45719" rIns="45719" bIns="45719" numCol="1" anchor="ctr">
              <a:noAutofit/>
            </a:bodyPr>
            <a:lstStyle/>
            <a:p>
              <a:pPr hangingPunct="0">
                <a:defRPr sz="1000">
                  <a:solidFill>
                    <a:srgbClr val="FFFFFF"/>
                  </a:solidFill>
                  <a:latin typeface="Roboto"/>
                  <a:ea typeface="Roboto"/>
                  <a:cs typeface="Roboto"/>
                  <a:sym typeface="Roboto"/>
                </a:defRPr>
              </a:pPr>
              <a:endParaRPr sz="1000" kern="0">
                <a:solidFill>
                  <a:srgbClr val="FFFFFF"/>
                </a:solidFill>
                <a:latin typeface="Roboto"/>
                <a:sym typeface="Roboto"/>
              </a:endParaRPr>
            </a:p>
          </p:txBody>
        </p:sp>
        <p:sp>
          <p:nvSpPr>
            <p:cNvPr id="345" name="1. afstroom vermijden beperken van verhardingen"/>
            <p:cNvSpPr txBox="1"/>
            <p:nvPr/>
          </p:nvSpPr>
          <p:spPr>
            <a:xfrm>
              <a:off x="0" y="32401"/>
              <a:ext cx="3305775" cy="3692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pPr hangingPunct="0">
                <a:defRPr sz="1200">
                  <a:solidFill>
                    <a:srgbClr val="FFFFFF"/>
                  </a:solidFill>
                  <a:latin typeface="Roboto Medium"/>
                  <a:ea typeface="Roboto Medium"/>
                  <a:cs typeface="Roboto Medium"/>
                  <a:sym typeface="Roboto Medium"/>
                </a:defRPr>
              </a:pPr>
              <a:r>
                <a:rPr sz="1200" kern="0">
                  <a:solidFill>
                    <a:srgbClr val="FFFFFF"/>
                  </a:solidFill>
                  <a:latin typeface="Roboto Medium"/>
                  <a:sym typeface="Roboto Medium"/>
                </a:rPr>
                <a:t>1. afstroom vermijden </a:t>
              </a:r>
              <a:r>
                <a:rPr sz="1000" kern="0">
                  <a:solidFill>
                    <a:srgbClr val="FFFFFF"/>
                  </a:solidFill>
                  <a:latin typeface="Roboto"/>
                  <a:ea typeface="Roboto"/>
                  <a:cs typeface="Roboto"/>
                  <a:sym typeface="Roboto"/>
                </a:rPr>
                <a:t>beperken van verhardingen</a:t>
              </a:r>
            </a:p>
          </p:txBody>
        </p:sp>
      </p:grpSp>
      <p:grpSp>
        <p:nvGrpSpPr>
          <p:cNvPr id="349" name="Google Shape;325;p43"/>
          <p:cNvGrpSpPr/>
          <p:nvPr/>
        </p:nvGrpSpPr>
        <p:grpSpPr>
          <a:xfrm>
            <a:off x="4107649" y="2575374"/>
            <a:ext cx="3680703" cy="434103"/>
            <a:chOff x="-1" y="-1"/>
            <a:chExt cx="3680701" cy="434102"/>
          </a:xfrm>
        </p:grpSpPr>
        <p:sp>
          <p:nvSpPr>
            <p:cNvPr id="347" name="Shape"/>
            <p:cNvSpPr/>
            <p:nvPr/>
          </p:nvSpPr>
          <p:spPr>
            <a:xfrm>
              <a:off x="-1" y="-1"/>
              <a:ext cx="3680701" cy="434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326" y="0"/>
                  </a:lnTo>
                  <a:lnTo>
                    <a:pt x="21600" y="10800"/>
                  </a:lnTo>
                  <a:lnTo>
                    <a:pt x="20326" y="21600"/>
                  </a:lnTo>
                  <a:lnTo>
                    <a:pt x="0" y="21600"/>
                  </a:lnTo>
                  <a:close/>
                </a:path>
              </a:pathLst>
            </a:custGeom>
            <a:solidFill>
              <a:srgbClr val="B7B7B7"/>
            </a:solidFill>
            <a:ln w="12700" cap="flat">
              <a:noFill/>
              <a:miter lim="400000"/>
            </a:ln>
            <a:effectLst/>
          </p:spPr>
          <p:txBody>
            <a:bodyPr wrap="square" lIns="45719" tIns="45719" rIns="45719" bIns="45719" numCol="1" anchor="ctr">
              <a:noAutofit/>
            </a:bodyPr>
            <a:lstStyle/>
            <a:p>
              <a:pPr hangingPunct="0">
                <a:defRPr sz="1000">
                  <a:solidFill>
                    <a:srgbClr val="FFFFFF"/>
                  </a:solidFill>
                  <a:latin typeface="Roboto"/>
                  <a:ea typeface="Roboto"/>
                  <a:cs typeface="Roboto"/>
                  <a:sym typeface="Roboto"/>
                </a:defRPr>
              </a:pPr>
              <a:endParaRPr sz="1000" kern="0">
                <a:solidFill>
                  <a:srgbClr val="FFFFFF"/>
                </a:solidFill>
                <a:latin typeface="Roboto"/>
                <a:sym typeface="Roboto"/>
              </a:endParaRPr>
            </a:p>
          </p:txBody>
        </p:sp>
        <p:sp>
          <p:nvSpPr>
            <p:cNvPr id="348" name="2. hergebruik van opgevangen hemelwater"/>
            <p:cNvSpPr txBox="1"/>
            <p:nvPr/>
          </p:nvSpPr>
          <p:spPr>
            <a:xfrm>
              <a:off x="0" y="32401"/>
              <a:ext cx="3572175" cy="3692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pPr hangingPunct="0">
                <a:defRPr sz="1200">
                  <a:solidFill>
                    <a:srgbClr val="FFFFFF"/>
                  </a:solidFill>
                  <a:latin typeface="Roboto Medium"/>
                  <a:ea typeface="Roboto Medium"/>
                  <a:cs typeface="Roboto Medium"/>
                  <a:sym typeface="Roboto Medium"/>
                </a:defRPr>
              </a:pPr>
              <a:r>
                <a:rPr sz="1200" kern="0">
                  <a:solidFill>
                    <a:srgbClr val="FFFFFF"/>
                  </a:solidFill>
                  <a:latin typeface="Roboto Medium"/>
                  <a:sym typeface="Roboto Medium"/>
                </a:rPr>
                <a:t>2. hergebruik </a:t>
              </a:r>
              <a:r>
                <a:rPr sz="1000" kern="0">
                  <a:solidFill>
                    <a:srgbClr val="FFFFFF"/>
                  </a:solidFill>
                  <a:latin typeface="Roboto"/>
                  <a:ea typeface="Roboto"/>
                  <a:cs typeface="Roboto"/>
                  <a:sym typeface="Roboto"/>
                </a:rPr>
                <a:t>van opgevangen hemelwater</a:t>
              </a:r>
            </a:p>
          </p:txBody>
        </p:sp>
      </p:grpSp>
      <p:grpSp>
        <p:nvGrpSpPr>
          <p:cNvPr id="352" name="Google Shape;326;p43"/>
          <p:cNvGrpSpPr/>
          <p:nvPr/>
        </p:nvGrpSpPr>
        <p:grpSpPr>
          <a:xfrm>
            <a:off x="4107649" y="3177649"/>
            <a:ext cx="4060502" cy="434103"/>
            <a:chOff x="-1" y="-1"/>
            <a:chExt cx="4060501" cy="434102"/>
          </a:xfrm>
        </p:grpSpPr>
        <p:sp>
          <p:nvSpPr>
            <p:cNvPr id="350" name="Shape"/>
            <p:cNvSpPr/>
            <p:nvPr/>
          </p:nvSpPr>
          <p:spPr>
            <a:xfrm>
              <a:off x="-1" y="-1"/>
              <a:ext cx="4060501" cy="434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445" y="0"/>
                  </a:lnTo>
                  <a:lnTo>
                    <a:pt x="21600" y="10800"/>
                  </a:lnTo>
                  <a:lnTo>
                    <a:pt x="20445" y="21600"/>
                  </a:lnTo>
                  <a:lnTo>
                    <a:pt x="0" y="21600"/>
                  </a:lnTo>
                  <a:close/>
                </a:path>
              </a:pathLst>
            </a:custGeom>
            <a:solidFill>
              <a:srgbClr val="999999"/>
            </a:solidFill>
            <a:ln w="12700" cap="flat">
              <a:noFill/>
              <a:miter lim="400000"/>
            </a:ln>
            <a:effectLst/>
          </p:spPr>
          <p:txBody>
            <a:bodyPr wrap="square" lIns="45719" tIns="45719" rIns="45719" bIns="45719" numCol="1" anchor="ctr">
              <a:noAutofit/>
            </a:bodyPr>
            <a:lstStyle/>
            <a:p>
              <a:pPr hangingPunct="0">
                <a:defRPr sz="1000">
                  <a:solidFill>
                    <a:srgbClr val="FFFFFF"/>
                  </a:solidFill>
                  <a:latin typeface="Roboto"/>
                  <a:ea typeface="Roboto"/>
                  <a:cs typeface="Roboto"/>
                  <a:sym typeface="Roboto"/>
                </a:defRPr>
              </a:pPr>
              <a:endParaRPr sz="1000" kern="0">
                <a:solidFill>
                  <a:srgbClr val="FFFFFF"/>
                </a:solidFill>
                <a:latin typeface="Roboto"/>
                <a:sym typeface="Roboto"/>
              </a:endParaRPr>
            </a:p>
          </p:txBody>
        </p:sp>
        <p:sp>
          <p:nvSpPr>
            <p:cNvPr id="351" name="3. infiltratie van opgevangen water in de ondergrond"/>
            <p:cNvSpPr txBox="1"/>
            <p:nvPr/>
          </p:nvSpPr>
          <p:spPr>
            <a:xfrm>
              <a:off x="0" y="32401"/>
              <a:ext cx="3951974" cy="3692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pPr hangingPunct="0">
                <a:defRPr sz="1200">
                  <a:solidFill>
                    <a:srgbClr val="FFFFFF"/>
                  </a:solidFill>
                  <a:latin typeface="Roboto Medium"/>
                  <a:ea typeface="Roboto Medium"/>
                  <a:cs typeface="Roboto Medium"/>
                  <a:sym typeface="Roboto Medium"/>
                </a:defRPr>
              </a:pPr>
              <a:r>
                <a:rPr sz="1200" kern="0">
                  <a:solidFill>
                    <a:srgbClr val="FFFFFF"/>
                  </a:solidFill>
                  <a:latin typeface="Roboto Medium"/>
                  <a:sym typeface="Roboto Medium"/>
                </a:rPr>
                <a:t>3. infiltratie </a:t>
              </a:r>
              <a:r>
                <a:rPr sz="1000" kern="0">
                  <a:solidFill>
                    <a:srgbClr val="FFFFFF"/>
                  </a:solidFill>
                  <a:latin typeface="Roboto"/>
                  <a:ea typeface="Roboto"/>
                  <a:cs typeface="Roboto"/>
                  <a:sym typeface="Roboto"/>
                </a:rPr>
                <a:t>van opgevangen water in de ondergrond</a:t>
              </a:r>
            </a:p>
          </p:txBody>
        </p:sp>
      </p:grpSp>
      <p:grpSp>
        <p:nvGrpSpPr>
          <p:cNvPr id="355" name="Google Shape;327;p43"/>
          <p:cNvGrpSpPr/>
          <p:nvPr/>
        </p:nvGrpSpPr>
        <p:grpSpPr>
          <a:xfrm>
            <a:off x="4107649" y="3779925"/>
            <a:ext cx="4332002" cy="434103"/>
            <a:chOff x="-1" y="-1"/>
            <a:chExt cx="4332002" cy="434102"/>
          </a:xfrm>
        </p:grpSpPr>
        <p:sp>
          <p:nvSpPr>
            <p:cNvPr id="353" name="Shape"/>
            <p:cNvSpPr/>
            <p:nvPr/>
          </p:nvSpPr>
          <p:spPr>
            <a:xfrm>
              <a:off x="0" y="-1"/>
              <a:ext cx="4332001" cy="434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518" y="0"/>
                  </a:lnTo>
                  <a:lnTo>
                    <a:pt x="21600" y="10800"/>
                  </a:lnTo>
                  <a:lnTo>
                    <a:pt x="20518" y="21600"/>
                  </a:lnTo>
                  <a:lnTo>
                    <a:pt x="0" y="21600"/>
                  </a:lnTo>
                  <a:close/>
                </a:path>
              </a:pathLst>
            </a:custGeom>
            <a:solidFill>
              <a:srgbClr val="666666"/>
            </a:solidFill>
            <a:ln w="12700" cap="flat">
              <a:noFill/>
              <a:miter lim="400000"/>
            </a:ln>
            <a:effectLst/>
          </p:spPr>
          <p:txBody>
            <a:bodyPr wrap="square" lIns="45719" tIns="45719" rIns="45719" bIns="45719" numCol="1" anchor="ctr">
              <a:noAutofit/>
            </a:bodyPr>
            <a:lstStyle/>
            <a:p>
              <a:pPr hangingPunct="0">
                <a:defRPr sz="1000">
                  <a:solidFill>
                    <a:srgbClr val="FFFFFF"/>
                  </a:solidFill>
                  <a:latin typeface="Roboto"/>
                  <a:ea typeface="Roboto"/>
                  <a:cs typeface="Roboto"/>
                  <a:sym typeface="Roboto"/>
                </a:defRPr>
              </a:pPr>
              <a:endParaRPr sz="1000" kern="0">
                <a:solidFill>
                  <a:srgbClr val="FFFFFF"/>
                </a:solidFill>
                <a:latin typeface="Roboto"/>
                <a:sym typeface="Roboto"/>
              </a:endParaRPr>
            </a:p>
          </p:txBody>
        </p:sp>
        <p:sp>
          <p:nvSpPr>
            <p:cNvPr id="354" name="4. bufferen en vertraagd afvoeren"/>
            <p:cNvSpPr txBox="1"/>
            <p:nvPr/>
          </p:nvSpPr>
          <p:spPr>
            <a:xfrm>
              <a:off x="-1" y="32401"/>
              <a:ext cx="4223477" cy="3692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pPr hangingPunct="0">
                <a:defRPr sz="1200">
                  <a:solidFill>
                    <a:srgbClr val="FFFFFF"/>
                  </a:solidFill>
                  <a:latin typeface="Roboto Medium"/>
                  <a:ea typeface="Roboto Medium"/>
                  <a:cs typeface="Roboto Medium"/>
                  <a:sym typeface="Roboto Medium"/>
                </a:defRPr>
              </a:pPr>
              <a:r>
                <a:rPr sz="1200" kern="0">
                  <a:solidFill>
                    <a:srgbClr val="FFFFFF"/>
                  </a:solidFill>
                  <a:latin typeface="Roboto Medium"/>
                  <a:sym typeface="Roboto Medium"/>
                </a:rPr>
                <a:t>4. bufferen </a:t>
              </a:r>
              <a:r>
                <a:rPr sz="1000" kern="0">
                  <a:solidFill>
                    <a:srgbClr val="FFFFFF"/>
                  </a:solidFill>
                  <a:latin typeface="Roboto"/>
                  <a:ea typeface="Roboto"/>
                  <a:cs typeface="Roboto"/>
                  <a:sym typeface="Roboto"/>
                </a:rPr>
                <a:t>en vertraagd afvoeren</a:t>
              </a:r>
            </a:p>
          </p:txBody>
        </p:sp>
      </p:grpSp>
      <p:grpSp>
        <p:nvGrpSpPr>
          <p:cNvPr id="358" name="Google Shape;328;p43"/>
          <p:cNvGrpSpPr/>
          <p:nvPr/>
        </p:nvGrpSpPr>
        <p:grpSpPr>
          <a:xfrm>
            <a:off x="4107649" y="4382199"/>
            <a:ext cx="4677303" cy="434103"/>
            <a:chOff x="-1" y="-1"/>
            <a:chExt cx="4677301" cy="434102"/>
          </a:xfrm>
        </p:grpSpPr>
        <p:sp>
          <p:nvSpPr>
            <p:cNvPr id="356" name="Shape"/>
            <p:cNvSpPr/>
            <p:nvPr/>
          </p:nvSpPr>
          <p:spPr>
            <a:xfrm>
              <a:off x="-1" y="-1"/>
              <a:ext cx="4677301" cy="434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598" y="0"/>
                  </a:lnTo>
                  <a:lnTo>
                    <a:pt x="21600" y="10800"/>
                  </a:lnTo>
                  <a:lnTo>
                    <a:pt x="20598" y="21600"/>
                  </a:lnTo>
                  <a:lnTo>
                    <a:pt x="0" y="21600"/>
                  </a:lnTo>
                  <a:close/>
                </a:path>
              </a:pathLst>
            </a:custGeom>
            <a:solidFill>
              <a:srgbClr val="434343"/>
            </a:solidFill>
            <a:ln w="12700" cap="flat">
              <a:noFill/>
              <a:miter lim="400000"/>
            </a:ln>
            <a:effectLst/>
          </p:spPr>
          <p:txBody>
            <a:bodyPr wrap="square" lIns="45719" tIns="45719" rIns="45719" bIns="45719" numCol="1" anchor="ctr">
              <a:noAutofit/>
            </a:bodyPr>
            <a:lstStyle/>
            <a:p>
              <a:pPr hangingPunct="0">
                <a:defRPr sz="1000">
                  <a:solidFill>
                    <a:srgbClr val="FFFFFF"/>
                  </a:solidFill>
                  <a:latin typeface="Roboto"/>
                  <a:ea typeface="Roboto"/>
                  <a:cs typeface="Roboto"/>
                  <a:sym typeface="Roboto"/>
                </a:defRPr>
              </a:pPr>
              <a:endParaRPr sz="1000" kern="0">
                <a:solidFill>
                  <a:srgbClr val="FFFFFF"/>
                </a:solidFill>
                <a:latin typeface="Roboto"/>
                <a:sym typeface="Roboto"/>
              </a:endParaRPr>
            </a:p>
          </p:txBody>
        </p:sp>
        <p:sp>
          <p:nvSpPr>
            <p:cNvPr id="357" name="5. lozen op gesplitst stelsel regenwaterriolering, gracht of waterloop"/>
            <p:cNvSpPr txBox="1"/>
            <p:nvPr/>
          </p:nvSpPr>
          <p:spPr>
            <a:xfrm>
              <a:off x="-1" y="32401"/>
              <a:ext cx="4568777" cy="3692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pPr hangingPunct="0">
                <a:defRPr sz="1200">
                  <a:solidFill>
                    <a:srgbClr val="FFFFFF"/>
                  </a:solidFill>
                  <a:latin typeface="Roboto Medium"/>
                  <a:ea typeface="Roboto Medium"/>
                  <a:cs typeface="Roboto Medium"/>
                  <a:sym typeface="Roboto Medium"/>
                </a:defRPr>
              </a:pPr>
              <a:r>
                <a:rPr sz="1200" kern="0">
                  <a:solidFill>
                    <a:srgbClr val="FFFFFF"/>
                  </a:solidFill>
                  <a:latin typeface="Roboto Medium"/>
                  <a:sym typeface="Roboto Medium"/>
                </a:rPr>
                <a:t>5. lozen op gesplitst stelsel </a:t>
              </a:r>
              <a:r>
                <a:rPr sz="1000" kern="0">
                  <a:solidFill>
                    <a:srgbClr val="FFFFFF"/>
                  </a:solidFill>
                  <a:latin typeface="Roboto"/>
                  <a:ea typeface="Roboto"/>
                  <a:cs typeface="Roboto"/>
                  <a:sym typeface="Roboto"/>
                </a:rPr>
                <a:t>regenwaterriolering, gracht of waterloop</a:t>
              </a:r>
            </a:p>
          </p:txBody>
        </p:sp>
      </p:grpSp>
      <p:grpSp>
        <p:nvGrpSpPr>
          <p:cNvPr id="361" name="Google Shape;329;p43"/>
          <p:cNvGrpSpPr/>
          <p:nvPr/>
        </p:nvGrpSpPr>
        <p:grpSpPr>
          <a:xfrm>
            <a:off x="4107650" y="4984474"/>
            <a:ext cx="4958403" cy="434103"/>
            <a:chOff x="-1" y="-1"/>
            <a:chExt cx="4958402" cy="434102"/>
          </a:xfrm>
        </p:grpSpPr>
        <p:sp>
          <p:nvSpPr>
            <p:cNvPr id="359" name="Shape"/>
            <p:cNvSpPr/>
            <p:nvPr/>
          </p:nvSpPr>
          <p:spPr>
            <a:xfrm>
              <a:off x="-1" y="-1"/>
              <a:ext cx="4958402" cy="434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654" y="0"/>
                  </a:lnTo>
                  <a:lnTo>
                    <a:pt x="21600" y="10800"/>
                  </a:lnTo>
                  <a:lnTo>
                    <a:pt x="20654" y="21600"/>
                  </a:lnTo>
                  <a:lnTo>
                    <a:pt x="0" y="21600"/>
                  </a:lnTo>
                  <a:close/>
                </a:path>
              </a:pathLst>
            </a:custGeom>
            <a:solidFill>
              <a:srgbClr val="000000"/>
            </a:solidFill>
            <a:ln w="12700" cap="flat">
              <a:noFill/>
              <a:miter lim="400000"/>
            </a:ln>
            <a:effectLst/>
          </p:spPr>
          <p:txBody>
            <a:bodyPr wrap="square" lIns="45719" tIns="45719" rIns="45719" bIns="45719" numCol="1" anchor="ctr">
              <a:noAutofit/>
            </a:bodyPr>
            <a:lstStyle/>
            <a:p>
              <a:pPr hangingPunct="0">
                <a:defRPr sz="1000">
                  <a:solidFill>
                    <a:srgbClr val="FFFFFF"/>
                  </a:solidFill>
                  <a:latin typeface="Roboto"/>
                  <a:ea typeface="Roboto"/>
                  <a:cs typeface="Roboto"/>
                  <a:sym typeface="Roboto"/>
                </a:defRPr>
              </a:pPr>
              <a:endParaRPr sz="1000" kern="0">
                <a:solidFill>
                  <a:srgbClr val="FFFFFF"/>
                </a:solidFill>
                <a:latin typeface="Roboto"/>
                <a:sym typeface="Roboto"/>
              </a:endParaRPr>
            </a:p>
          </p:txBody>
        </p:sp>
        <p:sp>
          <p:nvSpPr>
            <p:cNvPr id="360" name="6. lozen op gemengde riolering samen met afvalwater"/>
            <p:cNvSpPr txBox="1"/>
            <p:nvPr/>
          </p:nvSpPr>
          <p:spPr>
            <a:xfrm>
              <a:off x="0" y="32401"/>
              <a:ext cx="4849875" cy="3692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pPr hangingPunct="0">
                <a:defRPr sz="1200">
                  <a:solidFill>
                    <a:srgbClr val="FFFFFF"/>
                  </a:solidFill>
                  <a:latin typeface="Roboto Medium"/>
                  <a:ea typeface="Roboto Medium"/>
                  <a:cs typeface="Roboto Medium"/>
                  <a:sym typeface="Roboto Medium"/>
                </a:defRPr>
              </a:pPr>
              <a:r>
                <a:rPr sz="1200" kern="0">
                  <a:solidFill>
                    <a:srgbClr val="FFFFFF"/>
                  </a:solidFill>
                  <a:latin typeface="Roboto Medium"/>
                  <a:sym typeface="Roboto Medium"/>
                </a:rPr>
                <a:t>6. lozen op gemengde riolering</a:t>
              </a:r>
              <a:r>
                <a:rPr sz="1000" kern="0">
                  <a:solidFill>
                    <a:srgbClr val="FFFFFF"/>
                  </a:solidFill>
                  <a:latin typeface="Roboto"/>
                  <a:ea typeface="Roboto"/>
                  <a:cs typeface="Roboto"/>
                  <a:sym typeface="Roboto"/>
                </a:rPr>
                <a:t> samen met afvalwater</a:t>
              </a:r>
            </a:p>
          </p:txBody>
        </p:sp>
      </p:grpSp>
      <p:sp>
        <p:nvSpPr>
          <p:cNvPr id="362" name="Google Shape;330;p43"/>
          <p:cNvSpPr/>
          <p:nvPr/>
        </p:nvSpPr>
        <p:spPr>
          <a:xfrm flipH="1">
            <a:off x="-85526" y="1896899"/>
            <a:ext cx="1" cy="444000"/>
          </a:xfrm>
          <a:prstGeom prst="line">
            <a:avLst/>
          </a:prstGeom>
          <a:ln>
            <a:solidFill>
              <a:srgbClr val="000000"/>
            </a:solidFill>
          </a:ln>
        </p:spPr>
        <p:txBody>
          <a:bodyPr lIns="45719" rIns="45719"/>
          <a:lstStyle/>
          <a:p>
            <a:pPr hangingPunct="0">
              <a:defRPr/>
            </a:pPr>
            <a:endParaRPr sz="1400" kern="0">
              <a:solidFill>
                <a:srgbClr val="000000"/>
              </a:solidFill>
              <a:latin typeface="Arial"/>
              <a:cs typeface="Arial"/>
              <a:sym typeface="Arial"/>
            </a:endParaRPr>
          </a:p>
        </p:txBody>
      </p:sp>
      <p:sp>
        <p:nvSpPr>
          <p:cNvPr id="363" name="Google Shape;331;p43"/>
          <p:cNvSpPr/>
          <p:nvPr/>
        </p:nvSpPr>
        <p:spPr>
          <a:xfrm flipH="1">
            <a:off x="4007325" y="2575375"/>
            <a:ext cx="1" cy="1640400"/>
          </a:xfrm>
          <a:prstGeom prst="line">
            <a:avLst/>
          </a:prstGeom>
          <a:ln w="28575">
            <a:solidFill>
              <a:srgbClr val="000000"/>
            </a:solidFill>
          </a:ln>
        </p:spPr>
        <p:txBody>
          <a:bodyPr lIns="45719" rIns="45719"/>
          <a:lstStyle/>
          <a:p>
            <a:pPr hangingPunct="0">
              <a:defRPr/>
            </a:pPr>
            <a:endParaRPr sz="1400" kern="0">
              <a:solidFill>
                <a:srgbClr val="000000"/>
              </a:solidFill>
              <a:latin typeface="Arial"/>
              <a:cs typeface="Arial"/>
              <a:sym typeface="Arial"/>
            </a:endParaRPr>
          </a:p>
        </p:txBody>
      </p:sp>
      <p:sp>
        <p:nvSpPr>
          <p:cNvPr id="364" name="Google Shape;332;p43"/>
          <p:cNvSpPr/>
          <p:nvPr/>
        </p:nvSpPr>
        <p:spPr>
          <a:xfrm flipH="1">
            <a:off x="-81151" y="4326950"/>
            <a:ext cx="1" cy="430201"/>
          </a:xfrm>
          <a:prstGeom prst="line">
            <a:avLst/>
          </a:prstGeom>
          <a:ln>
            <a:solidFill>
              <a:srgbClr val="000000"/>
            </a:solidFill>
          </a:ln>
        </p:spPr>
        <p:txBody>
          <a:bodyPr lIns="45719" rIns="45719"/>
          <a:lstStyle/>
          <a:p>
            <a:pPr hangingPunct="0">
              <a:defRPr/>
            </a:pPr>
            <a:endParaRPr sz="1400" kern="0">
              <a:solidFill>
                <a:srgbClr val="000000"/>
              </a:solidFill>
              <a:latin typeface="Arial"/>
              <a:cs typeface="Arial"/>
              <a:sym typeface="Arial"/>
            </a:endParaRPr>
          </a:p>
        </p:txBody>
      </p:sp>
      <p:sp>
        <p:nvSpPr>
          <p:cNvPr id="365" name="Google Shape;333;p43"/>
          <p:cNvSpPr/>
          <p:nvPr/>
        </p:nvSpPr>
        <p:spPr>
          <a:xfrm flipH="1">
            <a:off x="-81151" y="4903325"/>
            <a:ext cx="1" cy="444000"/>
          </a:xfrm>
          <a:prstGeom prst="line">
            <a:avLst/>
          </a:prstGeom>
          <a:ln>
            <a:solidFill>
              <a:srgbClr val="000000"/>
            </a:solidFill>
          </a:ln>
        </p:spPr>
        <p:txBody>
          <a:bodyPr lIns="45719" rIns="45719"/>
          <a:lstStyle/>
          <a:p>
            <a:pPr hangingPunct="0">
              <a:defRPr/>
            </a:pPr>
            <a:endParaRPr sz="1400" kern="0">
              <a:solidFill>
                <a:srgbClr val="000000"/>
              </a:solidFill>
              <a:latin typeface="Arial"/>
              <a:cs typeface="Arial"/>
              <a:sym typeface="Arial"/>
            </a:endParaRPr>
          </a:p>
        </p:txBody>
      </p:sp>
      <p:sp>
        <p:nvSpPr>
          <p:cNvPr id="366" name="Google Shape;334;p43"/>
          <p:cNvSpPr txBox="1"/>
          <p:nvPr/>
        </p:nvSpPr>
        <p:spPr>
          <a:xfrm>
            <a:off x="-1760876" y="4372700"/>
            <a:ext cx="1638001" cy="338522"/>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lgn="r">
              <a:defRPr sz="1000">
                <a:latin typeface="Roboto"/>
                <a:ea typeface="Roboto"/>
                <a:cs typeface="Roboto"/>
                <a:sym typeface="Roboto"/>
              </a:defRPr>
            </a:lvl1pPr>
          </a:lstStyle>
          <a:p>
            <a:pPr hangingPunct="0">
              <a:defRPr/>
            </a:pPr>
            <a:r>
              <a:rPr kern="0">
                <a:solidFill>
                  <a:srgbClr val="000000"/>
                </a:solidFill>
              </a:rPr>
              <a:t>Business as usual</a:t>
            </a:r>
          </a:p>
        </p:txBody>
      </p:sp>
      <p:sp>
        <p:nvSpPr>
          <p:cNvPr id="367" name="Google Shape;335;p43"/>
          <p:cNvSpPr txBox="1"/>
          <p:nvPr/>
        </p:nvSpPr>
        <p:spPr>
          <a:xfrm>
            <a:off x="-1752051" y="4955975"/>
            <a:ext cx="1638001" cy="338522"/>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lgn="r">
              <a:defRPr sz="1000">
                <a:latin typeface="Roboto"/>
                <a:ea typeface="Roboto"/>
                <a:cs typeface="Roboto"/>
                <a:sym typeface="Roboto"/>
              </a:defRPr>
            </a:lvl1pPr>
          </a:lstStyle>
          <a:p>
            <a:pPr hangingPunct="0">
              <a:defRPr/>
            </a:pPr>
            <a:r>
              <a:rPr kern="0">
                <a:solidFill>
                  <a:srgbClr val="000000"/>
                </a:solidFill>
              </a:rPr>
              <a:t>Absoluut te vermijden</a:t>
            </a:r>
          </a:p>
        </p:txBody>
      </p:sp>
      <p:sp>
        <p:nvSpPr>
          <p:cNvPr id="368" name="Google Shape;336;p43"/>
          <p:cNvSpPr txBox="1"/>
          <p:nvPr/>
        </p:nvSpPr>
        <p:spPr>
          <a:xfrm>
            <a:off x="-2426875" y="1949549"/>
            <a:ext cx="2304001" cy="338522"/>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lgn="r">
              <a:defRPr sz="1000">
                <a:latin typeface="Roboto"/>
                <a:ea typeface="Roboto"/>
                <a:cs typeface="Roboto"/>
                <a:sym typeface="Roboto"/>
              </a:defRPr>
            </a:lvl1pPr>
          </a:lstStyle>
          <a:p>
            <a:pPr hangingPunct="0">
              <a:defRPr/>
            </a:pPr>
            <a:r>
              <a:rPr kern="0">
                <a:solidFill>
                  <a:srgbClr val="000000"/>
                </a:solidFill>
              </a:rPr>
              <a:t>Vaak moeilijk op bedrijventerreinen</a:t>
            </a:r>
          </a:p>
        </p:txBody>
      </p:sp>
      <p:sp>
        <p:nvSpPr>
          <p:cNvPr id="369" name="Google Shape;337;p43"/>
          <p:cNvSpPr txBox="1"/>
          <p:nvPr/>
        </p:nvSpPr>
        <p:spPr>
          <a:xfrm>
            <a:off x="-1928550" y="3149150"/>
            <a:ext cx="1805701" cy="64629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lgn="r">
              <a:defRPr sz="1000">
                <a:latin typeface="Roboto"/>
                <a:ea typeface="Roboto"/>
                <a:cs typeface="Roboto"/>
                <a:sym typeface="Roboto"/>
              </a:defRPr>
            </a:lvl1pPr>
          </a:lstStyle>
          <a:p>
            <a:pPr hangingPunct="0">
              <a:defRPr/>
            </a:pPr>
            <a:r>
              <a:rPr kern="0">
                <a:solidFill>
                  <a:srgbClr val="000000"/>
                </a:solidFill>
              </a:rPr>
              <a:t>Vandaag reeds haalbaar en geïllustreerd aan de hand van de volgende cases</a:t>
            </a:r>
          </a:p>
        </p:txBody>
      </p:sp>
      <p:sp>
        <p:nvSpPr>
          <p:cNvPr id="370" name="Google Shape;338;p43"/>
          <p:cNvSpPr txBox="1">
            <a:spLocks noGrp="1"/>
          </p:cNvSpPr>
          <p:nvPr>
            <p:ph type="title"/>
          </p:nvPr>
        </p:nvSpPr>
        <p:spPr>
          <a:xfrm>
            <a:off x="1835699" y="457924"/>
            <a:ext cx="8520602" cy="564901"/>
          </a:xfrm>
          <a:prstGeom prst="rect">
            <a:avLst/>
          </a:prstGeom>
          <a:solidFill>
            <a:srgbClr val="FFFFFF"/>
          </a:solidFill>
        </p:spPr>
        <p:txBody>
          <a:bodyPr/>
          <a:lstStyle/>
          <a:p>
            <a:pPr algn="ctr">
              <a:defRPr sz="1400">
                <a:latin typeface="Roboto"/>
                <a:ea typeface="Roboto"/>
                <a:cs typeface="Roboto"/>
                <a:sym typeface="Roboto"/>
              </a:defRPr>
            </a:pPr>
            <a:r>
              <a:t>Strategieën</a:t>
            </a:r>
            <a:br/>
            <a:r>
              <a:rPr sz="1000"/>
              <a:t>Ladder van Lansink</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Google Shape;343;p44" descr="Google Shape;343;p44"/>
          <p:cNvPicPr>
            <a:picLocks noChangeAspect="1"/>
          </p:cNvPicPr>
          <p:nvPr/>
        </p:nvPicPr>
        <p:blipFill>
          <a:blip r:embed="rId3"/>
          <a:srcRect l="6976" t="7467"/>
          <a:stretch>
            <a:fillRect/>
          </a:stretch>
        </p:blipFill>
        <p:spPr>
          <a:xfrm>
            <a:off x="2098849" y="562150"/>
            <a:ext cx="8454776" cy="6450501"/>
          </a:xfrm>
          <a:prstGeom prst="rect">
            <a:avLst/>
          </a:prstGeom>
          <a:ln w="12700">
            <a:miter lim="400000"/>
          </a:ln>
        </p:spPr>
      </p:pic>
      <p:sp>
        <p:nvSpPr>
          <p:cNvPr id="373" name="Google Shape;344;p44"/>
          <p:cNvSpPr txBox="1"/>
          <p:nvPr/>
        </p:nvSpPr>
        <p:spPr>
          <a:xfrm>
            <a:off x="2333424" y="6104861"/>
            <a:ext cx="3535202" cy="52318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hangingPunct="0">
              <a:defRPr sz="1100">
                <a:latin typeface="Roboto"/>
                <a:ea typeface="Roboto"/>
                <a:cs typeface="Roboto"/>
                <a:sym typeface="Roboto"/>
              </a:defRPr>
            </a:pPr>
            <a:r>
              <a:rPr sz="1100" kern="0" dirty="0">
                <a:solidFill>
                  <a:srgbClr val="000000"/>
                </a:solidFill>
                <a:latin typeface="Roboto"/>
                <a:sym typeface="Roboto"/>
              </a:rPr>
              <a:t>Bestaande situatie:</a:t>
            </a:r>
          </a:p>
          <a:p>
            <a:pPr hangingPunct="0">
              <a:defRPr sz="1100">
                <a:latin typeface="Roboto"/>
                <a:ea typeface="Roboto"/>
                <a:cs typeface="Roboto"/>
                <a:sym typeface="Roboto"/>
              </a:defRPr>
            </a:pPr>
            <a:r>
              <a:rPr sz="1100" kern="0" dirty="0">
                <a:solidFill>
                  <a:srgbClr val="000000"/>
                </a:solidFill>
                <a:latin typeface="Roboto"/>
                <a:sym typeface="Roboto"/>
              </a:rPr>
              <a:t>gemengde riolering, niet infiltratiegevoelige bodem</a:t>
            </a:r>
          </a:p>
        </p:txBody>
      </p:sp>
      <p:sp>
        <p:nvSpPr>
          <p:cNvPr id="374" name="Google Shape;345;p44"/>
          <p:cNvSpPr txBox="1"/>
          <p:nvPr/>
        </p:nvSpPr>
        <p:spPr>
          <a:xfrm>
            <a:off x="6326950" y="6104861"/>
            <a:ext cx="2889301" cy="52318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hangingPunct="0">
              <a:defRPr sz="1100">
                <a:latin typeface="Roboto"/>
                <a:ea typeface="Roboto"/>
                <a:cs typeface="Roboto"/>
                <a:sym typeface="Roboto"/>
              </a:defRPr>
            </a:pPr>
            <a:r>
              <a:rPr sz="1100" kern="0">
                <a:solidFill>
                  <a:srgbClr val="000000"/>
                </a:solidFill>
                <a:latin typeface="Roboto"/>
                <a:sym typeface="Roboto"/>
              </a:rPr>
              <a:t>Regenwater strategie:</a:t>
            </a:r>
          </a:p>
          <a:p>
            <a:pPr hangingPunct="0">
              <a:defRPr sz="1100">
                <a:latin typeface="Roboto"/>
                <a:ea typeface="Roboto"/>
                <a:cs typeface="Roboto"/>
                <a:sym typeface="Roboto"/>
              </a:defRPr>
            </a:pPr>
            <a:r>
              <a:rPr sz="1100" kern="0">
                <a:solidFill>
                  <a:srgbClr val="000000"/>
                </a:solidFill>
                <a:latin typeface="Roboto"/>
                <a:sym typeface="Roboto"/>
              </a:rPr>
              <a:t>buffering en vertraagde afvoer</a:t>
            </a:r>
          </a:p>
        </p:txBody>
      </p:sp>
      <p:sp>
        <p:nvSpPr>
          <p:cNvPr id="5" name="Google Shape;308;p41"/>
          <p:cNvSpPr txBox="1">
            <a:spLocks noGrp="1"/>
          </p:cNvSpPr>
          <p:nvPr>
            <p:ph type="title"/>
          </p:nvPr>
        </p:nvSpPr>
        <p:spPr>
          <a:xfrm>
            <a:off x="1835699" y="457924"/>
            <a:ext cx="8520602" cy="568802"/>
          </a:xfrm>
          <a:prstGeom prst="rect">
            <a:avLst/>
          </a:prstGeom>
          <a:solidFill>
            <a:srgbClr val="FFFFFF"/>
          </a:solidFill>
        </p:spPr>
        <p:txBody>
          <a:bodyPr/>
          <a:lstStyle/>
          <a:p>
            <a:pPr algn="ctr">
              <a:defRPr sz="1400">
                <a:latin typeface="Roboto"/>
                <a:ea typeface="Roboto"/>
                <a:cs typeface="Roboto"/>
                <a:sym typeface="Roboto"/>
              </a:defRPr>
            </a:pPr>
            <a:r>
              <a:rPr lang="nl-BE" dirty="0"/>
              <a:t>Design toolkit</a:t>
            </a:r>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Google Shape;70;p16"/>
          <p:cNvSpPr txBox="1">
            <a:spLocks noGrp="1"/>
          </p:cNvSpPr>
          <p:nvPr>
            <p:ph type="title"/>
          </p:nvPr>
        </p:nvSpPr>
        <p:spPr>
          <a:xfrm>
            <a:off x="1835699" y="365150"/>
            <a:ext cx="8520602" cy="492901"/>
          </a:xfrm>
          <a:prstGeom prst="rect">
            <a:avLst/>
          </a:prstGeom>
          <a:solidFill>
            <a:srgbClr val="FFFFFF"/>
          </a:solidFill>
        </p:spPr>
        <p:txBody>
          <a:bodyPr>
            <a:noAutofit/>
          </a:bodyPr>
          <a:lstStyle/>
          <a:p>
            <a:pPr algn="ctr" defTabSz="804672">
              <a:defRPr sz="1232">
                <a:latin typeface="Roboto"/>
                <a:ea typeface="Roboto"/>
                <a:cs typeface="Roboto"/>
                <a:sym typeface="Roboto"/>
              </a:defRPr>
            </a:pPr>
            <a:r>
              <a:rPr sz="1800" dirty="0"/>
              <a:t>Oppervlakte van bedrijventerreinen</a:t>
            </a:r>
          </a:p>
          <a:p>
            <a:pPr algn="ctr" defTabSz="804672">
              <a:defRPr sz="880">
                <a:latin typeface="Roboto"/>
                <a:ea typeface="Roboto"/>
                <a:cs typeface="Roboto"/>
                <a:sym typeface="Roboto"/>
              </a:defRPr>
            </a:pPr>
            <a:r>
              <a:rPr sz="1100" dirty="0"/>
              <a:t>Er valt veel regenwater op bedrijventerreinen</a:t>
            </a:r>
          </a:p>
        </p:txBody>
      </p:sp>
      <p:sp>
        <p:nvSpPr>
          <p:cNvPr id="118" name="Google Shape;71;p16"/>
          <p:cNvSpPr txBox="1"/>
          <p:nvPr/>
        </p:nvSpPr>
        <p:spPr>
          <a:xfrm>
            <a:off x="3494990" y="5131150"/>
            <a:ext cx="5801934" cy="136957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91424" tIns="91424" rIns="91424" bIns="91424">
            <a:spAutoFit/>
          </a:bodyPr>
          <a:lstStyle/>
          <a:p>
            <a:pPr hangingPunct="0">
              <a:defRPr sz="1000">
                <a:latin typeface="Roboto"/>
                <a:ea typeface="Roboto"/>
                <a:cs typeface="Roboto"/>
                <a:sym typeface="Roboto"/>
              </a:defRPr>
            </a:pPr>
            <a:r>
              <a:rPr sz="1100" kern="0" dirty="0">
                <a:solidFill>
                  <a:srgbClr val="000000"/>
                </a:solidFill>
                <a:latin typeface="Roboto"/>
                <a:sym typeface="Roboto"/>
              </a:rPr>
              <a:t>Aantal bedrijventerreinen			1.356</a:t>
            </a:r>
          </a:p>
          <a:p>
            <a:pPr hangingPunct="0">
              <a:defRPr sz="1000">
                <a:latin typeface="Roboto"/>
                <a:ea typeface="Roboto"/>
                <a:cs typeface="Roboto"/>
                <a:sym typeface="Roboto"/>
              </a:defRPr>
            </a:pPr>
            <a:r>
              <a:rPr sz="1100" b="1" kern="0" dirty="0">
                <a:solidFill>
                  <a:srgbClr val="000000"/>
                </a:solidFill>
                <a:latin typeface="Roboto"/>
                <a:sym typeface="Roboto"/>
              </a:rPr>
              <a:t>Aandeel bedrijventerreinen			4,5 % van Vlaanderen</a:t>
            </a:r>
          </a:p>
          <a:p>
            <a:pPr hangingPunct="0">
              <a:defRPr sz="1000">
                <a:latin typeface="Roboto"/>
                <a:ea typeface="Roboto"/>
                <a:cs typeface="Roboto"/>
                <a:sym typeface="Roboto"/>
              </a:defRPr>
            </a:pPr>
            <a:endParaRPr sz="1100" kern="0" dirty="0">
              <a:solidFill>
                <a:srgbClr val="000000"/>
              </a:solidFill>
              <a:latin typeface="Roboto"/>
              <a:sym typeface="Roboto"/>
            </a:endParaRPr>
          </a:p>
          <a:p>
            <a:pPr hangingPunct="0">
              <a:defRPr sz="1000">
                <a:latin typeface="Roboto"/>
                <a:ea typeface="Roboto"/>
                <a:cs typeface="Roboto"/>
                <a:sym typeface="Roboto"/>
              </a:defRPr>
            </a:pPr>
            <a:r>
              <a:rPr sz="1100" kern="0" dirty="0">
                <a:solidFill>
                  <a:srgbClr val="000000"/>
                </a:solidFill>
                <a:latin typeface="Roboto"/>
                <a:sym typeface="Roboto"/>
              </a:rPr>
              <a:t>Oppervlakte bedrijventerreinen		60.746 ha</a:t>
            </a:r>
          </a:p>
          <a:p>
            <a:pPr hangingPunct="0">
              <a:defRPr sz="1000">
                <a:latin typeface="Roboto"/>
                <a:ea typeface="Roboto"/>
                <a:cs typeface="Roboto"/>
                <a:sym typeface="Roboto"/>
              </a:defRPr>
            </a:pPr>
            <a:r>
              <a:rPr sz="1100" kern="0" dirty="0">
                <a:solidFill>
                  <a:srgbClr val="000000"/>
                </a:solidFill>
                <a:latin typeface="Roboto"/>
                <a:sym typeface="Roboto"/>
              </a:rPr>
              <a:t>Regenval in Vlaanderen			750 mm</a:t>
            </a:r>
          </a:p>
          <a:p>
            <a:pPr hangingPunct="0">
              <a:defRPr sz="1000">
                <a:latin typeface="Roboto"/>
                <a:ea typeface="Roboto"/>
                <a:cs typeface="Roboto"/>
                <a:sym typeface="Roboto"/>
              </a:defRPr>
            </a:pPr>
            <a:endParaRPr sz="1100" kern="0" dirty="0">
              <a:solidFill>
                <a:srgbClr val="000000"/>
              </a:solidFill>
              <a:latin typeface="Roboto"/>
              <a:sym typeface="Roboto"/>
            </a:endParaRPr>
          </a:p>
          <a:p>
            <a:pPr hangingPunct="0">
              <a:defRPr sz="1000">
                <a:latin typeface="Roboto"/>
                <a:ea typeface="Roboto"/>
                <a:cs typeface="Roboto"/>
                <a:sym typeface="Roboto"/>
              </a:defRPr>
            </a:pPr>
            <a:r>
              <a:rPr sz="1100" kern="0" dirty="0">
                <a:solidFill>
                  <a:srgbClr val="000000"/>
                </a:solidFill>
                <a:latin typeface="Roboto"/>
                <a:sym typeface="Roboto"/>
              </a:rPr>
              <a:t>Regenval op bedrijventerreinen		455.595.000 m</a:t>
            </a:r>
            <a:r>
              <a:rPr sz="1100" kern="0" baseline="30000" dirty="0">
                <a:solidFill>
                  <a:srgbClr val="000000"/>
                </a:solidFill>
                <a:latin typeface="Roboto"/>
                <a:sym typeface="Roboto"/>
              </a:rPr>
              <a:t>3</a:t>
            </a:r>
          </a:p>
        </p:txBody>
      </p:sp>
      <p:pic>
        <p:nvPicPr>
          <p:cNvPr id="119" name="Screen Shot 2021-02-22 at 14.21.58.png" descr="Screen Shot 2021-02-22 at 14.21.58.png"/>
          <p:cNvPicPr>
            <a:picLocks noChangeAspect="1"/>
          </p:cNvPicPr>
          <p:nvPr/>
        </p:nvPicPr>
        <p:blipFill>
          <a:blip r:embed="rId3"/>
          <a:srcRect t="10523"/>
          <a:stretch>
            <a:fillRect/>
          </a:stretch>
        </p:blipFill>
        <p:spPr>
          <a:xfrm>
            <a:off x="1932316" y="1096671"/>
            <a:ext cx="8520522" cy="384370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Google Shape;77;p17"/>
          <p:cNvSpPr txBox="1">
            <a:spLocks noGrp="1"/>
          </p:cNvSpPr>
          <p:nvPr>
            <p:ph type="title"/>
          </p:nvPr>
        </p:nvSpPr>
        <p:spPr>
          <a:xfrm>
            <a:off x="1835699" y="372425"/>
            <a:ext cx="8520602" cy="435901"/>
          </a:xfrm>
          <a:prstGeom prst="rect">
            <a:avLst/>
          </a:prstGeom>
          <a:solidFill>
            <a:srgbClr val="FFFFFF"/>
          </a:solidFill>
        </p:spPr>
        <p:txBody>
          <a:bodyPr>
            <a:noAutofit/>
          </a:bodyPr>
          <a:lstStyle/>
          <a:p>
            <a:pPr algn="ctr" defTabSz="640079">
              <a:defRPr sz="980">
                <a:latin typeface="Roboto"/>
                <a:ea typeface="Roboto"/>
                <a:cs typeface="Roboto"/>
                <a:sym typeface="Roboto"/>
              </a:defRPr>
            </a:pPr>
            <a:r>
              <a:rPr sz="1600" dirty="0"/>
              <a:t>Afstroming van regenwater</a:t>
            </a:r>
            <a:br>
              <a:rPr sz="1600" dirty="0"/>
            </a:br>
            <a:r>
              <a:rPr sz="1100" dirty="0"/>
              <a:t>Van dit regenwater vloeit een groot deel weg</a:t>
            </a:r>
          </a:p>
        </p:txBody>
      </p:sp>
      <p:sp>
        <p:nvSpPr>
          <p:cNvPr id="124" name="Google Shape;78;p17"/>
          <p:cNvSpPr txBox="1"/>
          <p:nvPr/>
        </p:nvSpPr>
        <p:spPr>
          <a:xfrm>
            <a:off x="3863699" y="4612795"/>
            <a:ext cx="5991424" cy="172351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hangingPunct="0">
              <a:defRPr sz="1000">
                <a:solidFill>
                  <a:srgbClr val="38761D"/>
                </a:solidFill>
                <a:latin typeface="Roboto"/>
                <a:ea typeface="Roboto"/>
                <a:cs typeface="Roboto"/>
                <a:sym typeface="Roboto"/>
              </a:defRPr>
            </a:pPr>
            <a:r>
              <a:rPr sz="1000" kern="0" dirty="0">
                <a:solidFill>
                  <a:srgbClr val="38761D"/>
                </a:solidFill>
                <a:latin typeface="Roboto"/>
                <a:sym typeface="Roboto"/>
              </a:rPr>
              <a:t>Oppervlakte bedrijventerreinen			60.746 ha</a:t>
            </a:r>
          </a:p>
          <a:p>
            <a:pPr hangingPunct="0">
              <a:defRPr sz="1000">
                <a:latin typeface="Roboto"/>
                <a:ea typeface="Roboto"/>
                <a:cs typeface="Roboto"/>
                <a:sym typeface="Roboto"/>
              </a:defRPr>
            </a:pPr>
            <a:r>
              <a:rPr sz="1000" kern="0" dirty="0">
                <a:solidFill>
                  <a:srgbClr val="000000"/>
                </a:solidFill>
                <a:latin typeface="Roboto"/>
                <a:sym typeface="Roboto"/>
              </a:rPr>
              <a:t>Aandeel onverhard			45 %</a:t>
            </a:r>
          </a:p>
          <a:p>
            <a:pPr hangingPunct="0">
              <a:defRPr sz="1000">
                <a:latin typeface="Roboto"/>
                <a:ea typeface="Roboto"/>
                <a:cs typeface="Roboto"/>
                <a:sym typeface="Roboto"/>
              </a:defRPr>
            </a:pPr>
            <a:r>
              <a:rPr sz="1000" b="1" kern="0" dirty="0">
                <a:solidFill>
                  <a:srgbClr val="000000"/>
                </a:solidFill>
                <a:latin typeface="Roboto"/>
                <a:sym typeface="Roboto"/>
              </a:rPr>
              <a:t>Aandeel verhard			55 %</a:t>
            </a:r>
          </a:p>
          <a:p>
            <a:pPr hangingPunct="0">
              <a:defRPr sz="1000">
                <a:latin typeface="Roboto"/>
                <a:ea typeface="Roboto"/>
                <a:cs typeface="Roboto"/>
                <a:sym typeface="Roboto"/>
              </a:defRPr>
            </a:pPr>
            <a:r>
              <a:rPr sz="1000" kern="0" dirty="0">
                <a:solidFill>
                  <a:srgbClr val="000000"/>
                </a:solidFill>
                <a:latin typeface="Roboto"/>
                <a:sym typeface="Roboto"/>
              </a:rPr>
              <a:t>Verharde oppervlakte bedrijventerreinen		32.609.000 ha</a:t>
            </a:r>
          </a:p>
          <a:p>
            <a:pPr hangingPunct="0">
              <a:defRPr sz="1000">
                <a:latin typeface="Roboto"/>
                <a:ea typeface="Roboto"/>
                <a:cs typeface="Roboto"/>
                <a:sym typeface="Roboto"/>
              </a:defRPr>
            </a:pPr>
            <a:endParaRPr sz="1000" kern="0" dirty="0">
              <a:solidFill>
                <a:srgbClr val="000000"/>
              </a:solidFill>
              <a:latin typeface="Roboto"/>
              <a:sym typeface="Roboto"/>
            </a:endParaRPr>
          </a:p>
          <a:p>
            <a:pPr hangingPunct="0">
              <a:defRPr sz="1000">
                <a:solidFill>
                  <a:srgbClr val="666666"/>
                </a:solidFill>
                <a:latin typeface="Roboto"/>
                <a:ea typeface="Roboto"/>
                <a:cs typeface="Roboto"/>
                <a:sym typeface="Roboto"/>
              </a:defRPr>
            </a:pPr>
            <a:r>
              <a:rPr sz="1000" kern="0" dirty="0">
                <a:solidFill>
                  <a:srgbClr val="666666"/>
                </a:solidFill>
                <a:latin typeface="Roboto"/>
                <a:sym typeface="Roboto"/>
              </a:rPr>
              <a:t>Regenval op bedrijventerreinen			455.595.000 m</a:t>
            </a:r>
            <a:r>
              <a:rPr sz="1000" kern="0" baseline="30000" dirty="0">
                <a:solidFill>
                  <a:srgbClr val="666666"/>
                </a:solidFill>
                <a:latin typeface="Roboto"/>
                <a:sym typeface="Roboto"/>
              </a:rPr>
              <a:t>3</a:t>
            </a:r>
          </a:p>
          <a:p>
            <a:pPr hangingPunct="0">
              <a:defRPr sz="1000">
                <a:solidFill>
                  <a:srgbClr val="38761D"/>
                </a:solidFill>
                <a:latin typeface="Roboto"/>
                <a:ea typeface="Roboto"/>
                <a:cs typeface="Roboto"/>
                <a:sym typeface="Roboto"/>
              </a:defRPr>
            </a:pPr>
            <a:r>
              <a:rPr sz="1000" b="1" kern="0" dirty="0">
                <a:solidFill>
                  <a:srgbClr val="38761D"/>
                </a:solidFill>
                <a:latin typeface="Roboto"/>
                <a:sym typeface="Roboto"/>
              </a:rPr>
              <a:t>Afvloeiing van bedrijventerreinen		222.348.382 m</a:t>
            </a:r>
            <a:r>
              <a:rPr sz="1000" b="1" kern="0" baseline="30000" dirty="0">
                <a:solidFill>
                  <a:srgbClr val="38761D"/>
                </a:solidFill>
                <a:latin typeface="Roboto"/>
                <a:sym typeface="Roboto"/>
              </a:rPr>
              <a:t>3</a:t>
            </a:r>
          </a:p>
          <a:p>
            <a:pPr hangingPunct="0">
              <a:defRPr sz="1000">
                <a:latin typeface="Roboto"/>
                <a:ea typeface="Roboto"/>
                <a:cs typeface="Roboto"/>
                <a:sym typeface="Roboto"/>
              </a:defRPr>
            </a:pPr>
            <a:r>
              <a:rPr sz="1000" kern="0" dirty="0">
                <a:solidFill>
                  <a:srgbClr val="000000"/>
                </a:solidFill>
                <a:latin typeface="Roboto"/>
                <a:sym typeface="Roboto"/>
              </a:rPr>
              <a:t>Afvloeiing van verhardingen			108.564.183 m</a:t>
            </a:r>
            <a:r>
              <a:rPr sz="1000" kern="0" baseline="30000" dirty="0">
                <a:solidFill>
                  <a:srgbClr val="000000"/>
                </a:solidFill>
                <a:latin typeface="Roboto"/>
                <a:sym typeface="Roboto"/>
              </a:rPr>
              <a:t>3</a:t>
            </a:r>
          </a:p>
          <a:p>
            <a:pPr hangingPunct="0">
              <a:defRPr sz="1000">
                <a:latin typeface="Roboto"/>
                <a:ea typeface="Roboto"/>
                <a:cs typeface="Roboto"/>
                <a:sym typeface="Roboto"/>
              </a:defRPr>
            </a:pPr>
            <a:r>
              <a:rPr sz="1000" kern="0" dirty="0">
                <a:solidFill>
                  <a:srgbClr val="008000"/>
                </a:solidFill>
                <a:latin typeface="Roboto"/>
                <a:sym typeface="Roboto"/>
              </a:rPr>
              <a:t>Afvloeiing van daken			71.577.872 m</a:t>
            </a:r>
            <a:r>
              <a:rPr sz="1000" kern="0" baseline="30000" dirty="0">
                <a:solidFill>
                  <a:srgbClr val="008000"/>
                </a:solidFill>
                <a:latin typeface="Roboto"/>
                <a:sym typeface="Roboto"/>
              </a:rPr>
              <a:t>3</a:t>
            </a:r>
          </a:p>
          <a:p>
            <a:pPr hangingPunct="0">
              <a:defRPr sz="1000">
                <a:latin typeface="Roboto"/>
                <a:ea typeface="Roboto"/>
                <a:cs typeface="Roboto"/>
                <a:sym typeface="Roboto"/>
              </a:defRPr>
            </a:pPr>
            <a:r>
              <a:rPr sz="1000" kern="0" dirty="0">
                <a:solidFill>
                  <a:srgbClr val="000000"/>
                </a:solidFill>
                <a:latin typeface="Roboto"/>
                <a:sym typeface="Roboto"/>
              </a:rPr>
              <a:t>Afvloeiing van onverharde delen			42.206.327 m</a:t>
            </a:r>
            <a:r>
              <a:rPr sz="1000" kern="0" baseline="30000" dirty="0">
                <a:solidFill>
                  <a:srgbClr val="000000"/>
                </a:solidFill>
                <a:latin typeface="Roboto"/>
                <a:sym typeface="Roboto"/>
              </a:rPr>
              <a:t>3</a:t>
            </a:r>
          </a:p>
        </p:txBody>
      </p:sp>
      <p:pic>
        <p:nvPicPr>
          <p:cNvPr id="125" name="Screen Shot 2021-02-22 at 14.23.48.png" descr="Screen Shot 2021-02-22 at 14.23.48.png"/>
          <p:cNvPicPr>
            <a:picLocks noChangeAspect="1"/>
          </p:cNvPicPr>
          <p:nvPr/>
        </p:nvPicPr>
        <p:blipFill>
          <a:blip r:embed="rId3"/>
          <a:srcRect l="2281" t="6961" r="4639" b="4366"/>
          <a:stretch>
            <a:fillRect/>
          </a:stretch>
        </p:blipFill>
        <p:spPr>
          <a:xfrm>
            <a:off x="2014226" y="1060508"/>
            <a:ext cx="8239926" cy="3795273"/>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Google Shape;83;p18"/>
          <p:cNvSpPr txBox="1">
            <a:spLocks noGrp="1"/>
          </p:cNvSpPr>
          <p:nvPr>
            <p:ph type="title"/>
          </p:nvPr>
        </p:nvSpPr>
        <p:spPr>
          <a:xfrm>
            <a:off x="1835699" y="365150"/>
            <a:ext cx="8520602" cy="492901"/>
          </a:xfrm>
          <a:prstGeom prst="rect">
            <a:avLst/>
          </a:prstGeom>
          <a:solidFill>
            <a:srgbClr val="FFFFFF"/>
          </a:solidFill>
        </p:spPr>
        <p:txBody>
          <a:bodyPr>
            <a:noAutofit/>
          </a:bodyPr>
          <a:lstStyle/>
          <a:p>
            <a:pPr algn="ctr" defTabSz="804672">
              <a:defRPr sz="1232">
                <a:latin typeface="Roboto"/>
                <a:ea typeface="Roboto"/>
                <a:cs typeface="Roboto"/>
                <a:sym typeface="Roboto"/>
              </a:defRPr>
            </a:pPr>
            <a:r>
              <a:rPr sz="1400" dirty="0"/>
              <a:t>Positie in het stroombekken</a:t>
            </a:r>
            <a:br>
              <a:rPr sz="1400" dirty="0"/>
            </a:br>
            <a:r>
              <a:rPr sz="1000" dirty="0"/>
              <a:t>Strategische locatie i.f.v. kwantitatief beheer</a:t>
            </a:r>
          </a:p>
        </p:txBody>
      </p:sp>
      <p:sp>
        <p:nvSpPr>
          <p:cNvPr id="130" name="object 2"/>
          <p:cNvSpPr/>
          <p:nvPr/>
        </p:nvSpPr>
        <p:spPr>
          <a:xfrm>
            <a:off x="2076825" y="1183303"/>
            <a:ext cx="7962150" cy="3067132"/>
          </a:xfrm>
          <a:prstGeom prst="rect">
            <a:avLst/>
          </a:prstGeom>
          <a:blipFill>
            <a:blip r:embed="rId3"/>
            <a:stretch>
              <a:fillRect/>
            </a:stretch>
          </a:blipFill>
          <a:ln w="12700">
            <a:miter lim="400000"/>
          </a:ln>
        </p:spPr>
        <p:txBody>
          <a:bodyPr lIns="45719" rIns="45719"/>
          <a:lstStyle/>
          <a:p>
            <a:pPr hangingPunct="0">
              <a:defRPr sz="1800">
                <a:latin typeface="Calibri"/>
                <a:ea typeface="Calibri"/>
                <a:cs typeface="Calibri"/>
                <a:sym typeface="Calibri"/>
              </a:defRPr>
            </a:pPr>
            <a:endParaRPr kern="0">
              <a:solidFill>
                <a:srgbClr val="000000"/>
              </a:solidFill>
              <a:latin typeface="Calibri"/>
              <a:cs typeface="Calibri"/>
              <a:sym typeface="Calibri"/>
            </a:endParaRPr>
          </a:p>
        </p:txBody>
      </p:sp>
      <p:sp>
        <p:nvSpPr>
          <p:cNvPr id="131" name="object 31"/>
          <p:cNvSpPr txBox="1"/>
          <p:nvPr/>
        </p:nvSpPr>
        <p:spPr>
          <a:xfrm>
            <a:off x="2277216" y="4787235"/>
            <a:ext cx="7971157" cy="46166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6859905" indent="12700" hangingPunct="0">
              <a:defRPr sz="1000">
                <a:latin typeface="Whyte Regular"/>
                <a:ea typeface="Whyte Regular"/>
                <a:cs typeface="Whyte Regular"/>
                <a:sym typeface="Whyte Regular"/>
              </a:defRPr>
            </a:pPr>
            <a:r>
              <a:rPr sz="1000" kern="0">
                <a:solidFill>
                  <a:srgbClr val="000000"/>
                </a:solidFill>
                <a:latin typeface="Whyte Regular"/>
                <a:sym typeface="Whyte Regular"/>
              </a:rPr>
              <a:t>Flemish </a:t>
            </a:r>
            <a:r>
              <a:rPr sz="1000" kern="0" spc="-4">
                <a:solidFill>
                  <a:srgbClr val="000000"/>
                </a:solidFill>
                <a:latin typeface="Whyte Regular"/>
                <a:sym typeface="Whyte Regular"/>
              </a:rPr>
              <a:t>region  industrial</a:t>
            </a:r>
            <a:r>
              <a:rPr sz="1000" kern="0" spc="-39">
                <a:solidFill>
                  <a:srgbClr val="000000"/>
                </a:solidFill>
                <a:latin typeface="Whyte Regular"/>
                <a:sym typeface="Whyte Regular"/>
              </a:rPr>
              <a:t> </a:t>
            </a:r>
            <a:r>
              <a:rPr sz="1000" kern="0" spc="-4">
                <a:solidFill>
                  <a:srgbClr val="000000"/>
                </a:solidFill>
                <a:latin typeface="Whyte Regular"/>
                <a:sym typeface="Whyte Regular"/>
              </a:rPr>
              <a:t>platform  sub-catchments</a:t>
            </a:r>
          </a:p>
        </p:txBody>
      </p:sp>
      <p:sp>
        <p:nvSpPr>
          <p:cNvPr id="132" name="object 32"/>
          <p:cNvSpPr/>
          <p:nvPr/>
        </p:nvSpPr>
        <p:spPr>
          <a:xfrm>
            <a:off x="2089151" y="4824604"/>
            <a:ext cx="90005" cy="90005"/>
          </a:xfrm>
          <a:prstGeom prst="rect">
            <a:avLst/>
          </a:prstGeom>
          <a:ln w="12700">
            <a:solidFill>
              <a:srgbClr val="002100"/>
            </a:solidFill>
          </a:ln>
        </p:spPr>
        <p:txBody>
          <a:bodyPr lIns="45719" rIns="45719"/>
          <a:lstStyle/>
          <a:p>
            <a:pPr hangingPunct="0">
              <a:defRPr sz="1800">
                <a:latin typeface="Calibri"/>
                <a:ea typeface="Calibri"/>
                <a:cs typeface="Calibri"/>
                <a:sym typeface="Calibri"/>
              </a:defRPr>
            </a:pPr>
            <a:endParaRPr kern="0">
              <a:solidFill>
                <a:srgbClr val="000000"/>
              </a:solidFill>
              <a:latin typeface="Calibri"/>
              <a:cs typeface="Calibri"/>
              <a:sym typeface="Calibri"/>
            </a:endParaRPr>
          </a:p>
        </p:txBody>
      </p:sp>
      <p:sp>
        <p:nvSpPr>
          <p:cNvPr id="133" name="object 33"/>
          <p:cNvSpPr/>
          <p:nvPr/>
        </p:nvSpPr>
        <p:spPr>
          <a:xfrm>
            <a:off x="2089151" y="4972418"/>
            <a:ext cx="90005" cy="90005"/>
          </a:xfrm>
          <a:prstGeom prst="rect">
            <a:avLst/>
          </a:prstGeom>
          <a:solidFill>
            <a:srgbClr val="6C6D70"/>
          </a:solidFill>
          <a:ln w="12700">
            <a:miter lim="400000"/>
          </a:ln>
        </p:spPr>
        <p:txBody>
          <a:bodyPr lIns="45719" rIns="45719"/>
          <a:lstStyle/>
          <a:p>
            <a:pPr hangingPunct="0">
              <a:defRPr sz="1800">
                <a:latin typeface="Calibri"/>
                <a:ea typeface="Calibri"/>
                <a:cs typeface="Calibri"/>
                <a:sym typeface="Calibri"/>
              </a:defRPr>
            </a:pPr>
            <a:endParaRPr kern="0">
              <a:solidFill>
                <a:srgbClr val="000000"/>
              </a:solidFill>
              <a:latin typeface="Calibri"/>
              <a:cs typeface="Calibri"/>
              <a:sym typeface="Calibri"/>
            </a:endParaRPr>
          </a:p>
        </p:txBody>
      </p:sp>
      <p:sp>
        <p:nvSpPr>
          <p:cNvPr id="134" name="object 34"/>
          <p:cNvSpPr/>
          <p:nvPr/>
        </p:nvSpPr>
        <p:spPr>
          <a:xfrm>
            <a:off x="2089151" y="5126610"/>
            <a:ext cx="90005" cy="90005"/>
          </a:xfrm>
          <a:prstGeom prst="rect">
            <a:avLst/>
          </a:prstGeom>
          <a:ln w="6350">
            <a:solidFill>
              <a:srgbClr val="002100"/>
            </a:solidFill>
          </a:ln>
        </p:spPr>
        <p:txBody>
          <a:bodyPr lIns="45719" rIns="45719"/>
          <a:lstStyle/>
          <a:p>
            <a:pPr hangingPunct="0">
              <a:defRPr sz="1800">
                <a:latin typeface="Calibri"/>
                <a:ea typeface="Calibri"/>
                <a:cs typeface="Calibri"/>
                <a:sym typeface="Calibri"/>
              </a:defRPr>
            </a:pPr>
            <a:endParaRPr kern="0">
              <a:solidFill>
                <a:srgbClr val="000000"/>
              </a:solidFill>
              <a:latin typeface="Calibri"/>
              <a:cs typeface="Calibri"/>
              <a:sym typeface="Calibri"/>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Google Shape;89;p19" descr="Google Shape;89;p19"/>
          <p:cNvPicPr>
            <a:picLocks noChangeAspect="1"/>
          </p:cNvPicPr>
          <p:nvPr/>
        </p:nvPicPr>
        <p:blipFill>
          <a:blip r:embed="rId3"/>
          <a:srcRect t="82738"/>
          <a:stretch>
            <a:fillRect/>
          </a:stretch>
        </p:blipFill>
        <p:spPr>
          <a:xfrm>
            <a:off x="1744800" y="5050719"/>
            <a:ext cx="8839199" cy="761331"/>
          </a:xfrm>
          <a:prstGeom prst="rect">
            <a:avLst/>
          </a:prstGeom>
          <a:ln w="12700">
            <a:miter lim="400000"/>
          </a:ln>
        </p:spPr>
      </p:pic>
      <p:sp>
        <p:nvSpPr>
          <p:cNvPr id="139" name="Google Shape;90;p19"/>
          <p:cNvSpPr txBox="1">
            <a:spLocks noGrp="1"/>
          </p:cNvSpPr>
          <p:nvPr>
            <p:ph type="title"/>
          </p:nvPr>
        </p:nvSpPr>
        <p:spPr>
          <a:xfrm>
            <a:off x="1835699" y="365150"/>
            <a:ext cx="8520602" cy="492901"/>
          </a:xfrm>
          <a:prstGeom prst="rect">
            <a:avLst/>
          </a:prstGeom>
          <a:solidFill>
            <a:srgbClr val="FFFFFF"/>
          </a:solidFill>
        </p:spPr>
        <p:txBody>
          <a:bodyPr>
            <a:noAutofit/>
          </a:bodyPr>
          <a:lstStyle/>
          <a:p>
            <a:pPr algn="ctr" defTabSz="804672">
              <a:defRPr sz="1232">
                <a:latin typeface="Roboto"/>
                <a:ea typeface="Roboto"/>
                <a:cs typeface="Roboto"/>
                <a:sym typeface="Roboto"/>
              </a:defRPr>
            </a:pPr>
            <a:r>
              <a:rPr sz="1400" dirty="0"/>
              <a:t>Positie in het landschap</a:t>
            </a:r>
            <a:br>
              <a:rPr sz="1400" dirty="0"/>
            </a:br>
            <a:r>
              <a:rPr sz="1000" dirty="0"/>
              <a:t>Strategische locatie t.o.v. ecologische corridors</a:t>
            </a:r>
          </a:p>
        </p:txBody>
      </p:sp>
      <p:pic>
        <p:nvPicPr>
          <p:cNvPr id="140" name="Screen Shot 2021-02-22 at 14.07.53.png" descr="Screen Shot 2021-02-22 at 14.07.53.png"/>
          <p:cNvPicPr>
            <a:picLocks noChangeAspect="1"/>
          </p:cNvPicPr>
          <p:nvPr/>
        </p:nvPicPr>
        <p:blipFill>
          <a:blip r:embed="rId4"/>
          <a:srcRect l="1782" t="14203" r="3341" b="10034"/>
          <a:stretch>
            <a:fillRect/>
          </a:stretch>
        </p:blipFill>
        <p:spPr>
          <a:xfrm>
            <a:off x="1750507" y="1067350"/>
            <a:ext cx="8675472" cy="3388544"/>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1524000" y="1283938"/>
            <a:ext cx="9144000" cy="4645742"/>
          </a:xfrm>
          <a:prstGeom prst="rect">
            <a:avLst/>
          </a:prstGeom>
        </p:spPr>
      </p:pic>
      <p:sp>
        <p:nvSpPr>
          <p:cNvPr id="144" name="Google Shape;96;p20"/>
          <p:cNvSpPr txBox="1">
            <a:spLocks noGrp="1"/>
          </p:cNvSpPr>
          <p:nvPr>
            <p:ph type="title"/>
          </p:nvPr>
        </p:nvSpPr>
        <p:spPr>
          <a:xfrm>
            <a:off x="1835699" y="448248"/>
            <a:ext cx="8520602" cy="564901"/>
          </a:xfrm>
          <a:prstGeom prst="rect">
            <a:avLst/>
          </a:prstGeom>
          <a:solidFill>
            <a:srgbClr val="FFFFFF"/>
          </a:solidFill>
        </p:spPr>
        <p:txBody>
          <a:bodyPr/>
          <a:lstStyle/>
          <a:p>
            <a:pPr algn="ctr">
              <a:defRPr sz="1400">
                <a:latin typeface="Roboto"/>
                <a:ea typeface="Roboto"/>
                <a:cs typeface="Roboto"/>
                <a:sym typeface="Roboto"/>
              </a:defRPr>
            </a:pPr>
            <a:r>
              <a:t>Watergebruik per sector</a:t>
            </a:r>
          </a:p>
          <a:p>
            <a:pPr algn="ctr">
              <a:defRPr sz="1000">
                <a:latin typeface="Roboto"/>
                <a:ea typeface="Roboto"/>
                <a:cs typeface="Roboto"/>
                <a:sym typeface="Roboto"/>
              </a:defRPr>
            </a:pPr>
            <a:r>
              <a:t>Industrie gebruikt veel water</a:t>
            </a:r>
          </a:p>
        </p:txBody>
      </p:sp>
      <p:sp>
        <p:nvSpPr>
          <p:cNvPr id="146" name="Google Shape;98;p20"/>
          <p:cNvSpPr/>
          <p:nvPr/>
        </p:nvSpPr>
        <p:spPr>
          <a:xfrm>
            <a:off x="9241104" y="3422625"/>
            <a:ext cx="1216473" cy="1266845"/>
          </a:xfrm>
          <a:prstGeom prst="rect">
            <a:avLst/>
          </a:prstGeom>
          <a:ln w="57150" cmpd="sng">
            <a:solidFill>
              <a:srgbClr val="38761D"/>
            </a:solidFill>
          </a:ln>
        </p:spPr>
        <p:txBody>
          <a:bodyPr lIns="45719" rIns="45719" anchor="ctr"/>
          <a:lstStyle/>
          <a:p>
            <a:pPr hangingPunct="0">
              <a:defRPr sz="1600"/>
            </a:pPr>
            <a:endParaRPr sz="1600" kern="0">
              <a:solidFill>
                <a:srgbClr val="000000"/>
              </a:solidFill>
              <a:latin typeface="Arial"/>
              <a:cs typeface="Arial"/>
              <a:sym typeface="Arial"/>
            </a:endParaRPr>
          </a:p>
        </p:txBody>
      </p:sp>
    </p:spTree>
    <p:extLst>
      <p:ext uri="{BB962C8B-B14F-4D97-AF65-F5344CB8AC3E}">
        <p14:creationId xmlns:p14="http://schemas.microsoft.com/office/powerpoint/2010/main" val="323995474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Google Shape;103;p21" descr="Google Shape;103;p21"/>
          <p:cNvPicPr>
            <a:picLocks noChangeAspect="1"/>
          </p:cNvPicPr>
          <p:nvPr/>
        </p:nvPicPr>
        <p:blipFill>
          <a:blip r:embed="rId2"/>
          <a:srcRect l="4847" t="17059" r="5714" b="29729"/>
          <a:stretch>
            <a:fillRect/>
          </a:stretch>
        </p:blipFill>
        <p:spPr>
          <a:xfrm>
            <a:off x="1976449" y="1158324"/>
            <a:ext cx="8177702" cy="3612676"/>
          </a:xfrm>
          <a:prstGeom prst="rect">
            <a:avLst/>
          </a:prstGeom>
          <a:ln w="12700">
            <a:miter lim="400000"/>
          </a:ln>
        </p:spPr>
      </p:pic>
      <p:sp>
        <p:nvSpPr>
          <p:cNvPr id="151" name="Google Shape;104;p21"/>
          <p:cNvSpPr/>
          <p:nvPr/>
        </p:nvSpPr>
        <p:spPr>
          <a:xfrm>
            <a:off x="3629725" y="5573225"/>
            <a:ext cx="555901" cy="205201"/>
          </a:xfrm>
          <a:prstGeom prst="rect">
            <a:avLst/>
          </a:prstGeom>
          <a:solidFill>
            <a:srgbClr val="000000"/>
          </a:solidFill>
          <a:ln>
            <a:solidFill>
              <a:schemeClr val="accent2">
                <a:lumOff val="21764"/>
              </a:schemeClr>
            </a:solidFill>
          </a:ln>
        </p:spPr>
        <p:txBody>
          <a:bodyPr lIns="45719" rIns="45719" anchor="ctr"/>
          <a:lstStyle/>
          <a:p>
            <a:pPr hangingPunct="0">
              <a:defRPr/>
            </a:pPr>
            <a:endParaRPr sz="1400" kern="0">
              <a:solidFill>
                <a:srgbClr val="000000"/>
              </a:solidFill>
              <a:latin typeface="Arial"/>
              <a:cs typeface="Arial"/>
              <a:sym typeface="Arial"/>
            </a:endParaRPr>
          </a:p>
        </p:txBody>
      </p:sp>
      <p:sp>
        <p:nvSpPr>
          <p:cNvPr id="152" name="Google Shape;105;p21"/>
          <p:cNvSpPr/>
          <p:nvPr/>
        </p:nvSpPr>
        <p:spPr>
          <a:xfrm>
            <a:off x="4185635" y="5573225"/>
            <a:ext cx="4147201" cy="205201"/>
          </a:xfrm>
          <a:prstGeom prst="rect">
            <a:avLst/>
          </a:prstGeom>
          <a:solidFill>
            <a:srgbClr val="EEEEEE"/>
          </a:solidFill>
          <a:ln>
            <a:solidFill>
              <a:schemeClr val="accent2">
                <a:lumOff val="21764"/>
              </a:schemeClr>
            </a:solidFill>
          </a:ln>
        </p:spPr>
        <p:txBody>
          <a:bodyPr lIns="45719" rIns="45719" anchor="ctr"/>
          <a:lstStyle/>
          <a:p>
            <a:pPr hangingPunct="0">
              <a:defRPr/>
            </a:pPr>
            <a:endParaRPr sz="1400" kern="0">
              <a:solidFill>
                <a:srgbClr val="000000"/>
              </a:solidFill>
              <a:latin typeface="Arial"/>
              <a:cs typeface="Arial"/>
              <a:sym typeface="Arial"/>
            </a:endParaRPr>
          </a:p>
        </p:txBody>
      </p:sp>
      <p:sp>
        <p:nvSpPr>
          <p:cNvPr id="153" name="Google Shape;106;p21"/>
          <p:cNvSpPr txBox="1"/>
          <p:nvPr/>
        </p:nvSpPr>
        <p:spPr>
          <a:xfrm>
            <a:off x="4127200" y="6117349"/>
            <a:ext cx="2572500" cy="1538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000">
                <a:latin typeface="Roboto"/>
                <a:ea typeface="Roboto"/>
                <a:cs typeface="Roboto"/>
                <a:sym typeface="Roboto"/>
              </a:defRPr>
            </a:lvl1pPr>
          </a:lstStyle>
          <a:p>
            <a:pPr hangingPunct="0">
              <a:defRPr/>
            </a:pPr>
            <a:r>
              <a:rPr kern="0">
                <a:solidFill>
                  <a:srgbClr val="000000"/>
                </a:solidFill>
              </a:rPr>
              <a:t>6,2 % gebruik</a:t>
            </a:r>
          </a:p>
        </p:txBody>
      </p:sp>
      <p:sp>
        <p:nvSpPr>
          <p:cNvPr id="154" name="Google Shape;107;p21"/>
          <p:cNvSpPr txBox="1">
            <a:spLocks noGrp="1"/>
          </p:cNvSpPr>
          <p:nvPr>
            <p:ph type="title"/>
          </p:nvPr>
        </p:nvSpPr>
        <p:spPr>
          <a:xfrm>
            <a:off x="1835699" y="457924"/>
            <a:ext cx="8520602" cy="564901"/>
          </a:xfrm>
          <a:prstGeom prst="rect">
            <a:avLst/>
          </a:prstGeom>
          <a:solidFill>
            <a:srgbClr val="FFFFFF"/>
          </a:solidFill>
        </p:spPr>
        <p:txBody>
          <a:bodyPr/>
          <a:lstStyle/>
          <a:p>
            <a:pPr algn="ctr">
              <a:defRPr sz="1400">
                <a:latin typeface="Roboto"/>
                <a:ea typeface="Roboto"/>
                <a:cs typeface="Roboto"/>
                <a:sym typeface="Roboto"/>
              </a:defRPr>
            </a:pPr>
            <a:r>
              <a:t>Watergebruik per bron</a:t>
            </a:r>
          </a:p>
          <a:p>
            <a:pPr algn="ctr">
              <a:defRPr sz="1000">
                <a:latin typeface="Roboto"/>
                <a:ea typeface="Roboto"/>
                <a:cs typeface="Roboto"/>
                <a:sym typeface="Roboto"/>
              </a:defRPr>
            </a:pPr>
            <a:r>
              <a:t>Industrie hergebruikt weinig regenwater</a:t>
            </a:r>
          </a:p>
        </p:txBody>
      </p:sp>
      <p:sp>
        <p:nvSpPr>
          <p:cNvPr id="155" name="Google Shape;108;p21"/>
          <p:cNvSpPr/>
          <p:nvPr/>
        </p:nvSpPr>
        <p:spPr>
          <a:xfrm>
            <a:off x="4127201" y="6306350"/>
            <a:ext cx="58501" cy="205201"/>
          </a:xfrm>
          <a:prstGeom prst="rect">
            <a:avLst/>
          </a:prstGeom>
          <a:solidFill>
            <a:srgbClr val="000000"/>
          </a:solidFill>
          <a:ln>
            <a:solidFill>
              <a:schemeClr val="accent2">
                <a:lumOff val="21764"/>
              </a:schemeClr>
            </a:solidFill>
          </a:ln>
        </p:spPr>
        <p:txBody>
          <a:bodyPr lIns="45719" rIns="45719" anchor="ctr"/>
          <a:lstStyle/>
          <a:p>
            <a:pPr hangingPunct="0">
              <a:defRPr/>
            </a:pPr>
            <a:endParaRPr sz="1400" kern="0">
              <a:solidFill>
                <a:srgbClr val="000000"/>
              </a:solidFill>
              <a:latin typeface="Arial"/>
              <a:cs typeface="Arial"/>
              <a:sym typeface="Arial"/>
            </a:endParaRPr>
          </a:p>
        </p:txBody>
      </p:sp>
      <p:sp>
        <p:nvSpPr>
          <p:cNvPr id="156" name="Google Shape;109;p21"/>
          <p:cNvSpPr/>
          <p:nvPr/>
        </p:nvSpPr>
        <p:spPr>
          <a:xfrm>
            <a:off x="4185635" y="6306350"/>
            <a:ext cx="4147201" cy="205201"/>
          </a:xfrm>
          <a:prstGeom prst="rect">
            <a:avLst/>
          </a:prstGeom>
          <a:solidFill>
            <a:srgbClr val="EEEEEE"/>
          </a:solidFill>
          <a:ln>
            <a:solidFill>
              <a:schemeClr val="accent2">
                <a:lumOff val="21764"/>
              </a:schemeClr>
            </a:solidFill>
          </a:ln>
        </p:spPr>
        <p:txBody>
          <a:bodyPr lIns="45719" rIns="45719" anchor="ctr"/>
          <a:lstStyle/>
          <a:p>
            <a:pPr hangingPunct="0">
              <a:defRPr/>
            </a:pPr>
            <a:endParaRPr sz="1400" kern="0">
              <a:solidFill>
                <a:srgbClr val="000000"/>
              </a:solidFill>
              <a:latin typeface="Arial"/>
              <a:cs typeface="Arial"/>
              <a:sym typeface="Arial"/>
            </a:endParaRPr>
          </a:p>
        </p:txBody>
      </p:sp>
      <p:sp>
        <p:nvSpPr>
          <p:cNvPr id="157" name="Google Shape;110;p21"/>
          <p:cNvSpPr txBox="1"/>
          <p:nvPr/>
        </p:nvSpPr>
        <p:spPr>
          <a:xfrm>
            <a:off x="4681525" y="5391899"/>
            <a:ext cx="3651301" cy="15388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0" tIns="0" rIns="0" bIns="0">
            <a:spAutoFit/>
          </a:bodyPr>
          <a:lstStyle>
            <a:lvl1pPr algn="r">
              <a:defRPr sz="1000">
                <a:solidFill>
                  <a:srgbClr val="274E13"/>
                </a:solidFill>
                <a:latin typeface="Roboto"/>
                <a:ea typeface="Roboto"/>
                <a:cs typeface="Roboto"/>
                <a:sym typeface="Roboto"/>
              </a:defRPr>
            </a:lvl1pPr>
          </a:lstStyle>
          <a:p>
            <a:pPr hangingPunct="0">
              <a:defRPr/>
            </a:pPr>
            <a:r>
              <a:rPr kern="0"/>
              <a:t>85 % potentieel gebruik</a:t>
            </a:r>
          </a:p>
        </p:txBody>
      </p:sp>
      <p:sp>
        <p:nvSpPr>
          <p:cNvPr id="158" name="Google Shape;111;p21"/>
          <p:cNvSpPr txBox="1"/>
          <p:nvPr/>
        </p:nvSpPr>
        <p:spPr>
          <a:xfrm>
            <a:off x="5177426" y="6117349"/>
            <a:ext cx="3155401" cy="1538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lgn="r">
              <a:defRPr sz="1000">
                <a:solidFill>
                  <a:srgbClr val="274E13"/>
                </a:solidFill>
                <a:latin typeface="Roboto"/>
                <a:ea typeface="Roboto"/>
                <a:cs typeface="Roboto"/>
                <a:sym typeface="Roboto"/>
              </a:defRPr>
            </a:lvl1pPr>
          </a:lstStyle>
          <a:p>
            <a:pPr hangingPunct="0">
              <a:defRPr/>
            </a:pPr>
            <a:r>
              <a:rPr kern="0"/>
              <a:t>93,2 % potentieel gebruik</a:t>
            </a:r>
          </a:p>
        </p:txBody>
      </p:sp>
      <p:sp>
        <p:nvSpPr>
          <p:cNvPr id="159" name="Google Shape;112;p21"/>
          <p:cNvSpPr txBox="1"/>
          <p:nvPr/>
        </p:nvSpPr>
        <p:spPr>
          <a:xfrm>
            <a:off x="3638524" y="5391899"/>
            <a:ext cx="2079302" cy="15388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0" tIns="0" rIns="0" bIns="0">
            <a:spAutoFit/>
          </a:bodyPr>
          <a:lstStyle/>
          <a:p>
            <a:pPr hangingPunct="0">
              <a:defRPr sz="1000">
                <a:latin typeface="Roboto"/>
                <a:ea typeface="Roboto"/>
                <a:cs typeface="Roboto"/>
                <a:sym typeface="Roboto"/>
              </a:defRPr>
            </a:pPr>
            <a:r>
              <a:rPr sz="1000" kern="0">
                <a:solidFill>
                  <a:srgbClr val="000000"/>
                </a:solidFill>
                <a:latin typeface="Roboto"/>
                <a:sym typeface="Roboto"/>
              </a:rPr>
              <a:t>15 % gebruik (11.170.000 m</a:t>
            </a:r>
            <a:r>
              <a:rPr sz="1000" kern="0" baseline="30000">
                <a:solidFill>
                  <a:srgbClr val="000000"/>
                </a:solidFill>
                <a:latin typeface="Roboto"/>
                <a:sym typeface="Roboto"/>
              </a:rPr>
              <a:t>3</a:t>
            </a:r>
            <a:r>
              <a:rPr sz="1000" kern="0">
                <a:solidFill>
                  <a:srgbClr val="000000"/>
                </a:solidFill>
                <a:latin typeface="Roboto"/>
                <a:sym typeface="Roboto"/>
              </a:rPr>
              <a:t>)</a:t>
            </a:r>
          </a:p>
        </p:txBody>
      </p:sp>
      <p:sp>
        <p:nvSpPr>
          <p:cNvPr id="160" name="Google Shape;113;p21"/>
          <p:cNvSpPr txBox="1"/>
          <p:nvPr/>
        </p:nvSpPr>
        <p:spPr>
          <a:xfrm>
            <a:off x="2588675" y="5598874"/>
            <a:ext cx="1353300" cy="1538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000">
                <a:latin typeface="Roboto"/>
                <a:ea typeface="Roboto"/>
                <a:cs typeface="Roboto"/>
                <a:sym typeface="Roboto"/>
              </a:defRPr>
            </a:lvl1pPr>
          </a:lstStyle>
          <a:p>
            <a:pPr hangingPunct="0">
              <a:defRPr/>
            </a:pPr>
            <a:r>
              <a:rPr kern="0">
                <a:solidFill>
                  <a:srgbClr val="000000"/>
                </a:solidFill>
              </a:rPr>
              <a:t>Daken </a:t>
            </a:r>
          </a:p>
        </p:txBody>
      </p:sp>
      <p:sp>
        <p:nvSpPr>
          <p:cNvPr id="161" name="Google Shape;114;p21"/>
          <p:cNvSpPr txBox="1"/>
          <p:nvPr/>
        </p:nvSpPr>
        <p:spPr>
          <a:xfrm>
            <a:off x="2588800" y="6331999"/>
            <a:ext cx="1353300" cy="1538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1000">
                <a:latin typeface="Roboto"/>
                <a:ea typeface="Roboto"/>
                <a:cs typeface="Roboto"/>
                <a:sym typeface="Roboto"/>
              </a:defRPr>
            </a:lvl1pPr>
          </a:lstStyle>
          <a:p>
            <a:pPr hangingPunct="0">
              <a:defRPr/>
            </a:pPr>
            <a:r>
              <a:rPr kern="0">
                <a:solidFill>
                  <a:srgbClr val="000000"/>
                </a:solidFill>
              </a:rPr>
              <a:t>Verhardingen</a:t>
            </a:r>
          </a:p>
        </p:txBody>
      </p:sp>
      <p:sp>
        <p:nvSpPr>
          <p:cNvPr id="162" name="Google Shape;115;p21"/>
          <p:cNvSpPr txBox="1"/>
          <p:nvPr/>
        </p:nvSpPr>
        <p:spPr>
          <a:xfrm>
            <a:off x="8372125" y="5598874"/>
            <a:ext cx="1534501" cy="1538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hangingPunct="0">
              <a:defRPr sz="1000">
                <a:latin typeface="Roboto"/>
                <a:ea typeface="Roboto"/>
                <a:cs typeface="Roboto"/>
                <a:sym typeface="Roboto"/>
              </a:defRPr>
            </a:pPr>
            <a:r>
              <a:rPr sz="1000" kern="0">
                <a:solidFill>
                  <a:srgbClr val="000000"/>
                </a:solidFill>
                <a:latin typeface="Roboto"/>
                <a:sym typeface="Roboto"/>
              </a:rPr>
              <a:t>Totaal: 71.577.872 m</a:t>
            </a:r>
            <a:r>
              <a:rPr sz="1000" kern="0" baseline="30000">
                <a:solidFill>
                  <a:srgbClr val="000000"/>
                </a:solidFill>
                <a:latin typeface="Roboto"/>
                <a:sym typeface="Roboto"/>
              </a:rPr>
              <a:t>3</a:t>
            </a:r>
          </a:p>
        </p:txBody>
      </p:sp>
      <p:sp>
        <p:nvSpPr>
          <p:cNvPr id="163" name="Google Shape;116;p21"/>
          <p:cNvSpPr txBox="1"/>
          <p:nvPr/>
        </p:nvSpPr>
        <p:spPr>
          <a:xfrm>
            <a:off x="8372125" y="6331999"/>
            <a:ext cx="1534501" cy="1538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hangingPunct="0">
              <a:defRPr sz="1000">
                <a:latin typeface="Roboto"/>
                <a:ea typeface="Roboto"/>
                <a:cs typeface="Roboto"/>
                <a:sym typeface="Roboto"/>
              </a:defRPr>
            </a:pPr>
            <a:r>
              <a:rPr sz="1000" kern="0">
                <a:solidFill>
                  <a:srgbClr val="000000"/>
                </a:solidFill>
                <a:latin typeface="Roboto"/>
                <a:sym typeface="Roboto"/>
              </a:rPr>
              <a:t>Totaal: 180.142.055 m</a:t>
            </a:r>
            <a:r>
              <a:rPr sz="1000" kern="0" baseline="30000">
                <a:solidFill>
                  <a:srgbClr val="000000"/>
                </a:solidFill>
                <a:latin typeface="Roboto"/>
                <a:sym typeface="Roboto"/>
              </a:rPr>
              <a:t>3</a:t>
            </a:r>
          </a:p>
        </p:txBody>
      </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1569</Words>
  <Application>Microsoft Office PowerPoint</Application>
  <PresentationFormat>Breedbeeld</PresentationFormat>
  <Paragraphs>266</Paragraphs>
  <Slides>32</Slides>
  <Notes>20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32</vt:i4>
      </vt:variant>
    </vt:vector>
  </HeadingPairs>
  <TitlesOfParts>
    <vt:vector size="40" baseType="lpstr">
      <vt:lpstr>Arial</vt:lpstr>
      <vt:lpstr>Calibri</vt:lpstr>
      <vt:lpstr>Helvetica</vt:lpstr>
      <vt:lpstr>Roboto</vt:lpstr>
      <vt:lpstr>Roboto Light</vt:lpstr>
      <vt:lpstr>Roboto Medium</vt:lpstr>
      <vt:lpstr>Whyte Regular</vt:lpstr>
      <vt:lpstr>Simple Light</vt:lpstr>
      <vt:lpstr>PowerPoint-presentatie</vt:lpstr>
      <vt:lpstr>PowerPoint-presentatie</vt:lpstr>
      <vt:lpstr>PowerPoint-presentatie</vt:lpstr>
      <vt:lpstr>Oppervlakte van bedrijventerreinen Er valt veel regenwater op bedrijventerreinen</vt:lpstr>
      <vt:lpstr>Afstroming van regenwater Van dit regenwater vloeit een groot deel weg</vt:lpstr>
      <vt:lpstr>Positie in het stroombekken Strategische locatie i.f.v. kwantitatief beheer</vt:lpstr>
      <vt:lpstr>Positie in het landschap Strategische locatie t.o.v. ecologische corridors</vt:lpstr>
      <vt:lpstr>Watergebruik per sector Industrie gebruikt veel water</vt:lpstr>
      <vt:lpstr>Watergebruik per bron Industrie hergebruikt weinig regenwater</vt:lpstr>
      <vt:lpstr>Strategieën Ladder van Lansink</vt:lpstr>
      <vt:lpstr>Strategieën Stromen hertekenen d.m.v. hergebruik, infiltratie en buffering</vt:lpstr>
      <vt:lpstr>PowerPoint-presentatie</vt:lpstr>
      <vt:lpstr>Differentiatie Het ene bedrijventerrein is het andere niet.</vt:lpstr>
      <vt:lpstr>Van triggers naar partnerschappen </vt:lpstr>
      <vt:lpstr>Locatie in het stroombekken bovenstrooms / benedenstrooms </vt:lpstr>
      <vt:lpstr>Overstromingsrisico overstromingsgevoelig: ja / nee </vt:lpstr>
      <vt:lpstr>Infiltratiecapaciteit ondergrond, microtopografie, grondwaterstand</vt:lpstr>
      <vt:lpstr>Rioleringsnetwerk bestaand netwerk: gesplitst / gemengd / geen</vt:lpstr>
      <vt:lpstr>Positie in het landschap nabij ecologische corridors: ja / nee</vt:lpstr>
      <vt:lpstr>Dominante activiteiten water -opvangers / -gebruikers</vt:lpstr>
      <vt:lpstr>Graad van verharding indicate van wateraanbod</vt:lpstr>
      <vt:lpstr>Watergebruik grondwatervergunningen / watercaptatie</vt:lpstr>
      <vt:lpstr>Watertekort droogtegevoeligheid / droogteschade claims</vt:lpstr>
      <vt:lpstr>Van eigenschappen naar triggers bronnen / mogelijke triggers</vt:lpstr>
      <vt:lpstr>Van triggers naar partnerschappen </vt:lpstr>
      <vt:lpstr>Van triggers naar partnerschappen VB. Proeftuinen Droogte: Wasco</vt:lpstr>
      <vt:lpstr>Van triggers naar partnerschappen VB. Neerdorp Beersel  </vt:lpstr>
      <vt:lpstr>PowerPoint-presentatie</vt:lpstr>
      <vt:lpstr>Bestaand rioleringssysteem</vt:lpstr>
      <vt:lpstr>Bestaande situatie rioleringen en microtopografie &gt; deelbekkens</vt:lpstr>
      <vt:lpstr>Strategieën Ladder van Lansink</vt:lpstr>
      <vt:lpstr>Design toolkit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Veys Heleen</dc:creator>
  <cp:lastModifiedBy>Veys Heleen</cp:lastModifiedBy>
  <cp:revision>1</cp:revision>
  <dcterms:created xsi:type="dcterms:W3CDTF">2021-02-25T13:53:17Z</dcterms:created>
  <dcterms:modified xsi:type="dcterms:W3CDTF">2021-02-25T13:54:09Z</dcterms:modified>
</cp:coreProperties>
</file>