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5" r:id="rId2"/>
    <p:sldMasterId id="2147483667" r:id="rId3"/>
    <p:sldMasterId id="2147483684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g37tOvnRxbBNf/bpE6RwzVco8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87E5E1-6DD9-4B73-8DE2-918C9E1C90D2}">
  <a:tblStyle styleId="{4F87E5E1-6DD9-4B73-8DE2-918C9E1C90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10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1600"/>
              <a:t>Aantal paletten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72222222222223"/>
          <c:y val="0.23281678331875183"/>
          <c:w val="0.81388888888888888"/>
          <c:h val="0.53064122193059204"/>
        </c:manualLayout>
      </c:layout>
      <c:pie3DChart>
        <c:varyColors val="1"/>
        <c:ser>
          <c:idx val="0"/>
          <c:order val="0"/>
          <c:explosion val="29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3D7-4B8D-A1A8-A1793733A0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3D7-4B8D-A1A8-A1793733A0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3D7-4B8D-A1A8-A1793733A0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(Totaal!$C$2,Totaal!$E$2,Totaal!$G$2)</c:f>
              <c:strCache>
                <c:ptCount val="3"/>
                <c:pt idx="0">
                  <c:v>goed</c:v>
                </c:pt>
                <c:pt idx="1">
                  <c:v>herstel</c:v>
                </c:pt>
                <c:pt idx="2">
                  <c:v>afval</c:v>
                </c:pt>
              </c:strCache>
            </c:strRef>
          </c:cat>
          <c:val>
            <c:numRef>
              <c:f>(Totaal!$C$11,Totaal!$E$11,Totaal!$G$11)</c:f>
              <c:numCache>
                <c:formatCode>General</c:formatCode>
                <c:ptCount val="3"/>
                <c:pt idx="0">
                  <c:v>140</c:v>
                </c:pt>
                <c:pt idx="1">
                  <c:v>19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D7-4B8D-A1A8-A1793733A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BEBEB"/>
    </a:soli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 paletten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Totaal!$A$3:$B$10</c:f>
              <c:multiLvlStrCache>
                <c:ptCount val="8"/>
                <c:lvl>
                  <c:pt idx="0">
                    <c:v>standard</c:v>
                  </c:pt>
                  <c:pt idx="1">
                    <c:v>EURO</c:v>
                  </c:pt>
                  <c:pt idx="2">
                    <c:v>light</c:v>
                  </c:pt>
                  <c:pt idx="3">
                    <c:v>heavy</c:v>
                  </c:pt>
                  <c:pt idx="4">
                    <c:v>light</c:v>
                  </c:pt>
                  <c:pt idx="5">
                    <c:v>CP1</c:v>
                  </c:pt>
                  <c:pt idx="6">
                    <c:v>CP3</c:v>
                  </c:pt>
                  <c:pt idx="7">
                    <c:v>allerlei</c:v>
                  </c:pt>
                </c:lvl>
                <c:lvl>
                  <c:pt idx="0">
                    <c:v>800x600</c:v>
                  </c:pt>
                  <c:pt idx="1">
                    <c:v>1200x800</c:v>
                  </c:pt>
                  <c:pt idx="2">
                    <c:v>1200x800</c:v>
                  </c:pt>
                  <c:pt idx="3">
                    <c:v>1200x1000</c:v>
                  </c:pt>
                  <c:pt idx="4">
                    <c:v>1200x1000</c:v>
                  </c:pt>
                  <c:pt idx="5">
                    <c:v>1200x1000</c:v>
                  </c:pt>
                  <c:pt idx="6">
                    <c:v>1140x1140</c:v>
                  </c:pt>
                  <c:pt idx="7">
                    <c:v>buiten formaat</c:v>
                  </c:pt>
                </c:lvl>
              </c:multiLvlStrCache>
            </c:multiLvlStrRef>
          </c:cat>
          <c:val>
            <c:numRef>
              <c:f>Totaal!$C$3:$C$10</c:f>
              <c:numCache>
                <c:formatCode>General</c:formatCode>
                <c:ptCount val="8"/>
                <c:pt idx="0">
                  <c:v>12</c:v>
                </c:pt>
                <c:pt idx="1">
                  <c:v>5</c:v>
                </c:pt>
                <c:pt idx="2">
                  <c:v>43</c:v>
                </c:pt>
                <c:pt idx="3">
                  <c:v>12</c:v>
                </c:pt>
                <c:pt idx="4">
                  <c:v>39</c:v>
                </c:pt>
                <c:pt idx="5">
                  <c:v>4</c:v>
                </c:pt>
                <c:pt idx="6">
                  <c:v>3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2-436F-A139-ECF12EA62C0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Totaal!$A$3:$B$10</c:f>
              <c:multiLvlStrCache>
                <c:ptCount val="8"/>
                <c:lvl>
                  <c:pt idx="0">
                    <c:v>standard</c:v>
                  </c:pt>
                  <c:pt idx="1">
                    <c:v>EURO</c:v>
                  </c:pt>
                  <c:pt idx="2">
                    <c:v>light</c:v>
                  </c:pt>
                  <c:pt idx="3">
                    <c:v>heavy</c:v>
                  </c:pt>
                  <c:pt idx="4">
                    <c:v>light</c:v>
                  </c:pt>
                  <c:pt idx="5">
                    <c:v>CP1</c:v>
                  </c:pt>
                  <c:pt idx="6">
                    <c:v>CP3</c:v>
                  </c:pt>
                  <c:pt idx="7">
                    <c:v>allerlei</c:v>
                  </c:pt>
                </c:lvl>
                <c:lvl>
                  <c:pt idx="0">
                    <c:v>800x600</c:v>
                  </c:pt>
                  <c:pt idx="1">
                    <c:v>1200x800</c:v>
                  </c:pt>
                  <c:pt idx="2">
                    <c:v>1200x800</c:v>
                  </c:pt>
                  <c:pt idx="3">
                    <c:v>1200x1000</c:v>
                  </c:pt>
                  <c:pt idx="4">
                    <c:v>1200x1000</c:v>
                  </c:pt>
                  <c:pt idx="5">
                    <c:v>1200x1000</c:v>
                  </c:pt>
                  <c:pt idx="6">
                    <c:v>1140x1140</c:v>
                  </c:pt>
                  <c:pt idx="7">
                    <c:v>buiten formaat</c:v>
                  </c:pt>
                </c:lvl>
              </c:multiLvlStrCache>
            </c:multiLvlStrRef>
          </c:cat>
          <c:val>
            <c:numRef>
              <c:f>Totaal!$E$3:$E$10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2-436F-A139-ECF12EA62C0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Totaal!$A$3:$B$10</c:f>
              <c:multiLvlStrCache>
                <c:ptCount val="8"/>
                <c:lvl>
                  <c:pt idx="0">
                    <c:v>standard</c:v>
                  </c:pt>
                  <c:pt idx="1">
                    <c:v>EURO</c:v>
                  </c:pt>
                  <c:pt idx="2">
                    <c:v>light</c:v>
                  </c:pt>
                  <c:pt idx="3">
                    <c:v>heavy</c:v>
                  </c:pt>
                  <c:pt idx="4">
                    <c:v>light</c:v>
                  </c:pt>
                  <c:pt idx="5">
                    <c:v>CP1</c:v>
                  </c:pt>
                  <c:pt idx="6">
                    <c:v>CP3</c:v>
                  </c:pt>
                  <c:pt idx="7">
                    <c:v>allerlei</c:v>
                  </c:pt>
                </c:lvl>
                <c:lvl>
                  <c:pt idx="0">
                    <c:v>800x600</c:v>
                  </c:pt>
                  <c:pt idx="1">
                    <c:v>1200x800</c:v>
                  </c:pt>
                  <c:pt idx="2">
                    <c:v>1200x800</c:v>
                  </c:pt>
                  <c:pt idx="3">
                    <c:v>1200x1000</c:v>
                  </c:pt>
                  <c:pt idx="4">
                    <c:v>1200x1000</c:v>
                  </c:pt>
                  <c:pt idx="5">
                    <c:v>1200x1000</c:v>
                  </c:pt>
                  <c:pt idx="6">
                    <c:v>1140x1140</c:v>
                  </c:pt>
                  <c:pt idx="7">
                    <c:v>buiten formaat</c:v>
                  </c:pt>
                </c:lvl>
              </c:multiLvlStrCache>
            </c:multiLvlStrRef>
          </c:cat>
          <c:val>
            <c:numRef>
              <c:f>Totaal!$G$3:$G$10</c:f>
              <c:numCache>
                <c:formatCode>General</c:formatCode>
                <c:ptCount val="8"/>
                <c:pt idx="0">
                  <c:v>1</c:v>
                </c:pt>
                <c:pt idx="1">
                  <c:v>12</c:v>
                </c:pt>
                <c:pt idx="2">
                  <c:v>7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D2-436F-A139-ECF12EA62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564224"/>
        <c:axId val="110564640"/>
      </c:barChart>
      <c:catAx>
        <c:axId val="11056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0564640"/>
        <c:crosses val="autoZero"/>
        <c:auto val="1"/>
        <c:lblAlgn val="ctr"/>
        <c:lblOffset val="100"/>
        <c:noMultiLvlLbl val="0"/>
      </c:catAx>
      <c:valAx>
        <c:axId val="11056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056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BEBEB"/>
    </a:solidFill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bijschrift">
  <p:cSld name="Titel en bijschrif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eraat met bijschrift">
  <p:cSld name="Citeraat met bijschrif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107" name="Google Shape;107;p58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58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9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erte naamkaartje">
  <p:cSld name="Offerte naamkaartj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0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0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60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6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122" name="Google Shape;122;p6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6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ar of onwaar">
  <p:cSld name="Waar of onwaa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1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6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6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2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6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3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3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6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3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2" name="Google Shape;162;p3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3" name="Google Shape;163;p3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4" name="Google Shape;164;p35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65" name="Google Shape;165;p3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66" name="Google Shape;166;p3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68" name="Google Shape;168;p35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69" name="Google Shape;169;p35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70" name="Google Shape;170;p3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35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" name="Google Shape;33;p3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4;p3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" name="Google Shape;35;p3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6" name="Google Shape;36;p3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7" name="Google Shape;37;p3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9" name="Google Shape;39;p3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0" name="Google Shape;40;p3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1" name="Google Shape;41;p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0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3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9" name="Google Shape;209;p3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" name="Google Shape;210;p3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" name="Google Shape;211;p3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12" name="Google Shape;212;p3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13" name="Google Shape;213;p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15" name="Google Shape;215;p3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16" name="Google Shape;216;p3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17" name="Google Shape;217;p3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34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36" name="Google Shape;236;p4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44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bijschrift">
  <p:cSld name="Titel en bijschrif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eraat met bijschrift">
  <p:cSld name="Citeraat met bijschrif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4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275" name="Google Shape;275;p4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76" name="Google Shape;276;p4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erte naamkaartje">
  <p:cSld name="Offerte naamkaartj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8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8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290" name="Google Shape;290;p48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91" name="Google Shape;291;p48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ar of onwaar">
  <p:cSld name="Waar of onwaa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95" name="Google Shape;295;p49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0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1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08" name="Google Shape;308;p5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el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5"/>
          <p:cNvSpPr txBox="1">
            <a:spLocks noGrp="1"/>
          </p:cNvSpPr>
          <p:nvPr>
            <p:ph type="ctrTitle"/>
          </p:nvPr>
        </p:nvSpPr>
        <p:spPr>
          <a:xfrm>
            <a:off x="1151468" y="1193817"/>
            <a:ext cx="10657416" cy="2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5"/>
          <p:cNvSpPr txBox="1">
            <a:spLocks noGrp="1"/>
          </p:cNvSpPr>
          <p:nvPr>
            <p:ph type="subTitle" idx="1"/>
          </p:nvPr>
        </p:nvSpPr>
        <p:spPr>
          <a:xfrm>
            <a:off x="1151469" y="3626770"/>
            <a:ext cx="1065741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9" name="Google Shape;319;p65"/>
          <p:cNvSpPr txBox="1">
            <a:spLocks noGrp="1"/>
          </p:cNvSpPr>
          <p:nvPr>
            <p:ph type="body" idx="2"/>
          </p:nvPr>
        </p:nvSpPr>
        <p:spPr>
          <a:xfrm>
            <a:off x="4044182" y="5583238"/>
            <a:ext cx="7764701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468" y="5627485"/>
            <a:ext cx="2187472" cy="92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920" y="288122"/>
            <a:ext cx="2787081" cy="814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557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eve_Titeldia">
  <p:cSld name="Alternatieve_Titeldia"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6"/>
          <p:cNvSpPr txBox="1">
            <a:spLocks noGrp="1"/>
          </p:cNvSpPr>
          <p:nvPr>
            <p:ph type="ctrTitle"/>
          </p:nvPr>
        </p:nvSpPr>
        <p:spPr>
          <a:xfrm>
            <a:off x="1151467" y="1440000"/>
            <a:ext cx="10656251" cy="2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6"/>
          <p:cNvSpPr txBox="1">
            <a:spLocks noGrp="1"/>
          </p:cNvSpPr>
          <p:nvPr>
            <p:ph type="subTitle" idx="1"/>
          </p:nvPr>
        </p:nvSpPr>
        <p:spPr>
          <a:xfrm>
            <a:off x="1151467" y="3744000"/>
            <a:ext cx="1065625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6"/>
          <p:cNvSpPr txBox="1">
            <a:spLocks noGrp="1"/>
          </p:cNvSpPr>
          <p:nvPr>
            <p:ph type="body" idx="2"/>
          </p:nvPr>
        </p:nvSpPr>
        <p:spPr>
          <a:xfrm>
            <a:off x="1151468" y="5042026"/>
            <a:ext cx="7764701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6" name="Google Shape;32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">
  <p:cSld name="Titel en Teks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7"/>
          <p:cNvSpPr txBox="1">
            <a:spLocks noGrp="1"/>
          </p:cNvSpPr>
          <p:nvPr>
            <p:ph type="title"/>
          </p:nvPr>
        </p:nvSpPr>
        <p:spPr>
          <a:xfrm>
            <a:off x="768350" y="288000"/>
            <a:ext cx="110405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Calibri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7"/>
          <p:cNvSpPr txBox="1">
            <a:spLocks noGrp="1"/>
          </p:cNvSpPr>
          <p:nvPr>
            <p:ph type="body" idx="1"/>
          </p:nvPr>
        </p:nvSpPr>
        <p:spPr>
          <a:xfrm>
            <a:off x="768351" y="1808164"/>
            <a:ext cx="11040533" cy="378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mo"/>
              <a:buChar char=""/>
              <a:defRPr>
                <a:solidFill>
                  <a:schemeClr val="dk1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9898"/>
              </a:buClr>
              <a:buSzPts val="1650"/>
              <a:buFont typeface="Noto Sans Symbols"/>
              <a:buChar char="▪"/>
              <a:defRPr>
                <a:solidFill>
                  <a:srgbClr val="9B9898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pic>
        <p:nvPicPr>
          <p:cNvPr id="332" name="Google Shape;33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8"/>
          <p:cNvSpPr txBox="1">
            <a:spLocks noGrp="1"/>
          </p:cNvSpPr>
          <p:nvPr>
            <p:ph type="body" idx="1"/>
          </p:nvPr>
        </p:nvSpPr>
        <p:spPr>
          <a:xfrm>
            <a:off x="831852" y="4589465"/>
            <a:ext cx="875063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2000"/>
              <a:buNone/>
              <a:defRPr sz="2000">
                <a:solidFill>
                  <a:srgbClr val="8E8E8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800"/>
              <a:buNone/>
              <a:defRPr sz="1800">
                <a:solidFill>
                  <a:srgbClr val="8E8E8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9pPr>
          </a:lstStyle>
          <a:p>
            <a:endParaRPr/>
          </a:p>
        </p:txBody>
      </p:sp>
      <p:pic>
        <p:nvPicPr>
          <p:cNvPr id="337" name="Google Shape;33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>
  <p:cSld name="Inhoud van twee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9"/>
          <p:cNvSpPr txBox="1">
            <a:spLocks noGrp="1"/>
          </p:cNvSpPr>
          <p:nvPr>
            <p:ph type="title"/>
          </p:nvPr>
        </p:nvSpPr>
        <p:spPr>
          <a:xfrm>
            <a:off x="768350" y="288000"/>
            <a:ext cx="110405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CC00"/>
              </a:buClr>
              <a:buSzPts val="3700"/>
              <a:buFont typeface="Calibri"/>
              <a:buNone/>
              <a:defRPr>
                <a:solidFill>
                  <a:srgbClr val="A3CC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9"/>
          <p:cNvSpPr txBox="1">
            <a:spLocks noGrp="1"/>
          </p:cNvSpPr>
          <p:nvPr>
            <p:ph type="body" idx="1"/>
          </p:nvPr>
        </p:nvSpPr>
        <p:spPr>
          <a:xfrm>
            <a:off x="768000" y="1841242"/>
            <a:ext cx="5424000" cy="378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1980"/>
              <a:buFont typeface="Arimo"/>
              <a:buChar char="4"/>
              <a:defRPr>
                <a:solidFill>
                  <a:srgbClr val="403F3F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Noto Sans Symbols"/>
              <a:buChar char="▪"/>
              <a:defRPr>
                <a:solidFill>
                  <a:srgbClr val="7F7F7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69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43" name="Google Shape;343;p69"/>
          <p:cNvSpPr txBox="1">
            <a:spLocks noGrp="1"/>
          </p:cNvSpPr>
          <p:nvPr>
            <p:ph type="body" idx="2"/>
          </p:nvPr>
        </p:nvSpPr>
        <p:spPr>
          <a:xfrm>
            <a:off x="6383717" y="1841242"/>
            <a:ext cx="5424000" cy="378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1980"/>
              <a:buFont typeface="Arimo"/>
              <a:buChar char="4"/>
              <a:defRPr>
                <a:solidFill>
                  <a:srgbClr val="403F3F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Noto Sans Symbols"/>
              <a:buChar char="▪"/>
              <a:defRPr>
                <a:solidFill>
                  <a:srgbClr val="7F7F7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4" name="Google Shape;34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>
  <p:cSld name="Vergelijking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0"/>
          <p:cNvSpPr txBox="1">
            <a:spLocks noGrp="1"/>
          </p:cNvSpPr>
          <p:nvPr>
            <p:ph type="title"/>
          </p:nvPr>
        </p:nvSpPr>
        <p:spPr>
          <a:xfrm>
            <a:off x="839789" y="365126"/>
            <a:ext cx="10921172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424000" cy="80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" name="Google Shape;349;p70"/>
          <p:cNvSpPr txBox="1">
            <a:spLocks noGrp="1"/>
          </p:cNvSpPr>
          <p:nvPr>
            <p:ph type="body" idx="2"/>
          </p:nvPr>
        </p:nvSpPr>
        <p:spPr>
          <a:xfrm>
            <a:off x="6336000" y="1681163"/>
            <a:ext cx="54240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70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51" name="Google Shape;351;p70"/>
          <p:cNvSpPr txBox="1">
            <a:spLocks noGrp="1"/>
          </p:cNvSpPr>
          <p:nvPr>
            <p:ph type="body" idx="3"/>
          </p:nvPr>
        </p:nvSpPr>
        <p:spPr>
          <a:xfrm>
            <a:off x="839788" y="2556000"/>
            <a:ext cx="5424001" cy="3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1980"/>
              <a:buFont typeface="Arimo"/>
              <a:buChar char="4"/>
              <a:defRPr>
                <a:solidFill>
                  <a:srgbClr val="403F3F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Noto Sans Symbols"/>
              <a:buChar char="▪"/>
              <a:defRPr>
                <a:solidFill>
                  <a:srgbClr val="7F7F7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70"/>
          <p:cNvSpPr txBox="1">
            <a:spLocks noGrp="1"/>
          </p:cNvSpPr>
          <p:nvPr>
            <p:ph type="body" idx="4"/>
          </p:nvPr>
        </p:nvSpPr>
        <p:spPr>
          <a:xfrm>
            <a:off x="6336000" y="2556001"/>
            <a:ext cx="5424000" cy="3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1980"/>
              <a:buFont typeface="Arimo"/>
              <a:buChar char="4"/>
              <a:defRPr>
                <a:solidFill>
                  <a:srgbClr val="403F3F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Noto Sans Symbols"/>
              <a:buChar char="▪"/>
              <a:defRPr>
                <a:solidFill>
                  <a:srgbClr val="7F7F7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3" name="Google Shape;353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1"/>
          <p:cNvSpPr txBox="1">
            <a:spLocks noGrp="1"/>
          </p:cNvSpPr>
          <p:nvPr>
            <p:ph type="title"/>
          </p:nvPr>
        </p:nvSpPr>
        <p:spPr>
          <a:xfrm>
            <a:off x="768350" y="288000"/>
            <a:ext cx="110405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1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pic>
        <p:nvPicPr>
          <p:cNvPr id="358" name="Google Shape;358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>
  <p:cSld name="Inhoud met bijschrif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2"/>
          <p:cNvSpPr txBox="1">
            <a:spLocks noGrp="1"/>
          </p:cNvSpPr>
          <p:nvPr>
            <p:ph type="title"/>
          </p:nvPr>
        </p:nvSpPr>
        <p:spPr>
          <a:xfrm>
            <a:off x="80013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2"/>
          <p:cNvSpPr txBox="1">
            <a:spLocks noGrp="1"/>
          </p:cNvSpPr>
          <p:nvPr>
            <p:ph type="body" idx="1"/>
          </p:nvPr>
        </p:nvSpPr>
        <p:spPr>
          <a:xfrm>
            <a:off x="800139" y="2057400"/>
            <a:ext cx="3932237" cy="3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3" name="Google Shape;363;p72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64" name="Google Shape;364;p72"/>
          <p:cNvSpPr txBox="1">
            <a:spLocks noGrp="1"/>
          </p:cNvSpPr>
          <p:nvPr>
            <p:ph type="body" idx="2"/>
          </p:nvPr>
        </p:nvSpPr>
        <p:spPr>
          <a:xfrm>
            <a:off x="4958035" y="457200"/>
            <a:ext cx="6794128" cy="5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1980"/>
              <a:buFont typeface="Arimo"/>
              <a:buChar char="4"/>
              <a:defRPr>
                <a:solidFill>
                  <a:srgbClr val="403F3F"/>
                </a:solidFill>
              </a:defRPr>
            </a:lvl1pPr>
            <a:lvl2pPr marL="914400" lvl="1" indent="-3333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Noto Sans Symbols"/>
              <a:buChar char="▪"/>
              <a:defRPr>
                <a:solidFill>
                  <a:srgbClr val="7F7F7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>
                <a:solidFill>
                  <a:srgbClr val="7F7F7F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−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5" name="Google Shape;36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3"/>
          <p:cNvSpPr txBox="1">
            <a:spLocks noGrp="1"/>
          </p:cNvSpPr>
          <p:nvPr>
            <p:ph type="title"/>
          </p:nvPr>
        </p:nvSpPr>
        <p:spPr>
          <a:xfrm>
            <a:off x="80013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3"/>
          <p:cNvSpPr>
            <a:spLocks noGrp="1"/>
          </p:cNvSpPr>
          <p:nvPr>
            <p:ph type="pic" idx="2"/>
          </p:nvPr>
        </p:nvSpPr>
        <p:spPr>
          <a:xfrm>
            <a:off x="5183189" y="720001"/>
            <a:ext cx="6577771" cy="49320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73"/>
          <p:cNvSpPr txBox="1">
            <a:spLocks noGrp="1"/>
          </p:cNvSpPr>
          <p:nvPr>
            <p:ph type="body" idx="1"/>
          </p:nvPr>
        </p:nvSpPr>
        <p:spPr>
          <a:xfrm>
            <a:off x="800139" y="2057401"/>
            <a:ext cx="3932237" cy="359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1" name="Google Shape;371;p73"/>
          <p:cNvSpPr txBox="1">
            <a:spLocks noGrp="1"/>
          </p:cNvSpPr>
          <p:nvPr>
            <p:ph type="sldNum" idx="12"/>
          </p:nvPr>
        </p:nvSpPr>
        <p:spPr>
          <a:xfrm>
            <a:off x="4692369" y="6057534"/>
            <a:ext cx="2803444" cy="38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23/11/2021 | 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pic>
        <p:nvPicPr>
          <p:cNvPr id="372" name="Google Shape;37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048" y="5857371"/>
            <a:ext cx="2243905" cy="71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512" y="5780901"/>
            <a:ext cx="1861205" cy="7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eve Titeldia 6">
  <p:cSld name="Alternatieve Titeldia 6"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8523" y="-1"/>
            <a:ext cx="6281195" cy="6860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74"/>
          <p:cNvSpPr/>
          <p:nvPr/>
        </p:nvSpPr>
        <p:spPr>
          <a:xfrm>
            <a:off x="0" y="0"/>
            <a:ext cx="9101989" cy="6858000"/>
          </a:xfrm>
          <a:custGeom>
            <a:avLst/>
            <a:gdLst/>
            <a:ahLst/>
            <a:cxnLst/>
            <a:rect l="l" t="t" r="r" b="b"/>
            <a:pathLst>
              <a:path w="6826492" h="6858000" extrusionOk="0">
                <a:moveTo>
                  <a:pt x="0" y="0"/>
                </a:moveTo>
                <a:lnTo>
                  <a:pt x="6826492" y="0"/>
                </a:lnTo>
                <a:lnTo>
                  <a:pt x="44388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3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74"/>
          <p:cNvSpPr txBox="1">
            <a:spLocks noGrp="1"/>
          </p:cNvSpPr>
          <p:nvPr>
            <p:ph type="ctrTitle"/>
          </p:nvPr>
        </p:nvSpPr>
        <p:spPr>
          <a:xfrm>
            <a:off x="768001" y="1080001"/>
            <a:ext cx="6495319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subTitle" idx="1"/>
          </p:nvPr>
        </p:nvSpPr>
        <p:spPr>
          <a:xfrm>
            <a:off x="761273" y="2705102"/>
            <a:ext cx="5884125" cy="256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9" name="Google Shape;379;p74"/>
          <p:cNvSpPr txBox="1">
            <a:spLocks noGrp="1"/>
          </p:cNvSpPr>
          <p:nvPr>
            <p:ph type="body" idx="2"/>
          </p:nvPr>
        </p:nvSpPr>
        <p:spPr>
          <a:xfrm>
            <a:off x="761274" y="5049693"/>
            <a:ext cx="5488097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0" name="Google Shape;38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4920" y="288122"/>
            <a:ext cx="2787081" cy="81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499" y="5833557"/>
            <a:ext cx="1759139" cy="746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5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6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6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6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2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2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2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2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2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2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2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3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5" name="Google Shape;145;p3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6" name="Google Shape;146;p3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7" name="Google Shape;147;p3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8" name="Google Shape;148;p3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9" name="Google Shape;149;p3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51" name="Google Shape;151;p3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52" name="Google Shape;152;p3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3" name="Google Shape;153;p3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3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9" name="Google Shape;179;p3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3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1" name="Google Shape;181;p3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82" name="Google Shape;182;p3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83" name="Google Shape;183;p3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5" name="Google Shape;185;p3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6" name="Google Shape;186;p3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87" name="Google Shape;187;p3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4"/>
          <p:cNvSpPr txBox="1">
            <a:spLocks noGrp="1"/>
          </p:cNvSpPr>
          <p:nvPr>
            <p:ph type="title"/>
          </p:nvPr>
        </p:nvSpPr>
        <p:spPr>
          <a:xfrm>
            <a:off x="768350" y="288000"/>
            <a:ext cx="110405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Calibri"/>
              <a:buNone/>
              <a:defRPr sz="37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64"/>
          <p:cNvSpPr txBox="1">
            <a:spLocks noGrp="1"/>
          </p:cNvSpPr>
          <p:nvPr>
            <p:ph type="body" idx="1"/>
          </p:nvPr>
        </p:nvSpPr>
        <p:spPr>
          <a:xfrm>
            <a:off x="768350" y="1825625"/>
            <a:ext cx="1104053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3F3F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0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64"/>
          <p:cNvSpPr/>
          <p:nvPr/>
        </p:nvSpPr>
        <p:spPr>
          <a:xfrm>
            <a:off x="0" y="0"/>
            <a:ext cx="384000" cy="6858000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64"/>
          <p:cNvSpPr/>
          <p:nvPr/>
        </p:nvSpPr>
        <p:spPr>
          <a:xfrm>
            <a:off x="0" y="0"/>
            <a:ext cx="384000" cy="6858000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5579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pos="544">
          <p15:clr>
            <a:srgbClr val="F26B43"/>
          </p15:clr>
        </p15:guide>
        <p15:guide id="6" orient="horz" pos="1139">
          <p15:clr>
            <a:srgbClr val="F26B43"/>
          </p15:clr>
        </p15:guide>
        <p15:guide id="7" orient="horz" pos="35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rvik.be/grenslandcirculair/nieuws/grensland-circulair-realiseert-partnermatch-mls-galloo" TargetMode="External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grenslandcirculair.be/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hyperlink" Target="https://www.linkedin.com/company/65748024/admin/" TargetMode="Externa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parkmanager@grensland-menen-wervik.be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10.png"/><Relationship Id="rId4" Type="http://schemas.openxmlformats.org/officeDocument/2006/relationships/hyperlink" Target="mailto:pt@3ptconsult.b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grenslandcirculair.be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"/>
          <p:cNvSpPr txBox="1">
            <a:spLocks noGrp="1"/>
          </p:cNvSpPr>
          <p:nvPr>
            <p:ph type="title"/>
          </p:nvPr>
        </p:nvSpPr>
        <p:spPr>
          <a:xfrm>
            <a:off x="473147" y="329909"/>
            <a:ext cx="10650573" cy="211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None/>
            </a:pPr>
            <a:br>
              <a:rPr lang="nl-BE" sz="1400" b="0" i="0" u="none" strike="noStrike" cap="none">
                <a:solidFill>
                  <a:schemeClr val="lt1"/>
                </a:solidFill>
              </a:rPr>
            </a:br>
            <a:r>
              <a:rPr lang="nl-BE" sz="4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“Grensland is Circulair”</a:t>
            </a:r>
            <a:br>
              <a:rPr lang="nl-BE" sz="4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december 2019 – oktober 2022</a:t>
            </a:r>
            <a:b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Kennisnetwer</a:t>
            </a:r>
            <a:r>
              <a:rPr lang="nl-B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BTM</a:t>
            </a:r>
            <a: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Circulariteit op Bedrijventerreinen – </a:t>
            </a:r>
            <a:r>
              <a:rPr lang="nl-B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nl-BE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december 2021</a:t>
            </a:r>
            <a:br>
              <a:rPr lang="nl-BE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400" b="0" i="0" u="none" strike="noStrike" cap="none">
                <a:solidFill>
                  <a:schemeClr val="lt1"/>
                </a:solidFill>
              </a:rPr>
            </a:br>
            <a:br>
              <a:rPr lang="nl-BE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400" b="0" i="0" u="none" strike="noStrike" cap="none">
                <a:solidFill>
                  <a:schemeClr val="lt1"/>
                </a:solidFill>
              </a:rPr>
            </a:br>
            <a:endParaRPr/>
          </a:p>
        </p:txBody>
      </p:sp>
      <p:pic>
        <p:nvPicPr>
          <p:cNvPr id="387" name="Google Shape;3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4838" y="2379182"/>
            <a:ext cx="5326603" cy="324926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"/>
          <p:cNvSpPr/>
          <p:nvPr/>
        </p:nvSpPr>
        <p:spPr>
          <a:xfrm>
            <a:off x="0" y="367347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9" name="Google Shape;389;p1"/>
          <p:cNvSpPr/>
          <p:nvPr/>
        </p:nvSpPr>
        <p:spPr>
          <a:xfrm>
            <a:off x="9127724" y="4643021"/>
            <a:ext cx="2467993" cy="985422"/>
          </a:xfrm>
          <a:prstGeom prst="rect">
            <a:avLst/>
          </a:prstGeom>
          <a:solidFill>
            <a:srgbClr val="3F3F3F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Philippe Tavernier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3PT Consult </a:t>
            </a:r>
            <a:endParaRPr/>
          </a:p>
        </p:txBody>
      </p:sp>
      <p:pic>
        <p:nvPicPr>
          <p:cNvPr id="390" name="Google Shape;3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735" y="6048736"/>
            <a:ext cx="10824982" cy="64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677334" y="316523"/>
            <a:ext cx="8783189" cy="980929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nl-BE" sz="2400" b="1"/>
              <a:t>Samenwerking Grensland - Kringloopwinkel Deltagroep</a:t>
            </a:r>
            <a:br>
              <a:rPr lang="nl-BE" sz="2400" b="1"/>
            </a:br>
            <a:endParaRPr sz="2400"/>
          </a:p>
        </p:txBody>
      </p:sp>
      <p:sp>
        <p:nvSpPr>
          <p:cNvPr id="492" name="Google Shape;492;p10"/>
          <p:cNvSpPr txBox="1">
            <a:spLocks noGrp="1"/>
          </p:cNvSpPr>
          <p:nvPr>
            <p:ph type="body" idx="1"/>
          </p:nvPr>
        </p:nvSpPr>
        <p:spPr>
          <a:xfrm>
            <a:off x="677333" y="1500326"/>
            <a:ext cx="7339203" cy="517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8000" lvl="0" indent="-108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Unieke samenwerking !  BTV + </a:t>
            </a: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nl-BE" sz="1600" b="1" baseline="30000">
                <a:latin typeface="Trebuchet MS"/>
                <a:ea typeface="Trebuchet MS"/>
                <a:cs typeface="Trebuchet MS"/>
                <a:sym typeface="Trebuchet MS"/>
              </a:rPr>
              <a:t>ste</a:t>
            </a: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 Kringloopwinkel met B2B acties</a:t>
            </a:r>
            <a:endParaRPr/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Sociale tewerkstelling: maatwerkbedrijf </a:t>
            </a:r>
            <a:endParaRPr/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nl-BE" b="1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Afgeschreven kantoormeubilair, elektrisch  materiaal, </a:t>
            </a: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nl-BE" b="1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gebruiksgoederen in goede staat, werkkledij, … </a:t>
            </a:r>
            <a:endParaRPr/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Collectieve inzamelingen op Grensland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/>
          </a:p>
          <a:p>
            <a:pPr marL="1022400" lvl="4" indent="-4572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29 maart en 22 november 2021</a:t>
            </a:r>
            <a:endParaRPr/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Grote partijen: afhaling op afroep / brengen </a:t>
            </a:r>
            <a:endParaRPr/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Verkoop in Heule (loods) + onlinekanaal  in voorbereiding </a:t>
            </a:r>
            <a:endParaRPr/>
          </a:p>
          <a:p>
            <a:pPr marL="108000" lvl="0" indent="-26719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08000" lvl="0" indent="-1080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Resultaten:</a:t>
            </a:r>
            <a:endParaRPr/>
          </a:p>
          <a:p>
            <a:pPr marL="1022400" lvl="2" indent="-4572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Structurele samenwerking met Meubelbedrijf (toonzaalmodellen)</a:t>
            </a:r>
            <a:endParaRPr/>
          </a:p>
          <a:p>
            <a:pPr marL="1022400" lvl="2" indent="-4572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Levering werkkledij </a:t>
            </a:r>
            <a:endParaRPr/>
          </a:p>
          <a:p>
            <a:pPr marL="1022400" lvl="2" indent="-4572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Uitbreiding naar ZW-Vl  BTV  </a:t>
            </a:r>
            <a:endParaRPr/>
          </a:p>
          <a:p>
            <a:pPr marL="222300" lvl="0" indent="-1207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022400" lvl="2" indent="-37591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508050" lvl="1" indent="-20447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8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61620" algn="l" rtl="0">
              <a:spcBef>
                <a:spcPts val="1800"/>
              </a:spcBef>
              <a:spcAft>
                <a:spcPts val="0"/>
              </a:spcAft>
              <a:buSzPts val="1280"/>
              <a:buNone/>
            </a:pPr>
            <a:endParaRPr sz="1600"/>
          </a:p>
        </p:txBody>
      </p:sp>
      <p:pic>
        <p:nvPicPr>
          <p:cNvPr id="493" name="Google Shape;4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9820" y="1500326"/>
            <a:ext cx="3582129" cy="517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"/>
          <p:cNvSpPr/>
          <p:nvPr/>
        </p:nvSpPr>
        <p:spPr>
          <a:xfrm>
            <a:off x="9622515" y="269631"/>
            <a:ext cx="2149434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R3 Reuse &amp;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R5 Refurbish</a:t>
            </a:r>
            <a:endParaRPr sz="24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"/>
          <p:cNvSpPr txBox="1">
            <a:spLocks noGrp="1"/>
          </p:cNvSpPr>
          <p:nvPr>
            <p:ph type="title"/>
          </p:nvPr>
        </p:nvSpPr>
        <p:spPr>
          <a:xfrm>
            <a:off x="677334" y="324035"/>
            <a:ext cx="8783190" cy="1131901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lang="nl-BE" sz="2800" b="1"/>
              <a:t>Samenwerking </a:t>
            </a:r>
            <a:br>
              <a:rPr lang="nl-BE" sz="2800" b="1"/>
            </a:br>
            <a:r>
              <a:rPr lang="nl-BE" sz="2800" b="1"/>
              <a:t>Grensland - Constructief vzw (maatwerkbedrijf)</a:t>
            </a:r>
            <a:endParaRPr sz="2800"/>
          </a:p>
        </p:txBody>
      </p:sp>
      <p:sp>
        <p:nvSpPr>
          <p:cNvPr id="500" name="Google Shape;500;p11"/>
          <p:cNvSpPr txBox="1">
            <a:spLocks noGrp="1"/>
          </p:cNvSpPr>
          <p:nvPr>
            <p:ph type="body" idx="1"/>
          </p:nvPr>
        </p:nvSpPr>
        <p:spPr>
          <a:xfrm>
            <a:off x="677334" y="1716101"/>
            <a:ext cx="7270914" cy="47066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Collectieve inzameling massief hout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: grondstof voor nieuwe “meubelen op maat” </a:t>
            </a:r>
            <a:endParaRPr/>
          </a:p>
          <a:p>
            <a:pPr marL="216000" lvl="2" indent="-2160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29 maart en 22 november 2021</a:t>
            </a:r>
            <a:endParaRPr/>
          </a:p>
          <a:p>
            <a:pPr marL="616050" lvl="1" indent="-226799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Confortluxe – Wervik: meubelkarkassen</a:t>
            </a:r>
            <a:endParaRPr/>
          </a:p>
          <a:p>
            <a:pPr marL="1016100" lvl="2" indent="-2268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Slechts zeer kleine hoeveelheid geschikt voor Constructief ? </a:t>
            </a:r>
            <a:endParaRPr/>
          </a:p>
          <a:p>
            <a:pPr marL="1016100" lvl="2" indent="-2268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Partnermatch met schrijnwerkerij Klimop (maatwerkbedrijf uit Brussel) </a:t>
            </a:r>
            <a:endParaRPr/>
          </a:p>
          <a:p>
            <a:pPr marL="616050" lvl="1" indent="-226799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productieoverschotten van Woodstockx </a:t>
            </a:r>
            <a:endParaRPr/>
          </a:p>
          <a:p>
            <a:pPr marL="216000" lvl="0" indent="-2160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Grote partijen: afhaling op afroep / brengen </a:t>
            </a:r>
            <a:endParaRPr/>
          </a:p>
          <a:p>
            <a:pPr marL="216000" lvl="0" indent="-2160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Refurbishing 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oude meubelen en teruglevering via overeenkomst - “meubelen op maat” </a:t>
            </a:r>
            <a:endParaRPr/>
          </a:p>
          <a:p>
            <a:pPr marL="616050" lvl="1" indent="-226799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Promotie door Grensland  - </a:t>
            </a:r>
            <a:r>
              <a:rPr lang="nl-BE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continue sensibilisatie !!!</a:t>
            </a:r>
            <a:endParaRPr/>
          </a:p>
        </p:txBody>
      </p:sp>
      <p:pic>
        <p:nvPicPr>
          <p:cNvPr id="501" name="Google Shape;50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80239" y="1716101"/>
            <a:ext cx="3606223" cy="480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8929" y="2036970"/>
            <a:ext cx="2765371" cy="97552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1"/>
          <p:cNvSpPr/>
          <p:nvPr/>
        </p:nvSpPr>
        <p:spPr>
          <a:xfrm>
            <a:off x="9622515" y="269631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R5 Refurbish + R6 Remake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794912" cy="1070113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nl-BE" sz="2400" b="1"/>
              <a:t>Inzameling houten en Plastic Paletten</a:t>
            </a:r>
            <a:br>
              <a:rPr lang="nl-BE" sz="2400" b="1"/>
            </a:br>
            <a:r>
              <a:rPr lang="nl-BE" sz="2400" b="1"/>
              <a:t>Herstelling en tweedehandsaanbod = &gt; circulair verhaal</a:t>
            </a:r>
            <a:br>
              <a:rPr lang="nl-BE" sz="2400" b="1"/>
            </a:br>
            <a:endParaRPr sz="2400"/>
          </a:p>
        </p:txBody>
      </p:sp>
      <p:sp>
        <p:nvSpPr>
          <p:cNvPr id="509" name="Google Shape;509;p12"/>
          <p:cNvSpPr txBox="1">
            <a:spLocks noGrp="1"/>
          </p:cNvSpPr>
          <p:nvPr>
            <p:ph type="body" idx="1"/>
          </p:nvPr>
        </p:nvSpPr>
        <p:spPr>
          <a:xfrm>
            <a:off x="677334" y="1922586"/>
            <a:ext cx="7095066" cy="4607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Samenwerking met start-up Circle of Packaging; begeleiding bij vergunning en erkenningen )</a:t>
            </a:r>
            <a:endParaRPr/>
          </a:p>
          <a:p>
            <a:pPr marL="34290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Periodieke collectieve inzameling van houten en plastic paletten : </a:t>
            </a:r>
            <a:endParaRPr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 b="0" i="0">
                <a:solidFill>
                  <a:srgbClr val="555555"/>
                </a:solidFill>
                <a:latin typeface="Trebuchet MS"/>
                <a:ea typeface="Trebuchet MS"/>
                <a:cs typeface="Trebuchet MS"/>
                <a:sym typeface="Trebuchet MS"/>
              </a:rPr>
              <a:t>Alle afmetingen tot maximaal 1300 x 1300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 b="0" i="0">
                <a:solidFill>
                  <a:srgbClr val="555555"/>
                </a:solidFill>
                <a:latin typeface="Trebuchet MS"/>
                <a:ea typeface="Trebuchet MS"/>
                <a:cs typeface="Trebuchet MS"/>
                <a:sym typeface="Trebuchet MS"/>
              </a:rPr>
              <a:t>Volumes tot +/- 50 paletten op voorgestelde data, grotere volumes en opruimingen op afroep</a:t>
            </a:r>
            <a:endParaRPr/>
          </a:p>
          <a:p>
            <a:pPr marL="742950" lvl="1" indent="-28575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1500" b="0" i="0">
                <a:solidFill>
                  <a:srgbClr val="555555"/>
                </a:solidFill>
                <a:latin typeface="Trebuchet MS"/>
                <a:ea typeface="Trebuchet MS"/>
                <a:cs typeface="Trebuchet MS"/>
                <a:sym typeface="Trebuchet MS"/>
              </a:rPr>
              <a:t>Gratis ophaling en transport </a:t>
            </a:r>
            <a:endParaRPr/>
          </a:p>
          <a:p>
            <a:pPr marL="34290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1700" b="0" i="0">
                <a:solidFill>
                  <a:srgbClr val="555555"/>
                </a:solidFill>
                <a:latin typeface="Trebuchet MS"/>
                <a:ea typeface="Trebuchet MS"/>
                <a:cs typeface="Trebuchet MS"/>
                <a:sym typeface="Trebuchet MS"/>
              </a:rPr>
              <a:t>Sorteren: bruikbaar – te herstellen – afzet voor verdere verwerking (spaanplaten – energie of hergebruik plastic)</a:t>
            </a:r>
            <a:endParaRPr/>
          </a:p>
          <a:p>
            <a:pPr marL="34290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1700" b="0" i="0">
                <a:solidFill>
                  <a:srgbClr val="555555"/>
                </a:solidFill>
                <a:latin typeface="Trebuchet MS"/>
                <a:ea typeface="Trebuchet MS"/>
                <a:cs typeface="Trebuchet MS"/>
                <a:sym typeface="Trebuchet MS"/>
              </a:rPr>
              <a:t>Teruglevering als tweedehandspaletten – </a:t>
            </a:r>
            <a:r>
              <a:rPr lang="nl-BE" sz="1700" b="1" i="0">
                <a:solidFill>
                  <a:srgbClr val="555555"/>
                </a:solidFill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volledig circulair circuit op het BT </a:t>
            </a:r>
            <a:endParaRPr/>
          </a:p>
          <a:p>
            <a:pPr marL="34290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Data en resultaten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22 – 24 juni: 5 bedrijven;  200 tal paletten ingezameld  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27-29 september: 1 bedrijf (50 paletten) + nog 3 ophalingen op afroep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nl-BE" sz="1700">
                <a:latin typeface="Trebuchet MS"/>
                <a:ea typeface="Trebuchet MS"/>
                <a:cs typeface="Trebuchet MS"/>
                <a:sym typeface="Trebuchet MS"/>
              </a:rPr>
              <a:t>14 – 16 december : ? </a:t>
            </a:r>
            <a:endParaRPr/>
          </a:p>
          <a:p>
            <a:pPr marL="742950" lvl="1" indent="-208026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79999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08026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79999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9939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252222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ct val="79999"/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65176" algn="l" rtl="0">
              <a:spcBef>
                <a:spcPts val="18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graphicFrame>
        <p:nvGraphicFramePr>
          <p:cNvPr id="510" name="Google Shape;510;p12"/>
          <p:cNvGraphicFramePr/>
          <p:nvPr/>
        </p:nvGraphicFramePr>
        <p:xfrm>
          <a:off x="7966001" y="1922586"/>
          <a:ext cx="4049698" cy="246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1" name="Google Shape;511;p12"/>
          <p:cNvGraphicFramePr/>
          <p:nvPr/>
        </p:nvGraphicFramePr>
        <p:xfrm>
          <a:off x="7966001" y="4518477"/>
          <a:ext cx="4049698" cy="201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" name="Google Shape;512;p12"/>
          <p:cNvSpPr/>
          <p:nvPr/>
        </p:nvSpPr>
        <p:spPr>
          <a:xfrm>
            <a:off x="9739291" y="609600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R3 Reuse 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R6 Remake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title"/>
          </p:nvPr>
        </p:nvSpPr>
        <p:spPr>
          <a:xfrm>
            <a:off x="346230" y="390618"/>
            <a:ext cx="9079124" cy="1091954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lang="nl-BE" sz="2800" b="1"/>
              <a:t>KGA-Inzameling </a:t>
            </a:r>
            <a:br>
              <a:rPr lang="nl-BE" sz="2800" b="1"/>
            </a:br>
            <a:r>
              <a:rPr lang="nl-BE" sz="2800" b="1"/>
              <a:t>(ondersteuning initiatief POM W.Vl. – Vanheede)</a:t>
            </a:r>
            <a:br>
              <a:rPr lang="nl-BE" sz="2800" b="1"/>
            </a:br>
            <a:r>
              <a:rPr lang="nl-BE" sz="2800"/>
              <a:t> </a:t>
            </a:r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body" idx="1"/>
          </p:nvPr>
        </p:nvSpPr>
        <p:spPr>
          <a:xfrm>
            <a:off x="343516" y="1761400"/>
            <a:ext cx="5960786" cy="47312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2 x per jaar – collectieve inzameling op alle W-Vl BT </a:t>
            </a:r>
            <a:endParaRPr/>
          </a:p>
          <a:p>
            <a:pPr marL="442800" lvl="0" indent="-2268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Extra promotie via project: 	</a:t>
            </a:r>
            <a:endParaRPr/>
          </a:p>
          <a:p>
            <a:pPr marL="442800" lvl="0" indent="-226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 sz="1600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4/12/2020 : 8 deelnemers uit Menen/Wervik</a:t>
            </a:r>
            <a:endParaRPr/>
          </a:p>
          <a:p>
            <a:pPr marL="842850" lvl="1" indent="-226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2183 kg KGA ingezameld !</a:t>
            </a:r>
            <a:endParaRPr/>
          </a:p>
          <a:p>
            <a:pPr marL="842850" lvl="1" indent="-226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video-opnames voor promotie bij Vertexco &amp; Thule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42800" lvl="0" indent="-2268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 sz="1600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Juni 2021: 3 deelnemers uit Menen/Wervik  </a:t>
            </a:r>
            <a:endParaRPr/>
          </a:p>
          <a:p>
            <a:pPr marL="842850" lvl="1" indent="-2268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80"/>
              <a:buFont typeface="Noto Sans Symbols"/>
              <a:buChar char="∙"/>
            </a:pPr>
            <a:r>
              <a:rPr lang="nl-BE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147 Kg KGA opgehaald </a:t>
            </a:r>
            <a:endParaRPr>
              <a:highlight>
                <a:srgbClr val="00FF00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Ontzorging, juridisch, ecologisch, logistiek +  economisch interessant!</a:t>
            </a:r>
            <a:endParaRPr/>
          </a:p>
          <a:p>
            <a:pPr marL="742950" lvl="1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Arial"/>
              <a:buChar char="•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35 tot 50% goedkoper !</a:t>
            </a:r>
            <a:endParaRPr/>
          </a:p>
          <a:p>
            <a:pPr marL="742950" lvl="1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Arial"/>
              <a:buChar char="•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Nodige attesten – afvalstoffenregistratie </a:t>
            </a:r>
            <a:endParaRPr/>
          </a:p>
          <a:p>
            <a:pPr marL="742950" lvl="1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Arial"/>
              <a:buChar char="•"/>
            </a:pP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Vlarema – verplichtingen ok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616050" lvl="2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520"/>
              <a:buNone/>
            </a:pP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80"/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51459" algn="l" rtl="0">
              <a:spcBef>
                <a:spcPts val="18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19" name="Google Shape;519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39189" y="1834724"/>
            <a:ext cx="3049153" cy="246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2923" y="4127012"/>
            <a:ext cx="4495561" cy="252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7689" y="2275079"/>
            <a:ext cx="3049153" cy="171464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3"/>
          <p:cNvSpPr/>
          <p:nvPr/>
        </p:nvSpPr>
        <p:spPr>
          <a:xfrm>
            <a:off x="9739291" y="423170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R8 Recycle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R9 Recover Energy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"/>
          <p:cNvSpPr txBox="1">
            <a:spLocks noGrp="1"/>
          </p:cNvSpPr>
          <p:nvPr>
            <p:ph type="title"/>
          </p:nvPr>
        </p:nvSpPr>
        <p:spPr>
          <a:xfrm>
            <a:off x="677333" y="324035"/>
            <a:ext cx="8795141" cy="1052004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Trebuchet MS"/>
              <a:buNone/>
            </a:pPr>
            <a:r>
              <a:rPr lang="nl-BE" sz="3200" b="1">
                <a:solidFill>
                  <a:srgbClr val="92D050"/>
                </a:solidFill>
              </a:rPr>
              <a:t>The Plastic Switch i.s.m.</a:t>
            </a:r>
            <a:br>
              <a:rPr lang="nl-BE" sz="3200" b="1">
                <a:solidFill>
                  <a:srgbClr val="92D050"/>
                </a:solidFill>
              </a:rPr>
            </a:br>
            <a:r>
              <a:rPr lang="nl-BE" sz="3200" b="1">
                <a:solidFill>
                  <a:srgbClr val="92D050"/>
                </a:solidFill>
              </a:rPr>
              <a:t> met Vanheede Environment </a:t>
            </a:r>
            <a:br>
              <a:rPr lang="nl-BE" sz="3200">
                <a:solidFill>
                  <a:srgbClr val="92D050"/>
                </a:solidFill>
              </a:rPr>
            </a:br>
            <a:endParaRPr sz="3200">
              <a:solidFill>
                <a:srgbClr val="92D050"/>
              </a:solidFill>
            </a:endParaRPr>
          </a:p>
        </p:txBody>
      </p:sp>
      <p:sp>
        <p:nvSpPr>
          <p:cNvPr id="528" name="Google Shape;528;p14"/>
          <p:cNvSpPr txBox="1">
            <a:spLocks noGrp="1"/>
          </p:cNvSpPr>
          <p:nvPr>
            <p:ph type="body" idx="1"/>
          </p:nvPr>
        </p:nvSpPr>
        <p:spPr>
          <a:xfrm>
            <a:off x="681733" y="1633490"/>
            <a:ext cx="5825599" cy="49004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Initiatief Vanheede Environment </a:t>
            </a:r>
            <a:endParaRPr/>
          </a:p>
          <a:p>
            <a:pPr marL="216000" lvl="0" indent="-216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Collectieve en gecombineerde selectieve inzameling van </a:t>
            </a: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zes plastiekfracties 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in aparte plastiekzakken:</a:t>
            </a:r>
            <a:endParaRPr/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</a:pPr>
            <a:endParaRPr sz="16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789300" lvl="2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Alle bedrijven kregen </a:t>
            </a: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proefbox 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met zakken en info </a:t>
            </a:r>
            <a:endParaRPr/>
          </a:p>
          <a:p>
            <a:pPr marL="274950" lvl="0" indent="-274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Tweewekelijkse inzameling samen met PMD</a:t>
            </a:r>
            <a:endParaRPr/>
          </a:p>
          <a:p>
            <a:pPr marL="274950" lvl="0" indent="-2749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Premies van Valipac en Fost-Plus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29" name="Google Shape;52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60" y="2655282"/>
            <a:ext cx="4871211" cy="25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450406" y="1586128"/>
            <a:ext cx="3458638" cy="19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1727" y="3647669"/>
            <a:ext cx="3476609" cy="187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1440" y="4306542"/>
            <a:ext cx="3964404" cy="222742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4"/>
          <p:cNvSpPr/>
          <p:nvPr/>
        </p:nvSpPr>
        <p:spPr>
          <a:xfrm>
            <a:off x="9637640" y="324035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R8 Recycle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5"/>
          <p:cNvSpPr txBox="1">
            <a:spLocks noGrp="1"/>
          </p:cNvSpPr>
          <p:nvPr>
            <p:ph type="title"/>
          </p:nvPr>
        </p:nvSpPr>
        <p:spPr>
          <a:xfrm>
            <a:off x="677334" y="324035"/>
            <a:ext cx="8768508" cy="1127078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Trebuchet MS"/>
              <a:buNone/>
            </a:pPr>
            <a:r>
              <a:rPr lang="nl-BE" sz="2800" b="1">
                <a:solidFill>
                  <a:srgbClr val="92D050"/>
                </a:solidFill>
              </a:rPr>
              <a:t>Zwerfvuilopruiming </a:t>
            </a:r>
            <a:br>
              <a:rPr lang="nl-BE" sz="2800" b="1">
                <a:solidFill>
                  <a:srgbClr val="92D050"/>
                </a:solidFill>
              </a:rPr>
            </a:br>
            <a:r>
              <a:rPr lang="nl-BE" sz="2800" b="1">
                <a:solidFill>
                  <a:srgbClr val="92D050"/>
                </a:solidFill>
              </a:rPr>
              <a:t>“KeeP it Clean”</a:t>
            </a:r>
            <a:br>
              <a:rPr lang="nl-BE" sz="2800" b="1">
                <a:solidFill>
                  <a:srgbClr val="92D050"/>
                </a:solidFill>
              </a:rPr>
            </a:br>
            <a:endParaRPr sz="2800" b="1">
              <a:solidFill>
                <a:srgbClr val="92D050"/>
              </a:solidFill>
            </a:endParaRPr>
          </a:p>
        </p:txBody>
      </p:sp>
      <p:sp>
        <p:nvSpPr>
          <p:cNvPr id="539" name="Google Shape;539;p15"/>
          <p:cNvSpPr txBox="1">
            <a:spLocks noGrp="1"/>
          </p:cNvSpPr>
          <p:nvPr>
            <p:ph type="body" idx="1"/>
          </p:nvPr>
        </p:nvSpPr>
        <p:spPr>
          <a:xfrm>
            <a:off x="677334" y="1684612"/>
            <a:ext cx="6584600" cy="47161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16000" lvl="0" indent="-216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Samenwerking met Veerkracht 4, (maatwerkbedrijf), Menen en Wervik en MIROM Menen </a:t>
            </a:r>
            <a:endParaRPr/>
          </a:p>
          <a:p>
            <a:pPr marL="216000" lvl="0" indent="-2160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Periodieke zwerfvuilopruiming + Selectieve inzameling (PMD – Glas – Restafval + P&amp;K en grofvuil)</a:t>
            </a:r>
            <a:endParaRPr/>
          </a:p>
          <a:p>
            <a:pPr marL="216000" lvl="0" indent="-2160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Analyse van hotspots en van zwerfvuil op terreinen: 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16000" lvl="0" indent="-2160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Nu </a:t>
            </a:r>
            <a:r>
              <a:rPr lang="nl-BE" sz="1600" b="1">
                <a:latin typeface="Trebuchet MS"/>
                <a:ea typeface="Trebuchet MS"/>
                <a:cs typeface="Trebuchet MS"/>
                <a:sym typeface="Trebuchet MS"/>
              </a:rPr>
              <a:t>afbakening zones en toewijzing aan bedrijven </a:t>
            </a: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vanaf december 2021 voor opruiming met “medewerkers – mooimakers”</a:t>
            </a:r>
            <a:endParaRPr/>
          </a:p>
          <a:p>
            <a:pPr marL="216000" lvl="0" indent="-2160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1280"/>
              <a:buChar char="►"/>
            </a:pPr>
            <a:r>
              <a:rPr lang="nl-BE" sz="1600">
                <a:latin typeface="Trebuchet MS"/>
                <a:ea typeface="Trebuchet MS"/>
                <a:cs typeface="Trebuchet MS"/>
                <a:sym typeface="Trebuchet MS"/>
              </a:rPr>
              <a:t>Voorbeeldbedrijf: Woodstockx ! </a:t>
            </a:r>
            <a:endParaRPr/>
          </a:p>
        </p:txBody>
      </p:sp>
      <p:pic>
        <p:nvPicPr>
          <p:cNvPr id="540" name="Google Shape;5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6434" y="1521316"/>
            <a:ext cx="3222595" cy="181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34" y="3691931"/>
            <a:ext cx="6279424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488112" y="3398643"/>
            <a:ext cx="3830917" cy="18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4304" y="5308649"/>
            <a:ext cx="2968100" cy="144282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5"/>
          <p:cNvSpPr/>
          <p:nvPr/>
        </p:nvSpPr>
        <p:spPr>
          <a:xfrm>
            <a:off x="9637640" y="324035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R2 Reduce &amp;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R8 Recycle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059402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</a:pPr>
            <a:r>
              <a:rPr lang="nl-BE" sz="2400"/>
              <a:t>KeeP it Clean</a:t>
            </a:r>
            <a:br>
              <a:rPr lang="nl-BE" sz="2400"/>
            </a:br>
            <a:r>
              <a:rPr lang="nl-BE" sz="2400"/>
              <a:t>resultaten Wervik en Menen (juni): voorbeeld registratie</a:t>
            </a:r>
            <a:endParaRPr/>
          </a:p>
        </p:txBody>
      </p:sp>
      <p:sp>
        <p:nvSpPr>
          <p:cNvPr id="550" name="Google Shape;550;p1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413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194309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194309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236219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80"/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51459" algn="l" rtl="0">
              <a:spcBef>
                <a:spcPts val="18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51" name="Google Shape;551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75324" y="2335697"/>
            <a:ext cx="5992387" cy="378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34" y="2014532"/>
            <a:ext cx="4960411" cy="442913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6"/>
          <p:cNvSpPr/>
          <p:nvPr/>
        </p:nvSpPr>
        <p:spPr>
          <a:xfrm>
            <a:off x="9491303" y="552821"/>
            <a:ext cx="2276408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R2 Reduce &amp;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R8 Recycle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 txBox="1">
            <a:spLocks noGrp="1"/>
          </p:cNvSpPr>
          <p:nvPr>
            <p:ph type="title"/>
          </p:nvPr>
        </p:nvSpPr>
        <p:spPr>
          <a:xfrm>
            <a:off x="677334" y="381741"/>
            <a:ext cx="8804017" cy="861134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</a:pPr>
            <a:r>
              <a:rPr lang="nl-BE" sz="2400" b="1"/>
              <a:t>Voorbeeld van een</a:t>
            </a:r>
            <a:br>
              <a:rPr lang="nl-BE" sz="2400" b="1"/>
            </a:br>
            <a:r>
              <a:rPr lang="nl-BE" sz="2400" b="1"/>
              <a:t>Partner-matchmaking</a:t>
            </a:r>
            <a:endParaRPr sz="2400"/>
          </a:p>
        </p:txBody>
      </p:sp>
      <p:sp>
        <p:nvSpPr>
          <p:cNvPr id="559" name="Google Shape;559;p17"/>
          <p:cNvSpPr txBox="1">
            <a:spLocks noGrp="1"/>
          </p:cNvSpPr>
          <p:nvPr>
            <p:ph type="body" idx="1"/>
          </p:nvPr>
        </p:nvSpPr>
        <p:spPr>
          <a:xfrm>
            <a:off x="677333" y="1544715"/>
            <a:ext cx="5574617" cy="49981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 b="1">
                <a:solidFill>
                  <a:srgbClr val="002060"/>
                </a:solidFill>
              </a:rPr>
              <a:t>Partnermatch Galloo – MLS (Medisch Labo Service) : </a:t>
            </a:r>
            <a:endParaRPr/>
          </a:p>
          <a:p>
            <a:pPr marL="685800" lvl="1" indent="-285749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MLS zocht oplossing voor 8 zware afgeschreven laboratoriumtoestellen (terugnameplicht). MLS wil deze weg uit hun magazijn en maximaal laten recycleren. Elk toestel weegt ongeveer 700 kg. Waarvan zo’n 500 kg aan metalen: aluminium, inox, ijzer, kablering (koper), + elektro. robotica/motoren, en ook diverse kunststoffen.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Partnermatch gemaakt met Galloo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Levering drie containers labo-apparatuur voor ontmanteling met maximale recyclage van metalen en kunststoffen; </a:t>
            </a:r>
            <a:r>
              <a:rPr lang="nl-BE" b="0" i="0">
                <a:solidFill>
                  <a:schemeClr val="dk1"/>
                </a:solidFill>
              </a:rPr>
              <a:t>Via  deze verwerking wordt 97 % van de afgedankte labo-apparatuur van MLS verwerkt tot nieuwe grondstoffen</a:t>
            </a:r>
            <a:r>
              <a:rPr lang="nl-BE" b="0" i="0">
                <a:solidFill>
                  <a:srgbClr val="5E5845"/>
                </a:solidFill>
              </a:rPr>
              <a:t>.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https://www.wervik.be/grenslandcirculair/nieuws/grensland-circulair-realiseert-partnermatch-mls-galloo</a:t>
            </a:r>
            <a:endParaRPr>
              <a:solidFill>
                <a:srgbClr val="002060"/>
              </a:solidFill>
            </a:endParaRPr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1143000" lvl="2" indent="-15748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1143000" lvl="2" indent="-15748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1143000" lvl="2" indent="-15748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560" name="Google Shape;560;p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77239" y="1470602"/>
            <a:ext cx="2275098" cy="303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7" descr="ml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5986" y="1470602"/>
            <a:ext cx="3175292" cy="15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7" descr="ml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7625" y="3273371"/>
            <a:ext cx="3175292" cy="211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7" descr="ml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902" y="4810519"/>
            <a:ext cx="3957369" cy="192519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7"/>
          <p:cNvSpPr/>
          <p:nvPr/>
        </p:nvSpPr>
        <p:spPr>
          <a:xfrm>
            <a:off x="9644870" y="385220"/>
            <a:ext cx="2276408" cy="9188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R8 Recycle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8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777385" cy="908482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Trebuchet MS"/>
              <a:buNone/>
            </a:pPr>
            <a:r>
              <a:rPr lang="nl-BE" sz="2800" b="1">
                <a:solidFill>
                  <a:srgbClr val="92D050"/>
                </a:solidFill>
              </a:rPr>
              <a:t>Communicatie </a:t>
            </a:r>
            <a:endParaRPr/>
          </a:p>
        </p:txBody>
      </p:sp>
      <p:sp>
        <p:nvSpPr>
          <p:cNvPr id="570" name="Google Shape;570;p18"/>
          <p:cNvSpPr txBox="1">
            <a:spLocks noGrp="1"/>
          </p:cNvSpPr>
          <p:nvPr>
            <p:ph type="body" idx="1"/>
          </p:nvPr>
        </p:nvSpPr>
        <p:spPr>
          <a:xfrm>
            <a:off x="677863" y="1757363"/>
            <a:ext cx="4897437" cy="48476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marR="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Communicatiewerkgroep: maandelijks overleg </a:t>
            </a:r>
            <a:endParaRPr/>
          </a:p>
          <a:p>
            <a:pPr marL="342900" marR="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Projectlogo en logobalk : </a:t>
            </a:r>
            <a:endParaRPr/>
          </a:p>
          <a:p>
            <a:pPr marL="342900" marR="0" lvl="0" indent="-261112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endParaRPr sz="23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61112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endParaRPr sz="23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Website: </a:t>
            </a:r>
            <a:r>
              <a:rPr lang="nl-BE" sz="2300" b="0" i="0" u="sng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www.grenslandcirculair.be</a:t>
            </a:r>
            <a:endParaRPr sz="2300" b="0" i="0" u="none" strike="noStrike" cap="non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LinkdIn groep : LinkedIn-pagina Platform Grensland </a:t>
            </a:r>
            <a:endParaRPr/>
          </a:p>
          <a:p>
            <a:pPr marL="400050" marR="0" lvl="1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r>
              <a:rPr lang="nl-BE" sz="1800" b="0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https://www.linkedin.com/company/65748024/admin/</a:t>
            </a:r>
            <a:r>
              <a:rPr lang="nl-BE" sz="2100" b="0" i="0" u="sng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342900" marR="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Nieuwsbrief “The Grensland Times”</a:t>
            </a: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000" marR="0" lvl="0" indent="-2857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Persconferentie 2 februari 2021 ( live+online)</a:t>
            </a:r>
            <a:endParaRPr/>
          </a:p>
          <a:p>
            <a:pPr marL="342000" marR="0" lvl="0" indent="-2857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Publicaties – presentaties en artikels</a:t>
            </a:r>
            <a:endParaRPr/>
          </a:p>
          <a:p>
            <a:pPr marL="342000" marR="0" lvl="0" indent="-2857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Stickers met projectlogo  </a:t>
            </a:r>
            <a:endParaRPr/>
          </a:p>
          <a:p>
            <a:pPr marL="342000" marR="0" lvl="0" indent="-2857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►"/>
            </a:pPr>
            <a:r>
              <a:rPr lang="nl-BE" sz="2300" b="0" i="0" u="none" strike="noStrike" cap="none">
                <a:solidFill>
                  <a:srgbClr val="00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Afvalkalender</a:t>
            </a:r>
            <a:r>
              <a:rPr lang="nl-BE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000" marR="0" lvl="0" indent="-203962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8712" y="2258244"/>
            <a:ext cx="1690134" cy="80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7776" y="1156051"/>
            <a:ext cx="2618373" cy="337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98859" y="1402256"/>
            <a:ext cx="3083957" cy="312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8275" y="4736503"/>
            <a:ext cx="2945990" cy="193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6077" y="4466565"/>
            <a:ext cx="1611769" cy="2267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9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830651" cy="1050524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lang="nl-BE" sz="2800" b="1"/>
              <a:t>Communicatie</a:t>
            </a:r>
            <a:br>
              <a:rPr lang="nl-BE" sz="2800" b="1"/>
            </a:br>
            <a:r>
              <a:rPr lang="nl-BE" sz="2800" b="1"/>
              <a:t>Driemaandelijkse Afvalkalender</a:t>
            </a:r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body" idx="1"/>
          </p:nvPr>
        </p:nvSpPr>
        <p:spPr>
          <a:xfrm>
            <a:off x="677334" y="1848380"/>
            <a:ext cx="3788134" cy="4661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Overzichtstabel data selectieve ophalingen en activiteiten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Op te hangen bij sorteereilanden – kantines,…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Drie maand per kalender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oktober – december 2021: eerste versie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Nuttige contacten en telefoonnummers per actie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Achterkant: toelichting over het project, de sorteer-verplichtingen en specifieke inzamelacties. </a:t>
            </a:r>
            <a:endParaRPr/>
          </a:p>
        </p:txBody>
      </p:sp>
      <p:pic>
        <p:nvPicPr>
          <p:cNvPr id="582" name="Google Shape;582;p1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03673" y="1848380"/>
            <a:ext cx="3378746" cy="46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8939" y="1848380"/>
            <a:ext cx="3403898" cy="46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"/>
          <p:cNvSpPr txBox="1"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Trebuchet MS"/>
              <a:buNone/>
            </a:pPr>
            <a:r>
              <a:rPr lang="nl-BE">
                <a:solidFill>
                  <a:srgbClr val="FFFFFF"/>
                </a:solidFill>
              </a:rPr>
              <a:t>PlatformGrensland </a:t>
            </a:r>
            <a:endParaRPr/>
          </a:p>
        </p:txBody>
      </p:sp>
      <p:sp>
        <p:nvSpPr>
          <p:cNvPr id="396" name="Google Shape;396;p2"/>
          <p:cNvSpPr txBox="1">
            <a:spLocks noGrp="1"/>
          </p:cNvSpPr>
          <p:nvPr>
            <p:ph type="subTitle" idx="1"/>
          </p:nvPr>
        </p:nvSpPr>
        <p:spPr>
          <a:xfrm>
            <a:off x="2902227" y="4074718"/>
            <a:ext cx="6889018" cy="117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>
                <a:solidFill>
                  <a:srgbClr val="FFFFFF"/>
                </a:solidFill>
              </a:rPr>
              <a:t>Grensland Menen- Wervik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>
                <a:solidFill>
                  <a:srgbClr val="FFFFFF"/>
                </a:solidFill>
              </a:rPr>
              <a:t>Wervik: Hoogweg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>
                <a:solidFill>
                  <a:srgbClr val="FFFFFF"/>
                </a:solidFill>
              </a:rPr>
              <a:t>Wervik:  Klingstraat en Menensesteenweg </a:t>
            </a:r>
            <a:endParaRPr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97" name="Google Shape;397;p2" descr="Grensl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9593" y="5589599"/>
            <a:ext cx="2313940" cy="9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652" y="261560"/>
            <a:ext cx="3747740" cy="259847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"/>
          <p:cNvSpPr txBox="1"/>
          <p:nvPr/>
        </p:nvSpPr>
        <p:spPr>
          <a:xfrm>
            <a:off x="317652" y="3022470"/>
            <a:ext cx="2723786" cy="3554819"/>
          </a:xfrm>
          <a:prstGeom prst="rect">
            <a:avLst/>
          </a:prstGeom>
          <a:solidFill>
            <a:srgbClr val="E9F6C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VZW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Oprichting: 23 /9/2010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Nu 80 aangesloten bedrijven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rebuchet MS"/>
              <a:buNone/>
            </a:pPr>
            <a:endParaRPr sz="1500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Doel: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Stimuleren samenwerking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Belangenbehartiging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Aanspreekpunt en spreekbuis voor BT 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rebuchet MS"/>
              <a:buNone/>
            </a:pP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rebuchet MS"/>
              <a:buNone/>
            </a:pPr>
            <a:r>
              <a:rPr lang="nl-BE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2020 : Uitbreiding Wervik:  Klingstraat en Hoogweg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6494" y="320845"/>
            <a:ext cx="5512421" cy="2359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2"/>
          <p:cNvCxnSpPr/>
          <p:nvPr/>
        </p:nvCxnSpPr>
        <p:spPr>
          <a:xfrm rot="10800000">
            <a:off x="8717280" y="1838960"/>
            <a:ext cx="1645920" cy="88392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2" name="Google Shape;402;p2"/>
          <p:cNvSpPr/>
          <p:nvPr/>
        </p:nvSpPr>
        <p:spPr>
          <a:xfrm>
            <a:off x="10363200" y="2606790"/>
            <a:ext cx="1450447" cy="552970"/>
          </a:xfrm>
          <a:prstGeom prst="rect">
            <a:avLst/>
          </a:prstGeom>
          <a:solidFill>
            <a:srgbClr val="6C643F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Grensland</a:t>
            </a:r>
            <a:endParaRPr/>
          </a:p>
        </p:txBody>
      </p:sp>
      <p:cxnSp>
        <p:nvCxnSpPr>
          <p:cNvPr id="403" name="Google Shape;403;p2"/>
          <p:cNvCxnSpPr/>
          <p:nvPr/>
        </p:nvCxnSpPr>
        <p:spPr>
          <a:xfrm flipH="1">
            <a:off x="5476184" y="505890"/>
            <a:ext cx="4887017" cy="87149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4" name="Google Shape;404;p2"/>
          <p:cNvSpPr/>
          <p:nvPr/>
        </p:nvSpPr>
        <p:spPr>
          <a:xfrm>
            <a:off x="10324298" y="338953"/>
            <a:ext cx="1391920" cy="291284"/>
          </a:xfrm>
          <a:prstGeom prst="rect">
            <a:avLst/>
          </a:prstGeom>
          <a:solidFill>
            <a:srgbClr val="2A501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Hoogweg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405" name="Google Shape;405;p2"/>
          <p:cNvCxnSpPr/>
          <p:nvPr/>
        </p:nvCxnSpPr>
        <p:spPr>
          <a:xfrm flipH="1">
            <a:off x="5476184" y="1260721"/>
            <a:ext cx="4756698" cy="275569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6" name="Google Shape;406;p2"/>
          <p:cNvSpPr/>
          <p:nvPr/>
        </p:nvSpPr>
        <p:spPr>
          <a:xfrm>
            <a:off x="10295035" y="1154754"/>
            <a:ext cx="1450447" cy="292616"/>
          </a:xfrm>
          <a:prstGeom prst="rect">
            <a:avLst/>
          </a:prstGeom>
          <a:solidFill>
            <a:srgbClr val="2A501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Klingstraat</a:t>
            </a:r>
            <a:endParaRPr/>
          </a:p>
        </p:txBody>
      </p:sp>
      <p:cxnSp>
        <p:nvCxnSpPr>
          <p:cNvPr id="407" name="Google Shape;407;p2"/>
          <p:cNvCxnSpPr>
            <a:stCxn id="408" idx="1"/>
          </p:cNvCxnSpPr>
          <p:nvPr/>
        </p:nvCxnSpPr>
        <p:spPr>
          <a:xfrm rot="10800000">
            <a:off x="6418424" y="2253543"/>
            <a:ext cx="3471300" cy="1305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8" name="Google Shape;408;p2"/>
          <p:cNvSpPr/>
          <p:nvPr/>
        </p:nvSpPr>
        <p:spPr>
          <a:xfrm>
            <a:off x="9889724" y="3356524"/>
            <a:ext cx="2196119" cy="404039"/>
          </a:xfrm>
          <a:prstGeom prst="rect">
            <a:avLst/>
          </a:prstGeom>
          <a:solidFill>
            <a:srgbClr val="2A501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Menensesteenweg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821773" cy="961748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nl-BE" sz="3100" b="1"/>
              <a:t>Nieuwe geplande Activiteiten </a:t>
            </a:r>
            <a:br>
              <a:rPr lang="nl-BE" sz="3100" b="1"/>
            </a:br>
            <a:br>
              <a:rPr lang="nl-BE" sz="2400"/>
            </a:br>
            <a:endParaRPr sz="2400"/>
          </a:p>
        </p:txBody>
      </p:sp>
      <p:sp>
        <p:nvSpPr>
          <p:cNvPr id="589" name="Google Shape;589;p20"/>
          <p:cNvSpPr txBox="1">
            <a:spLocks noGrp="1"/>
          </p:cNvSpPr>
          <p:nvPr>
            <p:ph type="body" idx="1"/>
          </p:nvPr>
        </p:nvSpPr>
        <p:spPr>
          <a:xfrm>
            <a:off x="677334" y="1864312"/>
            <a:ext cx="5418666" cy="48649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 b="1">
                <a:solidFill>
                  <a:srgbClr val="C00000"/>
                </a:solidFill>
              </a:rPr>
              <a:t>Circulaire Week </a:t>
            </a:r>
            <a:r>
              <a:rPr lang="nl-BE"/>
              <a:t>: 21 tot 25 maart 2022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Sensibilisatiecampagne naar werknemers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Bedrijfsbezoeken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Infomomenten: verpakkingsoptimalisatie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Acties gericht naar werknemers (batterijen, dopjesactie, kurken…)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Groepsaankoop </a:t>
            </a:r>
            <a:r>
              <a:rPr lang="nl-BE" b="1">
                <a:solidFill>
                  <a:srgbClr val="C00000"/>
                </a:solidFill>
              </a:rPr>
              <a:t>Recibox</a:t>
            </a:r>
            <a:endParaRPr b="1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Ophaling AEEA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Sectorale Brainstorms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/>
              <a:t>Inzameling allerlei plastic vaten 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590" name="Google Shape;590;p20"/>
          <p:cNvSpPr txBox="1">
            <a:spLocks noGrp="1"/>
          </p:cNvSpPr>
          <p:nvPr>
            <p:ph type="body" idx="2"/>
          </p:nvPr>
        </p:nvSpPr>
        <p:spPr>
          <a:xfrm>
            <a:off x="6462943" y="1864311"/>
            <a:ext cx="5388745" cy="486496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 b="1"/>
              <a:t>Een Circulair Bedrijventerrein is ook …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>
                <a:solidFill>
                  <a:srgbClr val="C00000"/>
                </a:solidFill>
              </a:rPr>
              <a:t>Grensland als lokale Energiegemeenschap </a:t>
            </a:r>
            <a:r>
              <a:rPr lang="nl-BE"/>
              <a:t>!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Bijna zelfvoorzienend terrein voor energie 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/>
              <a:t>Windenergie : Grensland Power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/>
              <a:t>Vergisting : Leiestroom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/>
              <a:t>PV bij meerdere bedrijven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/>
              <a:t>Restwarmte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Gepland : Installatie elektrische laadpalen </a:t>
            </a:r>
            <a:endParaRPr/>
          </a:p>
          <a:p>
            <a:pPr marL="1143000" lvl="2" indent="-15748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1143000" lvl="2" indent="-15748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591" name="Google Shape;5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4898" y="5084712"/>
            <a:ext cx="2394744" cy="14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3084" y="5084712"/>
            <a:ext cx="2259768" cy="14536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93" name="Google Shape;593;p20" descr="Recybox, de meest duurzame vuilnisbak op de markt - Vanhee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9970" y="3835153"/>
            <a:ext cx="2000949" cy="191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0235" y="609600"/>
            <a:ext cx="1841453" cy="96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391801" y="609600"/>
            <a:ext cx="9080674" cy="1023891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lang="nl-BE" sz="2800" b="1"/>
              <a:t>Grensland is Circulair :</a:t>
            </a:r>
            <a:br>
              <a:rPr lang="nl-BE" sz="2800" b="1"/>
            </a:br>
            <a:r>
              <a:rPr lang="nl-BE" sz="2800" b="1"/>
              <a:t>Tips &amp; Lessons learned  - ( I)</a:t>
            </a:r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body" idx="1"/>
          </p:nvPr>
        </p:nvSpPr>
        <p:spPr>
          <a:xfrm>
            <a:off x="391801" y="1813319"/>
            <a:ext cx="7384919" cy="48271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Char char="►"/>
            </a:pPr>
            <a:r>
              <a:rPr lang="nl-BE" sz="1400" b="1">
                <a:solidFill>
                  <a:srgbClr val="0070C0"/>
                </a:solidFill>
              </a:rPr>
              <a:t>Afval is bij KMO nu geen prioriteit : </a:t>
            </a:r>
            <a:endParaRPr/>
          </a:p>
          <a:p>
            <a:pPr marL="742950" lvl="1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Weinig cijfers beschikbaar: weinig respons op enquêtes ! -&gt;  Focus op persoonlijke contacten en bedrijfsbezoeken ! </a:t>
            </a:r>
            <a:endParaRPr/>
          </a:p>
          <a:p>
            <a:pPr marL="742950" lvl="1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Wetgevend kader nog onvoldoende gekend</a:t>
            </a:r>
            <a:endParaRPr/>
          </a:p>
          <a:p>
            <a:pPr marL="742950" lvl="1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Trekkers als getuigenissen nodig ! </a:t>
            </a:r>
            <a:endParaRPr/>
          </a:p>
          <a:p>
            <a:pPr marL="742950" lvl="1" indent="-2857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Vindt de juiste contactpersoon in elk bedrijf 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 b="1">
                <a:solidFill>
                  <a:srgbClr val="0070C0"/>
                </a:solidFill>
              </a:rPr>
              <a:t>Bedrijventerrein (&lt; 100 ha) is beperkt als draagvlak voor meeste acties </a:t>
            </a:r>
            <a:endParaRPr/>
          </a:p>
          <a:p>
            <a:pPr marL="742950" lvl="1" indent="-2857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>
                <a:solidFill>
                  <a:srgbClr val="932313"/>
                </a:solidFill>
              </a:rPr>
              <a:t>Samenwerken</a:t>
            </a:r>
            <a:r>
              <a:rPr lang="nl-BE" sz="1400"/>
              <a:t> met meerdere BTV </a:t>
            </a:r>
            <a:r>
              <a:rPr lang="nl-BE" sz="1400">
                <a:solidFill>
                  <a:srgbClr val="932313"/>
                </a:solidFill>
              </a:rPr>
              <a:t>= versterken 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 b="1">
                <a:solidFill>
                  <a:srgbClr val="0070C0"/>
                </a:solidFill>
              </a:rPr>
              <a:t>Belang ervaringsuitwisseling met andere projectverantwoordelijken</a:t>
            </a:r>
            <a:r>
              <a:rPr lang="nl-BE" sz="1400"/>
              <a:t>.</a:t>
            </a:r>
            <a:endParaRPr/>
          </a:p>
          <a:p>
            <a:pPr marL="742950" lvl="1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Veel projecten met vergelijkbare doelstellingen! Vraag naar </a:t>
            </a:r>
            <a:r>
              <a:rPr lang="nl-BE" sz="1400">
                <a:solidFill>
                  <a:srgbClr val="932313"/>
                </a:solidFill>
              </a:rPr>
              <a:t>gestructureerd overleg</a:t>
            </a:r>
            <a:r>
              <a:rPr lang="nl-BE" sz="1400"/>
              <a:t> gebeuren! (taak OVAM – Vlaanderen Circulair – Kennisnetwerk BTM  van POM’s, coach ???) </a:t>
            </a:r>
            <a:endParaRPr/>
          </a:p>
          <a:p>
            <a:pPr marL="742950" lvl="1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nl-BE" sz="1400"/>
              <a:t>Nuttige tools meer promoten en blijven herhalen! Moeten project overleven  ! </a:t>
            </a:r>
            <a:endParaRPr/>
          </a:p>
        </p:txBody>
      </p:sp>
      <p:pic>
        <p:nvPicPr>
          <p:cNvPr id="601" name="Google Shape;601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04747" y="1044809"/>
            <a:ext cx="2284065" cy="88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2172" y="2001273"/>
            <a:ext cx="4056640" cy="61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415" y="2742213"/>
            <a:ext cx="3254022" cy="70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9015" y="3537858"/>
            <a:ext cx="3254022" cy="106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21050" y="5732197"/>
            <a:ext cx="1036410" cy="103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8397" y="5560384"/>
            <a:ext cx="1880346" cy="122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76424" y="4644574"/>
            <a:ext cx="2125663" cy="9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76720" y="4804369"/>
            <a:ext cx="1928027" cy="5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795140" cy="1023891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lang="nl-BE" sz="2800" b="1"/>
              <a:t>Grensland is Circulair :</a:t>
            </a:r>
            <a:br>
              <a:rPr lang="nl-BE" sz="2800" b="1"/>
            </a:br>
            <a:r>
              <a:rPr lang="nl-BE" sz="2800" b="1"/>
              <a:t>Tips &amp; Lessons learned  - ( I)</a:t>
            </a:r>
            <a:endParaRPr/>
          </a:p>
        </p:txBody>
      </p:sp>
      <p:sp>
        <p:nvSpPr>
          <p:cNvPr id="614" name="Google Shape;614;p22"/>
          <p:cNvSpPr txBox="1">
            <a:spLocks noGrp="1"/>
          </p:cNvSpPr>
          <p:nvPr>
            <p:ph type="body" idx="2"/>
          </p:nvPr>
        </p:nvSpPr>
        <p:spPr>
          <a:xfrm>
            <a:off x="677334" y="1961967"/>
            <a:ext cx="10499652" cy="4536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000" lvl="0" indent="-28440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solidFill>
                  <a:srgbClr val="0070C0"/>
                </a:solidFill>
              </a:rPr>
              <a:t>Informeren, Informeren en blijven informeren: Doen en “Deure” Doen </a:t>
            </a:r>
            <a:endParaRPr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Belang netwerkevents om bedrijven te informeren en te sensibiliseren tot deelname; minder respons via on-line kanalen </a:t>
            </a:r>
            <a:endParaRPr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Blijven sensibiliseren: Herhalen is de boodschap ! Moet reflex en “cultuur” worden bij bedrijven om afval te sorteren en te upcyclen en materiaalstromen beter te beheren ! Meedoen aan acties vraagt veel tijd en juiste timing !  </a:t>
            </a:r>
            <a:endParaRPr/>
          </a:p>
          <a:p>
            <a:pPr marL="741600" lvl="0" indent="-213533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  <a:p>
            <a:pPr marL="342000" lvl="0" indent="-3420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solidFill>
                  <a:srgbClr val="0070C0"/>
                </a:solidFill>
              </a:rPr>
              <a:t>Wetgevend kader en Ondersteuning </a:t>
            </a:r>
            <a:endParaRPr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Voor Collectieve acties op niveau van BT dient het wetgevend kader beter uitgebouwd te worden;  </a:t>
            </a:r>
            <a:endParaRPr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Belangrijk om medewerking te krijgen van OVAM, Vlaanderen Circulair, Gemeente en Intercommunale,  IHM’s en Kenniscentra:  Kennis en logistieke ondersteuning! Draagvlak !  Stuurgroep ! </a:t>
            </a:r>
            <a:endParaRPr sz="1800"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Gedreven parkmanager met kennis van de bedrijven nodig ! </a:t>
            </a:r>
            <a:endParaRPr/>
          </a:p>
          <a:p>
            <a:pPr marL="741600" lvl="1" indent="-284400" algn="l" rtl="0">
              <a:lnSpc>
                <a:spcPct val="133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sz="1800"/>
              <a:t>Nood aan subsidiekader om BTV te ondersteunen en parkmanager of externe deskundige voldoende tijd te kunnen bieden en te kunnen ondersteunen – Middelen om acties op te starten ! </a:t>
            </a:r>
            <a:endParaRPr/>
          </a:p>
          <a:p>
            <a:pPr marL="342900" lvl="0" indent="-272034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3"/>
          <p:cNvSpPr txBox="1">
            <a:spLocks noGrp="1"/>
          </p:cNvSpPr>
          <p:nvPr>
            <p:ph type="title"/>
          </p:nvPr>
        </p:nvSpPr>
        <p:spPr>
          <a:xfrm>
            <a:off x="4019238" y="469714"/>
            <a:ext cx="5006744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nl-BE" sz="4400" b="1"/>
              <a:t>Contact :</a:t>
            </a:r>
            <a:br>
              <a:rPr lang="nl-BE" sz="3400" b="1"/>
            </a:br>
            <a:endParaRPr sz="3400"/>
          </a:p>
        </p:txBody>
      </p:sp>
      <p:sp>
        <p:nvSpPr>
          <p:cNvPr id="621" name="Google Shape;621;p23"/>
          <p:cNvSpPr txBox="1">
            <a:spLocks noGrp="1"/>
          </p:cNvSpPr>
          <p:nvPr>
            <p:ph type="body" idx="1"/>
          </p:nvPr>
        </p:nvSpPr>
        <p:spPr>
          <a:xfrm>
            <a:off x="4095326" y="1838739"/>
            <a:ext cx="7064060" cy="41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nl-BE"/>
              <a:t>Herman Wenes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Parkmanager Grensland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0475/69.24.97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 u="sng">
                <a:solidFill>
                  <a:schemeClr val="hlink"/>
                </a:solidFill>
                <a:hlinkClick r:id="rId3"/>
              </a:rPr>
              <a:t>parkmanager@grensland-menen-wervik.be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Philippe Tavernier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3PT Consult        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 0496/ 126 145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 u="sng">
                <a:solidFill>
                  <a:schemeClr val="hlink"/>
                </a:solidFill>
                <a:hlinkClick r:id="rId4"/>
              </a:rPr>
              <a:t>pt@3ptconsult.be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nl-BE"/>
              <a:t>www.3ptconsult.be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>
              <a:solidFill>
                <a:schemeClr val="lt1"/>
              </a:solidFill>
            </a:endParaRPr>
          </a:p>
        </p:txBody>
      </p:sp>
      <p:pic>
        <p:nvPicPr>
          <p:cNvPr id="622" name="Google Shape;6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2091" y="3891169"/>
            <a:ext cx="3230796" cy="164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035" y="942188"/>
            <a:ext cx="3243597" cy="129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2462" y="767226"/>
            <a:ext cx="3435658" cy="164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427" y="5943600"/>
            <a:ext cx="10463770" cy="64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839529" cy="1121546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nl-BE" b="1"/>
              <a:t>Een Collectief Totaalconcept voor een </a:t>
            </a:r>
            <a:br>
              <a:rPr lang="nl-BE" b="1"/>
            </a:br>
            <a:r>
              <a:rPr lang="nl-BE" b="1"/>
              <a:t>net en circulair bedrijventerrein </a:t>
            </a:r>
            <a:r>
              <a:rPr lang="nl-BE"/>
              <a:t>!</a:t>
            </a:r>
            <a:endParaRPr/>
          </a:p>
        </p:txBody>
      </p:sp>
      <p:sp>
        <p:nvSpPr>
          <p:cNvPr id="632" name="Google Shape;632;p24"/>
          <p:cNvSpPr txBox="1">
            <a:spLocks noGrp="1"/>
          </p:cNvSpPr>
          <p:nvPr>
            <p:ph type="body" idx="1"/>
          </p:nvPr>
        </p:nvSpPr>
        <p:spPr>
          <a:xfrm>
            <a:off x="677332" y="1876425"/>
            <a:ext cx="11133743" cy="46042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278892" algn="l" rtl="0">
              <a:spcBef>
                <a:spcPts val="0"/>
              </a:spcBef>
              <a:spcAft>
                <a:spcPts val="0"/>
              </a:spcAft>
              <a:buSzPct val="79999"/>
              <a:buNone/>
            </a:pPr>
            <a:endParaRPr/>
          </a:p>
          <a:p>
            <a:pPr marL="342900" lvl="0" indent="-342900" algn="l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nl-BE" sz="2400"/>
              <a:t>Optimaliseren van materialenbeheer, afvalpreventie, selectieve inzameling en upcycling van afval in functie van circulariteit </a:t>
            </a:r>
            <a:r>
              <a:rPr lang="nl-BE" sz="2400">
                <a:highlight>
                  <a:srgbClr val="00FF00"/>
                </a:highlight>
              </a:rPr>
              <a:t>op niveau van een bedrijventerrein </a:t>
            </a:r>
            <a:endParaRPr/>
          </a:p>
          <a:p>
            <a:pPr marL="1143000" lvl="2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000">
                <a:solidFill>
                  <a:srgbClr val="AD4C11"/>
                </a:solidFill>
              </a:rPr>
              <a:t>Project ‘Grensland is Circulair’- oproep Vlaanderen Circulair </a:t>
            </a:r>
            <a:endParaRPr/>
          </a:p>
          <a:p>
            <a:pPr marL="342900" lvl="0" indent="-257556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2400"/>
          </a:p>
          <a:p>
            <a:pPr marL="342900" lvl="0" indent="-3429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400"/>
              <a:t>Zwerfvuilopruiming : </a:t>
            </a:r>
            <a:r>
              <a:rPr lang="nl-BE" sz="2200">
                <a:solidFill>
                  <a:srgbClr val="AD4C11"/>
                </a:solidFill>
              </a:rPr>
              <a:t>KeeP it Clean </a:t>
            </a:r>
            <a:endParaRPr sz="2200"/>
          </a:p>
          <a:p>
            <a:pPr marL="342900" lvl="0" indent="-3429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79999"/>
              <a:buChar char="►"/>
            </a:pPr>
            <a:r>
              <a:rPr lang="nl-BE" sz="2600"/>
              <a:t>KGA-Inzameling : </a:t>
            </a:r>
            <a:r>
              <a:rPr lang="nl-BE" sz="2200">
                <a:solidFill>
                  <a:srgbClr val="AD4C11"/>
                </a:solidFill>
              </a:rPr>
              <a:t>KGA-inzameling POM versterken</a:t>
            </a:r>
            <a:endParaRPr/>
          </a:p>
          <a:p>
            <a:pPr marL="342900" lvl="0" indent="-3429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400">
                <a:solidFill>
                  <a:schemeClr val="dk1"/>
                </a:solidFill>
              </a:rPr>
              <a:t>Groepsaankopen</a:t>
            </a:r>
            <a:endParaRPr/>
          </a:p>
          <a:p>
            <a:pPr marL="342900" lvl="0" indent="-3429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400"/>
              <a:t>Communicatie – Sensibilisatie </a:t>
            </a:r>
            <a:endParaRPr/>
          </a:p>
          <a:p>
            <a:pPr marL="1143000" lvl="2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000">
                <a:solidFill>
                  <a:srgbClr val="AD4C11"/>
                </a:solidFill>
              </a:rPr>
              <a:t>Website – linkdIn groep – nieuwsbrief </a:t>
            </a:r>
            <a:endParaRPr/>
          </a:p>
          <a:p>
            <a:pPr marL="1143000" lvl="2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000">
                <a:solidFill>
                  <a:srgbClr val="AD4C11"/>
                </a:solidFill>
              </a:rPr>
              <a:t>Eén driemaandelijkse  Afvalkalender voor het terrein </a:t>
            </a:r>
            <a:endParaRPr/>
          </a:p>
          <a:p>
            <a:pPr marL="1143000" lvl="2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000">
                <a:solidFill>
                  <a:srgbClr val="AD4C11"/>
                </a:solidFill>
              </a:rPr>
              <a:t>Sensibilisatie : Infosessies en begeleiding </a:t>
            </a:r>
            <a:endParaRPr/>
          </a:p>
          <a:p>
            <a:pPr marL="342900" lvl="0" indent="-3429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2400"/>
              <a:t>Opzetten van een methodiek en structuur voor </a:t>
            </a:r>
            <a:r>
              <a:rPr lang="nl-BE" sz="2400">
                <a:solidFill>
                  <a:srgbClr val="C00000"/>
                </a:solidFill>
              </a:rPr>
              <a:t>bestendiging </a:t>
            </a:r>
            <a:r>
              <a:rPr lang="nl-BE" sz="2400"/>
              <a:t>na einde project; </a:t>
            </a:r>
            <a:r>
              <a:rPr lang="nl-BE" sz="2200">
                <a:solidFill>
                  <a:srgbClr val="C00000"/>
                </a:solidFill>
              </a:rPr>
              <a:t>Multiplicatie </a:t>
            </a:r>
            <a:r>
              <a:rPr lang="nl-BE" sz="2200"/>
              <a:t> </a:t>
            </a:r>
            <a:endParaRPr/>
          </a:p>
        </p:txBody>
      </p:sp>
      <p:pic>
        <p:nvPicPr>
          <p:cNvPr id="633" name="Google Shape;63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170" y="609600"/>
            <a:ext cx="2098905" cy="112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5"/>
          <p:cNvSpPr txBox="1">
            <a:spLocks noGrp="1"/>
          </p:cNvSpPr>
          <p:nvPr>
            <p:ph type="body" idx="1"/>
          </p:nvPr>
        </p:nvSpPr>
        <p:spPr>
          <a:xfrm>
            <a:off x="677332" y="1597981"/>
            <a:ext cx="11133743" cy="48425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Beter materialenbeheer en afvalpreventie</a:t>
            </a:r>
            <a:endParaRPr b="1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b="1">
                <a:solidFill>
                  <a:schemeClr val="accent2"/>
                </a:solidFill>
              </a:rPr>
              <a:t>inventarisatie </a:t>
            </a:r>
            <a:r>
              <a:rPr lang="nl-BE"/>
              <a:t>van afvalstoffen – in kaart brengen materiaalstromen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b="1">
                <a:solidFill>
                  <a:schemeClr val="accent2"/>
                </a:solidFill>
              </a:rPr>
              <a:t>Individuele begeleiding </a:t>
            </a:r>
            <a:r>
              <a:rPr lang="nl-BE"/>
              <a:t>voor bedrijven - &gt; Materialenscan -&gt; preventie !!!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b="1">
                <a:solidFill>
                  <a:schemeClr val="accent2"/>
                </a:solidFill>
              </a:rPr>
              <a:t>Informeren en stimuleren </a:t>
            </a:r>
            <a:r>
              <a:rPr lang="nl-BE"/>
              <a:t>over circulaire economie en circulair aankopen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Optimaliseren selectieve inzameling – conform Vlarema </a:t>
            </a:r>
            <a:r>
              <a:rPr lang="nl-BE" b="1"/>
              <a:t>(24 fracties ! )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reductie restafval: specifieke &amp; periodieke selectieve inzamelingen (</a:t>
            </a:r>
            <a:r>
              <a:rPr lang="nl-BE">
                <a:solidFill>
                  <a:schemeClr val="accent2"/>
                </a:solidFill>
              </a:rPr>
              <a:t>haalmethode)</a:t>
            </a:r>
            <a:r>
              <a:rPr lang="nl-BE"/>
              <a:t> en uitbouw inzamelpunten (</a:t>
            </a:r>
            <a:r>
              <a:rPr lang="nl-BE">
                <a:solidFill>
                  <a:schemeClr val="accent2"/>
                </a:solidFill>
              </a:rPr>
              <a:t>brengmethode</a:t>
            </a:r>
            <a:r>
              <a:rPr lang="nl-BE"/>
              <a:t>) voor specifieke afvalfracties</a:t>
            </a:r>
            <a:endParaRPr>
              <a:solidFill>
                <a:schemeClr val="accent4"/>
              </a:solidFill>
            </a:endParaRP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Gebruik </a:t>
            </a:r>
            <a:r>
              <a:rPr lang="nl-BE">
                <a:solidFill>
                  <a:srgbClr val="6C911C"/>
                </a:solidFill>
              </a:rPr>
              <a:t>materialenpark op het BT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Tijdelijke stockering: </a:t>
            </a:r>
            <a:r>
              <a:rPr lang="nl-BE">
                <a:solidFill>
                  <a:schemeClr val="accent2"/>
                </a:solidFill>
              </a:rPr>
              <a:t>herbestemmen</a:t>
            </a:r>
            <a:r>
              <a:rPr lang="nl-BE"/>
              <a:t> (nieuwe toepassingen voor zuivere stromen) of </a:t>
            </a:r>
            <a:r>
              <a:rPr lang="nl-BE">
                <a:solidFill>
                  <a:schemeClr val="accent2"/>
                </a:solidFill>
              </a:rPr>
              <a:t>voorbewerken (besparing transportbewegingen)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>
                <a:solidFill>
                  <a:schemeClr val="dk1"/>
                </a:solidFill>
              </a:rPr>
              <a:t>Kostprijsreductie!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640" name="Google Shape;640;p25"/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847878" cy="810827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Doelstellingen (1)</a:t>
            </a:r>
            <a:endParaRPr/>
          </a:p>
        </p:txBody>
      </p:sp>
      <p:pic>
        <p:nvPicPr>
          <p:cNvPr id="641" name="Google Shape;6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0847" y="609600"/>
            <a:ext cx="1930228" cy="748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6"/>
          <p:cNvSpPr txBox="1">
            <a:spLocks noGrp="1"/>
          </p:cNvSpPr>
          <p:nvPr>
            <p:ph type="body" idx="1"/>
          </p:nvPr>
        </p:nvSpPr>
        <p:spPr>
          <a:xfrm>
            <a:off x="677333" y="1597981"/>
            <a:ext cx="11115987" cy="4650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Nieuwe toepassingen voor niet structurele / zuivere afvalstromen</a:t>
            </a:r>
            <a:endParaRPr b="1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Platform voor partner-matching: upcycling, hergebruik en recyclage binnen korte transportafstand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Samenwerking met </a:t>
            </a:r>
            <a:r>
              <a:rPr lang="nl-BE" b="1">
                <a:solidFill>
                  <a:schemeClr val="accent2"/>
                </a:solidFill>
              </a:rPr>
              <a:t>symbioseplatform (OVAM)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/>
              <a:t>Samenwerken met Valipac , Fost Plus, OVAM, Vlaanderen Circulair e.a.: bestaande instrumenten gebruiken  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Hergebruik en upcycling stimuleren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Sensibiliseren en informeren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 b="1"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BE" b="1" u="sng"/>
              <a:t>Creëren lokale en extra </a:t>
            </a:r>
            <a:r>
              <a:rPr lang="nl-BE" b="1" u="sng">
                <a:solidFill>
                  <a:schemeClr val="accent2"/>
                </a:solidFill>
              </a:rPr>
              <a:t>tewerkstelling voor kansengroepen</a:t>
            </a:r>
            <a:r>
              <a:rPr lang="nl-BE"/>
              <a:t>; Inschakelen van en samenwerken met “arbeidszorg” en maatwerkbedrijven bij uitvoering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647" name="Google Shape;647;p26"/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892266" cy="810827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Doelstellingen (2)</a:t>
            </a:r>
            <a:endParaRPr/>
          </a:p>
        </p:txBody>
      </p:sp>
      <p:pic>
        <p:nvPicPr>
          <p:cNvPr id="648" name="Google Shape;6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6358" y="609600"/>
            <a:ext cx="1876962" cy="810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910550" cy="775317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r>
              <a:rPr lang="nl-BE" sz="3200" b="1"/>
              <a:t>Grensland is Circulair: 6 werkpakketten</a:t>
            </a:r>
            <a:endParaRPr/>
          </a:p>
        </p:txBody>
      </p:sp>
      <p:sp>
        <p:nvSpPr>
          <p:cNvPr id="654" name="Google Shape;654;p27"/>
          <p:cNvSpPr txBox="1">
            <a:spLocks noGrp="1"/>
          </p:cNvSpPr>
          <p:nvPr>
            <p:ph type="body" idx="1"/>
          </p:nvPr>
        </p:nvSpPr>
        <p:spPr>
          <a:xfrm>
            <a:off x="677333" y="1766657"/>
            <a:ext cx="11133741" cy="42747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1:  Projectmanagement (inclusief sensibilisatie)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2:  Inventarisatie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3: Upcycling en specifieke inzamelingen i.f.v. circulariteit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4: 4a: Verbeteren Selectieve inzameling via de haalmethode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nl-BE" sz="2000" b="1"/>
              <a:t>		   4b: Verbeteren Selectieve inzameling via brengmethode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5:  Communicatie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b="1"/>
              <a:t>WP 6:  Uitwerken organisatiestructuur en disseminatie </a:t>
            </a:r>
            <a:endParaRPr/>
          </a:p>
        </p:txBody>
      </p:sp>
      <p:pic>
        <p:nvPicPr>
          <p:cNvPr id="655" name="Google Shape;6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5336" y="609599"/>
            <a:ext cx="1965739" cy="77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"/>
          <p:cNvSpPr txBox="1">
            <a:spLocks noGrp="1"/>
          </p:cNvSpPr>
          <p:nvPr>
            <p:ph type="title"/>
          </p:nvPr>
        </p:nvSpPr>
        <p:spPr>
          <a:xfrm>
            <a:off x="306131" y="305831"/>
            <a:ext cx="4443422" cy="1104053"/>
          </a:xfrm>
          <a:prstGeom prst="rect">
            <a:avLst/>
          </a:prstGeom>
          <a:solidFill>
            <a:srgbClr val="D9F4C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</a:pPr>
            <a:r>
              <a:rPr lang="nl-BE" sz="2800">
                <a:solidFill>
                  <a:schemeClr val="dk1"/>
                </a:solidFill>
              </a:rPr>
              <a:t>Situering</a:t>
            </a:r>
            <a:br>
              <a:rPr lang="nl-BE" sz="2800">
                <a:solidFill>
                  <a:schemeClr val="dk1"/>
                </a:solidFill>
              </a:rPr>
            </a:br>
            <a:r>
              <a:rPr lang="nl-BE" sz="2800">
                <a:solidFill>
                  <a:schemeClr val="dk1"/>
                </a:solidFill>
              </a:rPr>
              <a:t>Grensland </a:t>
            </a:r>
            <a:endParaRPr/>
          </a:p>
        </p:txBody>
      </p:sp>
      <p:sp>
        <p:nvSpPr>
          <p:cNvPr id="414" name="Google Shape;414;p3"/>
          <p:cNvSpPr txBox="1">
            <a:spLocks noGrp="1"/>
          </p:cNvSpPr>
          <p:nvPr>
            <p:ph type="body" idx="1"/>
          </p:nvPr>
        </p:nvSpPr>
        <p:spPr>
          <a:xfrm>
            <a:off x="306131" y="1669003"/>
            <a:ext cx="4443422" cy="4998128"/>
          </a:xfrm>
          <a:prstGeom prst="rect">
            <a:avLst/>
          </a:prstGeom>
          <a:solidFill>
            <a:srgbClr val="E9F6C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Noorden: spoorlijn 69 Kortrijk-Poperinge + Woonwijken Menen</a:t>
            </a:r>
            <a:endParaRPr/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Zuiden: Leie, Frankrijk (Halluin)</a:t>
            </a:r>
            <a:endParaRPr/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Westen: Wervik</a:t>
            </a:r>
            <a:endParaRPr/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Oosten: Dode Leie-arm</a:t>
            </a:r>
            <a:endParaRPr/>
          </a:p>
          <a:p>
            <a:pPr marL="0" lvl="0" indent="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19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BT Grensland : 90 ha</a:t>
            </a:r>
            <a:endParaRPr/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2100 werknemers</a:t>
            </a:r>
            <a:endParaRPr/>
          </a:p>
          <a:p>
            <a:pPr marL="0" lvl="0" indent="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19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24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700" b="1">
                <a:solidFill>
                  <a:schemeClr val="dk1"/>
                </a:solidFill>
              </a:rPr>
              <a:t>Interessante Circulaire bedrijven </a:t>
            </a:r>
            <a:r>
              <a:rPr lang="nl-BE" sz="1700">
                <a:solidFill>
                  <a:schemeClr val="dk1"/>
                </a:solidFill>
              </a:rPr>
              <a:t>: </a:t>
            </a:r>
            <a:endParaRPr/>
          </a:p>
          <a:p>
            <a:pPr marL="742950" lvl="1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700">
                <a:solidFill>
                  <a:schemeClr val="dk1"/>
                </a:solidFill>
              </a:rPr>
              <a:t>Galloo</a:t>
            </a:r>
            <a:endParaRPr/>
          </a:p>
          <a:p>
            <a:pPr marL="742950" lvl="1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Recylec (‘t Veer en Galloo)</a:t>
            </a:r>
            <a:endParaRPr/>
          </a:p>
          <a:p>
            <a:pPr marL="742950" lvl="1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Leiestroom</a:t>
            </a:r>
            <a:endParaRPr/>
          </a:p>
          <a:p>
            <a:pPr marL="742950" lvl="1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500">
                <a:solidFill>
                  <a:schemeClr val="dk1"/>
                </a:solidFill>
              </a:rPr>
              <a:t>Materialenpark MIROM Menen </a:t>
            </a:r>
            <a:endParaRPr/>
          </a:p>
          <a:p>
            <a:pPr marL="342900" lvl="0" indent="-26949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sz="17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nl-BE" sz="1700" b="1">
                <a:solidFill>
                  <a:schemeClr val="dk1"/>
                </a:solidFill>
              </a:rPr>
              <a:t>Sectoren</a:t>
            </a:r>
            <a:r>
              <a:rPr lang="nl-BE" sz="1700">
                <a:solidFill>
                  <a:schemeClr val="dk1"/>
                </a:solidFill>
              </a:rPr>
              <a:t>: hout, bouw, metaal,afvalverwerking glas, </a:t>
            </a:r>
            <a:r>
              <a:rPr lang="nl-BE" sz="1500">
                <a:solidFill>
                  <a:schemeClr val="dk1"/>
                </a:solidFill>
              </a:rPr>
              <a:t>Maatwerk, textiel, groothandel, hernieuwbare energie,… </a:t>
            </a:r>
            <a:endParaRPr/>
          </a:p>
          <a:p>
            <a:pPr marL="342900" lvl="0" indent="-260858" algn="l" rtl="0">
              <a:spcBef>
                <a:spcPts val="1600"/>
              </a:spcBef>
              <a:spcAft>
                <a:spcPts val="0"/>
              </a:spcAft>
              <a:buSzPct val="80000"/>
              <a:buNone/>
            </a:pPr>
            <a:endParaRPr sz="1900">
              <a:solidFill>
                <a:schemeClr val="dk1"/>
              </a:solidFill>
            </a:endParaRPr>
          </a:p>
          <a:p>
            <a:pPr marL="342900" lvl="0" indent="-26085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900">
              <a:solidFill>
                <a:schemeClr val="dk1"/>
              </a:solidFill>
            </a:endParaRPr>
          </a:p>
          <a:p>
            <a:pPr marL="342900" lvl="0" indent="-26085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900">
              <a:solidFill>
                <a:schemeClr val="dk1"/>
              </a:solidFill>
            </a:endParaRPr>
          </a:p>
        </p:txBody>
      </p:sp>
      <p:pic>
        <p:nvPicPr>
          <p:cNvPr id="415" name="Google Shape;4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7764" y="1409884"/>
            <a:ext cx="6250769" cy="480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" descr="Grensl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4593" y="153760"/>
            <a:ext cx="2313940" cy="9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423" name="Google Shape;423;p4"/>
          <p:cNvCxnSpPr/>
          <p:nvPr/>
        </p:nvCxnSpPr>
        <p:spPr>
          <a:xfrm>
            <a:off x="1448300" y="0"/>
            <a:ext cx="1219200" cy="6858000"/>
          </a:xfrm>
          <a:prstGeom prst="straightConnector1">
            <a:avLst/>
          </a:prstGeom>
          <a:noFill/>
          <a:ln w="9525" cap="flat" cmpd="sng">
            <a:solidFill>
              <a:srgbClr val="6C911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4" name="Google Shape;424;p4"/>
          <p:cNvCxnSpPr/>
          <p:nvPr/>
        </p:nvCxnSpPr>
        <p:spPr>
          <a:xfrm flipH="1">
            <a:off x="67175" y="3681413"/>
            <a:ext cx="4763558" cy="3176587"/>
          </a:xfrm>
          <a:prstGeom prst="straightConnector1">
            <a:avLst/>
          </a:prstGeom>
          <a:noFill/>
          <a:ln w="9525" cap="flat" cmpd="sng">
            <a:solidFill>
              <a:srgbClr val="FEFEFE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4"/>
          <p:cNvSpPr/>
          <p:nvPr/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 extrusionOk="0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426" name="Google Shape;426;p4"/>
          <p:cNvSpPr/>
          <p:nvPr/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 extrusionOk="0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427" name="Google Shape;427;p4"/>
          <p:cNvSpPr/>
          <p:nvPr/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"/>
          <p:cNvSpPr/>
          <p:nvPr/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 extrusionOk="0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69803"/>
            </a:srgbClr>
          </a:solidFill>
          <a:ln>
            <a:noFill/>
          </a:ln>
        </p:spPr>
      </p:sp>
      <p:sp>
        <p:nvSpPr>
          <p:cNvPr id="429" name="Google Shape;429;p4"/>
          <p:cNvSpPr/>
          <p:nvPr/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"/>
          <p:cNvSpPr/>
          <p:nvPr/>
        </p:nvSpPr>
        <p:spPr>
          <a:xfrm>
            <a:off x="3016287" y="-8467"/>
            <a:ext cx="9175713" cy="6866467"/>
          </a:xfrm>
          <a:custGeom>
            <a:avLst/>
            <a:gdLst/>
            <a:ahLst/>
            <a:cxnLst/>
            <a:rect l="l" t="t" r="r" b="b"/>
            <a:pathLst>
              <a:path w="9175713" h="6866467" extrusionOk="0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1" name="Google Shape;431;p4"/>
          <p:cNvSpPr txBox="1">
            <a:spLocks noGrp="1"/>
          </p:cNvSpPr>
          <p:nvPr>
            <p:ph type="subTitle" idx="1"/>
          </p:nvPr>
        </p:nvSpPr>
        <p:spPr>
          <a:xfrm>
            <a:off x="4121688" y="2265996"/>
            <a:ext cx="7423256" cy="36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nl-BE" sz="5400">
                <a:solidFill>
                  <a:srgbClr val="FFFFFF"/>
                </a:solidFill>
              </a:rPr>
              <a:t>Grensland is Circulair</a:t>
            </a:r>
            <a:endParaRPr sz="5400">
              <a:solidFill>
                <a:srgbClr val="3F7818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rgbClr val="3F7818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nl-BE" sz="2400">
                <a:solidFill>
                  <a:srgbClr val="3F7818"/>
                </a:solidFill>
              </a:rPr>
              <a:t>Een collectief totaalconcept voor materialenbeheer, afvalpreventie, selectieve inzameling en up-cycling van afval op bedrijventerreinen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rgbClr val="3F7818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nl-BE" sz="2400">
                <a:solidFill>
                  <a:srgbClr val="3F7818"/>
                </a:solidFill>
              </a:rPr>
              <a:t>Proefproject : Oproep Vlaanderen Circulair</a:t>
            </a:r>
            <a:r>
              <a:rPr lang="nl-BE" sz="1700">
                <a:solidFill>
                  <a:srgbClr val="3F7818"/>
                </a:solidFill>
              </a:rPr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>
              <a:solidFill>
                <a:srgbClr val="FFFFFF"/>
              </a:solidFill>
            </a:endParaRPr>
          </a:p>
        </p:txBody>
      </p:sp>
      <p:sp>
        <p:nvSpPr>
          <p:cNvPr id="432" name="Google Shape;432;p4"/>
          <p:cNvSpPr/>
          <p:nvPr/>
        </p:nvSpPr>
        <p:spPr>
          <a:xfrm rot="5400000">
            <a:off x="4062562" y="3271487"/>
            <a:ext cx="220660" cy="186439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3" name="Google Shape;4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685" y="439432"/>
            <a:ext cx="3443826" cy="172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57" y="4519306"/>
            <a:ext cx="3403675" cy="134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1037" y="452149"/>
            <a:ext cx="2915651" cy="160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0730" y="6074517"/>
            <a:ext cx="9940140" cy="67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857" y="2332442"/>
            <a:ext cx="3381214" cy="190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"/>
          <p:cNvSpPr txBox="1">
            <a:spLocks noGrp="1"/>
          </p:cNvSpPr>
          <p:nvPr>
            <p:ph type="title"/>
          </p:nvPr>
        </p:nvSpPr>
        <p:spPr>
          <a:xfrm>
            <a:off x="677333" y="316873"/>
            <a:ext cx="10375366" cy="846338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Trebuchet MS"/>
              <a:buNone/>
            </a:pPr>
            <a:r>
              <a:rPr lang="nl-BE">
                <a:solidFill>
                  <a:srgbClr val="92D050"/>
                </a:solidFill>
              </a:rPr>
              <a:t> </a:t>
            </a:r>
            <a:r>
              <a:rPr lang="nl-BE" sz="3200" b="1">
                <a:solidFill>
                  <a:srgbClr val="92D050"/>
                </a:solidFill>
              </a:rPr>
              <a:t>Partnerschap ‘Grensland is Circulair’ </a:t>
            </a:r>
            <a:r>
              <a:rPr lang="nl-BE" sz="3200">
                <a:solidFill>
                  <a:srgbClr val="92D050"/>
                </a:solidFill>
              </a:rPr>
              <a:t> </a:t>
            </a:r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1"/>
          </p:nvPr>
        </p:nvSpPr>
        <p:spPr>
          <a:xfrm>
            <a:off x="677333" y="1606859"/>
            <a:ext cx="10375366" cy="4802820"/>
          </a:xfrm>
          <a:prstGeom prst="rect">
            <a:avLst/>
          </a:prstGeom>
          <a:solidFill>
            <a:srgbClr val="E9F6C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BTV  “Platform Grensland Menen –Wervik”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uitbreiding naar Hoogweg en Klingstraat in Wervik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Steden Menen en Wervik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MIROM Menen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3PT Consult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Take-Off: parkmanager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u="sng">
                <a:latin typeface="Calibri"/>
                <a:ea typeface="Calibri"/>
                <a:cs typeface="Calibri"/>
                <a:sym typeface="Calibri"/>
              </a:rPr>
              <a:t>Inhoudelijke ondersteuning + deelname stuurgroep </a:t>
            </a: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: SIRRIS, VITO, POM West-Vlaanderen, OVAM, Vanheede Environment Group, ‘t Veer, Fost Plus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BE" sz="2000" u="sng">
                <a:latin typeface="Calibri"/>
                <a:ea typeface="Calibri"/>
                <a:cs typeface="Calibri"/>
                <a:sym typeface="Calibri"/>
              </a:rPr>
              <a:t>Klankbordgroep en Intentieverklaring tot medewerking </a:t>
            </a:r>
            <a:r>
              <a:rPr lang="nl-BE" sz="2000">
                <a:latin typeface="Calibri"/>
                <a:ea typeface="Calibri"/>
                <a:cs typeface="Calibri"/>
                <a:sym typeface="Calibri"/>
              </a:rPr>
              <a:t>: Aunde, Berry Alloc, Groep Dekeyzer, Galloo, Decospan, Leiestroom, Valvan, Sanac Logistics, Hofkip, Thule. 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</p:txBody>
      </p:sp>
      <p:pic>
        <p:nvPicPr>
          <p:cNvPr id="444" name="Google Shape;44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705" y="1606859"/>
            <a:ext cx="5180712" cy="298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8026" y="6197623"/>
            <a:ext cx="8155948" cy="50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"/>
          <p:cNvSpPr txBox="1">
            <a:spLocks noGrp="1"/>
          </p:cNvSpPr>
          <p:nvPr>
            <p:ph type="title"/>
          </p:nvPr>
        </p:nvSpPr>
        <p:spPr>
          <a:xfrm>
            <a:off x="677334" y="568171"/>
            <a:ext cx="8857283" cy="965989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r>
              <a:rPr lang="nl-BE" sz="3200" b="1"/>
              <a:t>Relevantie t.o.v. Circulaire Economie </a:t>
            </a:r>
            <a:endParaRPr/>
          </a:p>
        </p:txBody>
      </p:sp>
      <p:sp>
        <p:nvSpPr>
          <p:cNvPr id="451" name="Google Shape;451;p6"/>
          <p:cNvSpPr txBox="1">
            <a:spLocks noGrp="1"/>
          </p:cNvSpPr>
          <p:nvPr>
            <p:ph type="body" idx="1"/>
          </p:nvPr>
        </p:nvSpPr>
        <p:spPr>
          <a:xfrm>
            <a:off x="677334" y="1767840"/>
            <a:ext cx="5418666" cy="46923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Focus op :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Reduce</a:t>
            </a: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: efficiëntieverbetering -&gt; minder verbruik van grondstoffen of materiaal; sensibilisatie en informatiedoorstroming rond circulaire economie en afvalpreventie;  Werkpakket 1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Reuse</a:t>
            </a: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: hergebruik (product blijft intact, zelfde functie, zelfde gebruik); werkpakket 3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Repair &amp; Remake</a:t>
            </a: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: product opnieuw bruikbaar maken voor zelfde/nieuwe functie; werkpakket 3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Redesign, Refurbish</a:t>
            </a: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, ontwerpen voor een circulaire economie; initiatieven uit werkpakket 3 spelen hierop in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nl-BE" b="1">
                <a:latin typeface="Trebuchet MS"/>
                <a:ea typeface="Trebuchet MS"/>
                <a:cs typeface="Trebuchet MS"/>
                <a:sym typeface="Trebuchet MS"/>
              </a:rPr>
              <a:t>Recycle en Upcycling</a:t>
            </a:r>
            <a:r>
              <a:rPr lang="nl-BE">
                <a:latin typeface="Trebuchet MS"/>
                <a:ea typeface="Trebuchet MS"/>
                <a:cs typeface="Trebuchet MS"/>
                <a:sym typeface="Trebuchet MS"/>
              </a:rPr>
              <a:t>: nieuw product bevat vorig product op niet-herkenbare wijze: werkpakket 3 en 4</a:t>
            </a:r>
            <a:endParaRPr/>
          </a:p>
          <a:p>
            <a:pPr marL="342900" lvl="0" indent="-25831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pic>
        <p:nvPicPr>
          <p:cNvPr id="452" name="Google Shape;45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1382" y="1955603"/>
            <a:ext cx="5620173" cy="418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9724" y="609600"/>
            <a:ext cx="1947984" cy="92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677334" y="609601"/>
            <a:ext cx="8906053" cy="1059402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nl-BE" sz="2000" b="1"/>
              <a:t>Sensibilisering - Infoverstrekking – begeleiding: Voorbije Activiteiten</a:t>
            </a:r>
            <a:br>
              <a:rPr lang="nl-BE" sz="2000" b="1"/>
            </a:br>
            <a:r>
              <a:rPr lang="nl-BE" sz="2000" b="1"/>
              <a:t>  Laat je inspireren: presentaties -&gt; </a:t>
            </a:r>
            <a:r>
              <a:rPr lang="nl-BE" sz="2000" b="1" u="sng">
                <a:solidFill>
                  <a:schemeClr val="hlink"/>
                </a:solidFill>
                <a:hlinkClick r:id="rId3"/>
              </a:rPr>
              <a:t>www.grenslandcirculair.be</a:t>
            </a:r>
            <a:r>
              <a:rPr lang="nl-BE" sz="2000" b="1"/>
              <a:t> </a:t>
            </a:r>
            <a:br>
              <a:rPr lang="nl-BE" sz="2000" b="1"/>
            </a:br>
            <a:endParaRPr sz="2000" b="1"/>
          </a:p>
        </p:txBody>
      </p:sp>
      <p:sp>
        <p:nvSpPr>
          <p:cNvPr id="459" name="Google Shape;459;p7"/>
          <p:cNvSpPr txBox="1">
            <a:spLocks noGrp="1"/>
          </p:cNvSpPr>
          <p:nvPr>
            <p:ph type="body" idx="1"/>
          </p:nvPr>
        </p:nvSpPr>
        <p:spPr>
          <a:xfrm>
            <a:off x="677335" y="1923803"/>
            <a:ext cx="7196005" cy="4595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285775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“Afvalpreventie en  sluiten Materiaalkringlopen” i.s.m.  Sirris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“Inspiratiesessie Circulaire Economie” i.s.m.  Sirris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“Vlarema, sorteerverplichtingen en afvalstoffenregistratie” i.s.m.  OVAM 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“Praktische hulpinstrumenten voor een efficiënter afval- en materialenbeheer” i.s.m.  OVAM en Vlaanderen Circulair –            (Cirkeltips – Symbiose – CircleAid – CE-kompas)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“The Plastic Switch”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“Elektrische laadpalen op industrieterreinen”</a:t>
            </a:r>
            <a:endParaRPr/>
          </a:p>
          <a:p>
            <a:pPr marL="342900" lvl="0" indent="-28577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∙"/>
            </a:pPr>
            <a:r>
              <a:rPr lang="nl-BE" sz="23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“Vlarema 8 – wijzigingen en impact + praktijkgetuigenissen”</a:t>
            </a:r>
            <a:endParaRPr sz="230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00050" lvl="0" indent="-342925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Char char="⮚"/>
            </a:pPr>
            <a:r>
              <a:rPr lang="nl-BE" sz="2300" b="1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Audit</a:t>
            </a:r>
            <a:r>
              <a:rPr lang="nl-BE" sz="2300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 : Materialenscan (Sirris)  </a:t>
            </a:r>
            <a:endParaRPr/>
          </a:p>
          <a:p>
            <a:pPr marL="342900" lvl="0" indent="-207009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80000"/>
              <a:buFont typeface="Noto Sans Symbols"/>
              <a:buNone/>
            </a:pPr>
            <a:endParaRPr sz="2000"/>
          </a:p>
          <a:p>
            <a:pPr marL="342900" lvl="0" indent="-203098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SzPct val="79999"/>
              <a:buFont typeface="Noto Sans Symbols"/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72034" algn="l" rtl="0">
              <a:spcBef>
                <a:spcPts val="18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>
            <a:off x="9892146" y="609601"/>
            <a:ext cx="2149434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R2 Reduce</a:t>
            </a:r>
            <a:endParaRPr sz="24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61" name="Google Shape;461;p7" descr="A picture containing text, map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015844" y="1923804"/>
            <a:ext cx="2149434" cy="217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5842" y="4708048"/>
            <a:ext cx="2149433" cy="181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7781" y="5765674"/>
            <a:ext cx="1769164" cy="73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07780" y="4973842"/>
            <a:ext cx="1769165" cy="44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07781" y="3946423"/>
            <a:ext cx="1769165" cy="55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" descr="Cirkeltip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72415" y="1938318"/>
            <a:ext cx="1769165" cy="1769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"/>
          <p:cNvSpPr txBox="1">
            <a:spLocks noGrp="1"/>
          </p:cNvSpPr>
          <p:nvPr>
            <p:ph type="title"/>
          </p:nvPr>
        </p:nvSpPr>
        <p:spPr>
          <a:xfrm>
            <a:off x="595272" y="473052"/>
            <a:ext cx="9181774" cy="1059402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nl-BE" sz="2400" b="1"/>
              <a:t>Inventarisatie: Eigen enquête – ingezamelde fracties </a:t>
            </a:r>
            <a:br>
              <a:rPr lang="nl-BE" sz="2400" b="1"/>
            </a:br>
            <a:r>
              <a:rPr lang="nl-BE" sz="2400" b="1"/>
              <a:t> (+ gegevens integraal milieujaarverslag, aanvoer materialenpark en    data IHM)</a:t>
            </a:r>
            <a:endParaRPr sz="2400"/>
          </a:p>
        </p:txBody>
      </p:sp>
      <p:sp>
        <p:nvSpPr>
          <p:cNvPr id="472" name="Google Shape;472;p8"/>
          <p:cNvSpPr txBox="1">
            <a:spLocks noGrp="1"/>
          </p:cNvSpPr>
          <p:nvPr>
            <p:ph type="body" idx="1"/>
          </p:nvPr>
        </p:nvSpPr>
        <p:spPr>
          <a:xfrm>
            <a:off x="903623" y="1652954"/>
            <a:ext cx="5256116" cy="43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nl-BE" sz="1600"/>
              <a:t>24 respondenten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sz="1600"/>
              <a:t>nauwelijks cijfers over hoeveelheden en over kostprijs !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BE" sz="1600"/>
              <a:t>Gemiddeld worden 11 afvalfracties selectief ingezameld</a:t>
            </a:r>
            <a:endParaRPr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342900" lvl="0" indent="-28194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473" name="Google Shape;473;p8"/>
          <p:cNvSpPr txBox="1">
            <a:spLocks noGrp="1"/>
          </p:cNvSpPr>
          <p:nvPr>
            <p:ph type="body" idx="2"/>
          </p:nvPr>
        </p:nvSpPr>
        <p:spPr>
          <a:xfrm>
            <a:off x="6348355" y="2086252"/>
            <a:ext cx="5066521" cy="39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nl-BE" sz="1800"/>
              <a:t>Gemiddeld worden 5 KGA afvalfracties ingezameld 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aphicFrame>
        <p:nvGraphicFramePr>
          <p:cNvPr id="474" name="Google Shape;474;p8"/>
          <p:cNvGraphicFramePr/>
          <p:nvPr/>
        </p:nvGraphicFramePr>
        <p:xfrm>
          <a:off x="839884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{4F87E5E1-6DD9-4B73-8DE2-918C9E1C90D2}</a:tableStyleId>
              </a:tblPr>
              <a:tblGrid>
                <a:gridCol w="177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Papier en Karton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bouwpuin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Restafval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Afvalolie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PMD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Groenafval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Ferro metalen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Vertrouwelijk  papier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Hout  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Harde kunststof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Batterijen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Keukenafval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Plastiek Folie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App. Met broeikasgas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AEEA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afvalbanden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Glas 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textielafval 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Ferro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Asbesthoudend afval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EPS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Landbouwfolie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Gevaarlijk afval 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dierlijk/plantaardig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75" name="Google Shape;475;p8"/>
          <p:cNvGraphicFramePr/>
          <p:nvPr/>
        </p:nvGraphicFramePr>
        <p:xfrm>
          <a:off x="6460493" y="28505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{4F87E5E1-6DD9-4B73-8DE2-918C9E1C90D2}</a:tableStyleId>
              </a:tblPr>
              <a:tblGrid>
                <a:gridCol w="180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 lampen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metalen verpakkingen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Toners, cartridges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opruimafval vn verf,lijmen…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spuitbussen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andere lampen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verf, inkten,…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resten schoonmaakmiddelen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Koeloliën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Oliefilters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droge batterijen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laboproducten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Blusapparaten  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frituurolie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Lege kunststofverpakkingen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andere fracties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Solventen - thinners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6" name="Google Shape;476;p8"/>
          <p:cNvSpPr/>
          <p:nvPr/>
        </p:nvSpPr>
        <p:spPr>
          <a:xfrm>
            <a:off x="9883059" y="458679"/>
            <a:ext cx="2149434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USE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"/>
          <p:cNvSpPr txBox="1">
            <a:spLocks noGrp="1"/>
          </p:cNvSpPr>
          <p:nvPr>
            <p:ph type="title"/>
          </p:nvPr>
        </p:nvSpPr>
        <p:spPr>
          <a:xfrm>
            <a:off x="390618" y="387658"/>
            <a:ext cx="9116798" cy="1059402"/>
          </a:xfrm>
          <a:prstGeom prst="rect">
            <a:avLst/>
          </a:prstGeom>
          <a:solidFill>
            <a:srgbClr val="2A501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</a:pPr>
            <a:r>
              <a:rPr lang="nl-BE" sz="2400" b="1"/>
              <a:t>  “ </a:t>
            </a:r>
            <a:r>
              <a:rPr lang="nl-BE" sz="2400" b="1">
                <a:latin typeface="Calibri"/>
                <a:ea typeface="Calibri"/>
                <a:cs typeface="Calibri"/>
                <a:sym typeface="Calibri"/>
              </a:rPr>
              <a:t>PC-Solidarity “</a:t>
            </a:r>
            <a:br>
              <a:rPr lang="nl-BE" sz="2400" b="1">
                <a:latin typeface="Calibri"/>
                <a:ea typeface="Calibri"/>
                <a:cs typeface="Calibri"/>
                <a:sym typeface="Calibri"/>
              </a:rPr>
            </a:br>
            <a:r>
              <a:rPr lang="nl-BE" sz="2400" b="1"/>
              <a:t>Inzamelen PC’s  i.s.m. DigitalForYouth.be  -</a:t>
            </a:r>
            <a:endParaRPr sz="2400"/>
          </a:p>
        </p:txBody>
      </p:sp>
      <p:sp>
        <p:nvSpPr>
          <p:cNvPr id="482" name="Google Shape;482;p9"/>
          <p:cNvSpPr txBox="1">
            <a:spLocks noGrp="1"/>
          </p:cNvSpPr>
          <p:nvPr>
            <p:ph type="body" idx="1"/>
          </p:nvPr>
        </p:nvSpPr>
        <p:spPr>
          <a:xfrm>
            <a:off x="390616" y="1722268"/>
            <a:ext cx="6409679" cy="50158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DigitalForYouth.be – PC-Solidarity (steun Koning Boudewijnstichting)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Inzameling PC’s bij bedrijven voor jongeren met weinig toegang tot digitalisering en online onderwijs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Veiligheid gegarandeerd tijdens opslag en bij refurbishing!  </a:t>
            </a:r>
            <a:endParaRPr/>
          </a:p>
          <a:p>
            <a:pPr marL="400050" lvl="1" indent="0" algn="l" rtl="0"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Certificaten van cleaning.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200"/>
              <a:buNone/>
            </a:pP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Promotie via projectkanalen + persconferentie (2/2/2021)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Continu lopende actie: </a:t>
            </a:r>
            <a:r>
              <a:rPr lang="nl-BE" sz="1500" b="1">
                <a:latin typeface="Trebuchet MS"/>
                <a:ea typeface="Trebuchet MS"/>
                <a:cs typeface="Trebuchet MS"/>
                <a:sym typeface="Trebuchet MS"/>
              </a:rPr>
              <a:t>reeds 5 leveringen van bedrijven !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 b="1">
                <a:latin typeface="Trebuchet MS"/>
                <a:ea typeface="Trebuchet MS"/>
                <a:cs typeface="Trebuchet MS"/>
                <a:sym typeface="Trebuchet MS"/>
              </a:rPr>
              <a:t>Inzamelpunt bij Recylec </a:t>
            </a: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(Galloo – ‘t Veer - maatwerkbedrijf) :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040"/>
              <a:buChar char="►"/>
            </a:pPr>
            <a:r>
              <a:rPr lang="nl-BE" sz="1300">
                <a:latin typeface="Trebuchet MS"/>
                <a:ea typeface="Trebuchet MS"/>
                <a:cs typeface="Trebuchet MS"/>
                <a:sym typeface="Trebuchet MS"/>
              </a:rPr>
              <a:t>Ontvangst: lokaal Weegbrug 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040"/>
              <a:buChar char="►"/>
            </a:pPr>
            <a:r>
              <a:rPr lang="nl-BE" sz="1300">
                <a:latin typeface="Trebuchet MS"/>
                <a:ea typeface="Trebuchet MS"/>
                <a:cs typeface="Trebuchet MS"/>
                <a:sym typeface="Trebuchet MS"/>
              </a:rPr>
              <a:t>Registratie – ontvangstbewijs – tijdelijke opslag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Grote partijen (&gt; 30): rechtstreekse ophaling.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nl-BE" sz="1500" b="1">
                <a:highlight>
                  <a:srgbClr val="00FF00"/>
                </a:highlight>
                <a:latin typeface="Trebuchet MS"/>
                <a:ea typeface="Trebuchet MS"/>
                <a:cs typeface="Trebuchet MS"/>
                <a:sym typeface="Trebuchet MS"/>
              </a:rPr>
              <a:t>optie toekomst: Grensland als HUB voor West-Vlaanderen ?</a:t>
            </a:r>
            <a:r>
              <a:rPr lang="nl-BE" sz="15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040"/>
              <a:buChar char="►"/>
            </a:pPr>
            <a:r>
              <a:rPr lang="nl-BE" sz="1300">
                <a:latin typeface="Trebuchet MS"/>
                <a:ea typeface="Trebuchet MS"/>
                <a:cs typeface="Trebuchet MS"/>
                <a:sym typeface="Trebuchet MS"/>
              </a:rPr>
              <a:t>Medewerking Economisch Huis Oostende en BTV ZW-Vl </a:t>
            </a:r>
            <a:endParaRPr/>
          </a:p>
          <a:p>
            <a:pPr marL="742950" lvl="1" indent="-21463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1463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81147" y="1623824"/>
            <a:ext cx="5052537" cy="24950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4" name="Google Shape;484;p9"/>
          <p:cNvGraphicFramePr/>
          <p:nvPr/>
        </p:nvGraphicFramePr>
        <p:xfrm>
          <a:off x="6536510" y="2476682"/>
          <a:ext cx="2766643" cy="380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5" imgW="2766643" imgH="3809301" progId="Acrobat.Document.2015">
                  <p:embed/>
                </p:oleObj>
              </mc:Choice>
              <mc:Fallback>
                <p:oleObj r:id="rId5" imgW="2766643" imgH="3809301" progId="Acrobat.Document.2015">
                  <p:embed/>
                  <p:pic>
                    <p:nvPicPr>
                      <p:cNvPr id="484" name="Google Shape;484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6536510" y="2476682"/>
                        <a:ext cx="2766643" cy="3809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5" name="Google Shape;48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3153" y="4190266"/>
            <a:ext cx="2736338" cy="25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9"/>
          <p:cNvSpPr/>
          <p:nvPr/>
        </p:nvSpPr>
        <p:spPr>
          <a:xfrm>
            <a:off x="9751469" y="387657"/>
            <a:ext cx="2149434" cy="10594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R3 Reuse &amp;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R5 Refurbish</a:t>
            </a:r>
            <a:endParaRPr sz="24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VAM-Afval">
  <a:themeElements>
    <a:clrScheme name="Ovam_Afval">
      <a:dk1>
        <a:srgbClr val="373636"/>
      </a:dk1>
      <a:lt1>
        <a:srgbClr val="FFFFFF"/>
      </a:lt1>
      <a:dk2>
        <a:srgbClr val="6F8B00"/>
      </a:dk2>
      <a:lt2>
        <a:srgbClr val="A3CC00"/>
      </a:lt2>
      <a:accent1>
        <a:srgbClr val="8BAE00"/>
      </a:accent1>
      <a:accent2>
        <a:srgbClr val="D53E5E"/>
      </a:accent2>
      <a:accent3>
        <a:srgbClr val="FAC20E"/>
      </a:accent3>
      <a:accent4>
        <a:srgbClr val="795032"/>
      </a:accent4>
      <a:accent5>
        <a:srgbClr val="C68031"/>
      </a:accent5>
      <a:accent6>
        <a:srgbClr val="2B979D"/>
      </a:accent6>
      <a:hlink>
        <a:srgbClr val="2B979D"/>
      </a:hlink>
      <a:folHlink>
        <a:srgbClr val="D53E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2253</Words>
  <Application>Microsoft Office PowerPoint</Application>
  <PresentationFormat>Breedbeeld</PresentationFormat>
  <Paragraphs>423</Paragraphs>
  <Slides>27</Slides>
  <Notes>27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8" baseType="lpstr">
      <vt:lpstr>Arial</vt:lpstr>
      <vt:lpstr>Arimo</vt:lpstr>
      <vt:lpstr>Calibri</vt:lpstr>
      <vt:lpstr>Courier New</vt:lpstr>
      <vt:lpstr>Noto Sans Symbols</vt:lpstr>
      <vt:lpstr>Trebuchet MS</vt:lpstr>
      <vt:lpstr>1_Facet</vt:lpstr>
      <vt:lpstr>Facet</vt:lpstr>
      <vt:lpstr>Facet</vt:lpstr>
      <vt:lpstr>1_OVAM-Afval</vt:lpstr>
      <vt:lpstr>Acrobat.Document.2015</vt:lpstr>
      <vt:lpstr>  “Grensland is Circulair” december 2019 – oktober 2022  Kennisnetwerk BTM – Circulariteit op Bedrijventerreinen – 2 december 2021     </vt:lpstr>
      <vt:lpstr>PlatformGrensland </vt:lpstr>
      <vt:lpstr>Situering Grensland </vt:lpstr>
      <vt:lpstr>PowerPoint-presentatie</vt:lpstr>
      <vt:lpstr> Partnerschap ‘Grensland is Circulair’  </vt:lpstr>
      <vt:lpstr>Relevantie t.o.v. Circulaire Economie </vt:lpstr>
      <vt:lpstr>Sensibilisering - Infoverstrekking – begeleiding: Voorbije Activiteiten   Laat je inspireren: presentaties -&gt; www.grenslandcirculair.be  </vt:lpstr>
      <vt:lpstr>Inventarisatie: Eigen enquête – ingezamelde fracties   (+ gegevens integraal milieujaarverslag, aanvoer materialenpark en    data IHM)</vt:lpstr>
      <vt:lpstr>  “ PC-Solidarity “ Inzamelen PC’s  i.s.m. DigitalForYouth.be  -</vt:lpstr>
      <vt:lpstr>Samenwerking Grensland - Kringloopwinkel Deltagroep </vt:lpstr>
      <vt:lpstr>Samenwerking  Grensland - Constructief vzw (maatwerkbedrijf)</vt:lpstr>
      <vt:lpstr>Inzameling houten en Plastic Paletten Herstelling en tweedehandsaanbod = &gt; circulair verhaal </vt:lpstr>
      <vt:lpstr>KGA-Inzameling  (ondersteuning initiatief POM W.Vl. – Vanheede)  </vt:lpstr>
      <vt:lpstr>The Plastic Switch i.s.m.  met Vanheede Environment  </vt:lpstr>
      <vt:lpstr>Zwerfvuilopruiming  “KeeP it Clean” </vt:lpstr>
      <vt:lpstr>KeeP it Clean resultaten Wervik en Menen (juni): voorbeeld registratie</vt:lpstr>
      <vt:lpstr>Voorbeeld van een Partner-matchmaking</vt:lpstr>
      <vt:lpstr>Communicatie </vt:lpstr>
      <vt:lpstr>Communicatie Driemaandelijkse Afvalkalender</vt:lpstr>
      <vt:lpstr>Nieuwe geplande Activiteiten   </vt:lpstr>
      <vt:lpstr>Grensland is Circulair : Tips &amp; Lessons learned  - ( I)</vt:lpstr>
      <vt:lpstr>Grensland is Circulair : Tips &amp; Lessons learned  - ( I)</vt:lpstr>
      <vt:lpstr>Contact : </vt:lpstr>
      <vt:lpstr>Een Collectief Totaalconcept voor een  net en circulair bedrijventerrein !</vt:lpstr>
      <vt:lpstr>Doelstellingen (1)</vt:lpstr>
      <vt:lpstr>Doelstellingen (2)</vt:lpstr>
      <vt:lpstr>Grensland is Circulair: 6 werkpakketten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“Grensland is Circulair” december 2019 – oktober 2022  Kennisnetwerk BTM – Circulariteit op Bedrijventerreinen – 2 december 2021</dc:title>
  <dc:creator>Philippe Tavernier</dc:creator>
  <cp:lastModifiedBy>Claudine Carton</cp:lastModifiedBy>
  <cp:revision>1</cp:revision>
  <dcterms:created xsi:type="dcterms:W3CDTF">2019-07-04T06:47:07Z</dcterms:created>
  <dcterms:modified xsi:type="dcterms:W3CDTF">2021-12-07T13:02:59Z</dcterms:modified>
</cp:coreProperties>
</file>