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5143500" type="screen16x9"/>
  <p:notesSz cx="6858000" cy="9144000"/>
  <p:embeddedFontLst>
    <p:embeddedFont>
      <p:font typeface="Alegreya Sans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Lucida Sans" panose="020B0602030504020204" pitchFamily="34" charset="0"/>
      <p:regular r:id="rId49"/>
      <p:bold r:id="rId50"/>
      <p:italic r:id="rId51"/>
      <p:boldItalic r:id="rId52"/>
    </p:embeddedFont>
    <p:embeddedFont>
      <p:font typeface="Open Sans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10">
          <p15:clr>
            <a:srgbClr val="A4A3A4"/>
          </p15:clr>
        </p15:guide>
        <p15:guide id="2" pos="28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je6AUvh1f0Ghpz9zrtNEYpdwUR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056" y="60"/>
      </p:cViewPr>
      <p:guideLst>
        <p:guide orient="horz" pos="710"/>
        <p:guide pos="2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customschemas.google.com/relationships/presentationmetadata" Target="meta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ackbone.sirris.be\sirris-tmat\06%20Projects\R1%20Industrial%20projects\Vlaio-co\Collective%20inititiatives\MC%2089%20Waardecreatie\MC%20waardecretaie%20Sessie%20content%20planning%20and%20process.od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'Lijst Circular matters'!$L$36</c:f>
              <c:strCache>
                <c:ptCount val="1"/>
                <c:pt idx="0">
                  <c:v>Aantal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'Lijst Circular matters'!$K$37:$K$55</c:f>
              <c:numCache>
                <c:formatCode>General</c:formatCode>
                <c:ptCount val="19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</c:numCache>
            </c:numRef>
          </c:cat>
          <c:val>
            <c:numRef>
              <c:f>'Lijst Circular matters'!$L$37:$L$55</c:f>
              <c:numCache>
                <c:formatCode>0</c:formatCode>
                <c:ptCount val="19"/>
                <c:pt idx="0">
                  <c:v>1000</c:v>
                </c:pt>
                <c:pt idx="1">
                  <c:v>750</c:v>
                </c:pt>
                <c:pt idx="2">
                  <c:v>562.5</c:v>
                </c:pt>
                <c:pt idx="3">
                  <c:v>421.875</c:v>
                </c:pt>
                <c:pt idx="4">
                  <c:v>316.40625</c:v>
                </c:pt>
                <c:pt idx="5">
                  <c:v>237.3046875</c:v>
                </c:pt>
                <c:pt idx="6">
                  <c:v>177.978515625</c:v>
                </c:pt>
                <c:pt idx="7">
                  <c:v>133.48388671875</c:v>
                </c:pt>
                <c:pt idx="8">
                  <c:v>100.1129150390625</c:v>
                </c:pt>
                <c:pt idx="9">
                  <c:v>75.084686279296875</c:v>
                </c:pt>
                <c:pt idx="10">
                  <c:v>56.313514709472656</c:v>
                </c:pt>
                <c:pt idx="11">
                  <c:v>42.235136032104492</c:v>
                </c:pt>
                <c:pt idx="12">
                  <c:v>31.676352024078369</c:v>
                </c:pt>
                <c:pt idx="13">
                  <c:v>23.757264018058777</c:v>
                </c:pt>
                <c:pt idx="14">
                  <c:v>17.817948013544083</c:v>
                </c:pt>
                <c:pt idx="15">
                  <c:v>13.363461010158062</c:v>
                </c:pt>
                <c:pt idx="16">
                  <c:v>10.022595757618546</c:v>
                </c:pt>
                <c:pt idx="17">
                  <c:v>7.5169468182139099</c:v>
                </c:pt>
                <c:pt idx="18">
                  <c:v>5.6377101136604324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E2-4F40-98F1-319CEB882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4839472"/>
        <c:axId val="1335279024"/>
      </c:lineChart>
      <c:catAx>
        <c:axId val="138483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335279024"/>
        <c:crosses val="autoZero"/>
        <c:auto val="1"/>
        <c:lblAlgn val="ctr"/>
        <c:lblOffset val="100"/>
        <c:noMultiLvlLbl val="0"/>
      </c:catAx>
      <c:valAx>
        <c:axId val="1335279024"/>
        <c:scaling>
          <c:orientation val="minMax"/>
          <c:max val="10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38483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Eco impact reduction remanufacturing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Sheet2!$B$34</c:f>
              <c:strCache>
                <c:ptCount val="1"/>
                <c:pt idx="0">
                  <c:v>Embedded energy in gross caloric value (kWh)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Sheet2!$C$33:$D$33</c:f>
              <c:strCache>
                <c:ptCount val="2"/>
                <c:pt idx="0">
                  <c:v>New frame</c:v>
                </c:pt>
                <c:pt idx="1">
                  <c:v>Refurbished frame</c:v>
                </c:pt>
              </c:strCache>
            </c:strRef>
          </c:cat>
          <c:val>
            <c:numRef>
              <c:f>Sheet2!$C$34:$D$34</c:f>
              <c:numCache>
                <c:formatCode>General</c:formatCode>
                <c:ptCount val="2"/>
                <c:pt idx="0">
                  <c:v>1600</c:v>
                </c:pt>
                <c:pt idx="1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8-4971-A900-6A6A03BDA7BD}"/>
            </c:ext>
          </c:extLst>
        </c:ser>
        <c:ser>
          <c:idx val="1"/>
          <c:order val="1"/>
          <c:tx>
            <c:strRef>
              <c:f>Sheet2!$B$35</c:f>
              <c:strCache>
                <c:ptCount val="1"/>
                <c:pt idx="0">
                  <c:v>Global warming potential (kg CO2eq)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Sheet2!$C$33:$D$33</c:f>
              <c:strCache>
                <c:ptCount val="2"/>
                <c:pt idx="0">
                  <c:v>New frame</c:v>
                </c:pt>
                <c:pt idx="1">
                  <c:v>Refurbished frame</c:v>
                </c:pt>
              </c:strCache>
            </c:strRef>
          </c:cat>
          <c:val>
            <c:numRef>
              <c:f>Sheet2!$C$35:$D$35</c:f>
              <c:numCache>
                <c:formatCode>General</c:formatCode>
                <c:ptCount val="2"/>
                <c:pt idx="0">
                  <c:v>175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98-4971-A900-6A6A03BDA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96662207"/>
        <c:axId val="2097436255"/>
      </c:barChart>
      <c:catAx>
        <c:axId val="209666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097436255"/>
        <c:crosses val="autoZero"/>
        <c:auto val="1"/>
        <c:lblAlgn val="ctr"/>
        <c:lblOffset val="100"/>
        <c:noMultiLvlLbl val="0"/>
      </c:catAx>
      <c:valAx>
        <c:axId val="2097436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096662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8" name="Google Shape;8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9" name="Google Shape;90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Toelichten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Opzet S2S Met Quares en Vlaanderen Circulair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3500 bedrijven uit netwerk Quares -&gt; starten met delen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Soorten materieel en diensten op basis van een bevraging -&gt; meeste potentieel, ‘opstap’ in de deeleconomie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Reeds 50 bedrijven geregistreerd met eerste aanbod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Vraag nalaten op platform en zal actief opgenomen worden -&gt; vraaggedreven dynamiek</a:t>
            </a:r>
            <a:endParaRPr/>
          </a:p>
        </p:txBody>
      </p:sp>
      <p:sp>
        <p:nvSpPr>
          <p:cNvPr id="910" name="Google Shape;91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7" name="Google Shape;97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Butterfly diagram, opgesteld door Ellen MacArthur Foundation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Links biologische cyclus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Rechtst de technische cyclus = Man made products</a:t>
            </a:r>
            <a:endParaRPr/>
          </a:p>
        </p:txBody>
      </p:sp>
      <p:sp>
        <p:nvSpPr>
          <p:cNvPr id="312" name="Google Shape;31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6" name="Google Shape;100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GB" sz="1400">
                <a:solidFill>
                  <a:srgbClr val="595959"/>
                </a:solidFill>
              </a:rPr>
              <a:t>Samenbrengen van waardeketen actoren in één project: lokale bouw firma’s, sloop firma’s, Architect,…</a:t>
            </a:r>
            <a:endParaRPr/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n-GB" sz="1400">
                <a:solidFill>
                  <a:srgbClr val="595959"/>
                </a:solidFill>
              </a:rPr>
              <a:t>Gebruik maken van sharing &amp; pooling van faciliteiten van nabijgelegen organisaties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0" name="Google Shape;102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9" name="Google Shape;108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1000 g (100 blikjes)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Levensduur : 1 maand (tussen productie blikje vullen leegdrinken en wegwerpen)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 9 recyclage cycli (60% recyclagegraad) heb je nog slechts materiaal van één blikje over.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Als je in januari start met 1kg alu (100 blikjes) kan je tegen het eind van het jaargeen enkel blik je meer maken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Inzamelgraad x sorteerkwaliteit x recylage efficientie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90% x 90% x 90% &lt; 73%!</a:t>
            </a:r>
            <a:endParaRPr/>
          </a:p>
        </p:txBody>
      </p:sp>
      <p:sp>
        <p:nvSpPr>
          <p:cNvPr id="490" name="Google Shape;49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 type="title">
  <p:cSld name="TITL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9"/>
          <p:cNvSpPr txBox="1">
            <a:spLocks noGrp="1"/>
          </p:cNvSpPr>
          <p:nvPr>
            <p:ph type="ctrTitle"/>
          </p:nvPr>
        </p:nvSpPr>
        <p:spPr>
          <a:xfrm>
            <a:off x="446088" y="2768613"/>
            <a:ext cx="7246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ucida Sans"/>
              <a:buNone/>
              <a:defRPr sz="2800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subTitle" idx="1"/>
          </p:nvPr>
        </p:nvSpPr>
        <p:spPr>
          <a:xfrm>
            <a:off x="446088" y="3291833"/>
            <a:ext cx="72469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39" descr="0510018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9106"/>
            <a:ext cx="182548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9" descr="051001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6897" y="641122"/>
            <a:ext cx="1825939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2836" y="639106"/>
            <a:ext cx="173817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9" descr="0510018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4656" y="639538"/>
            <a:ext cx="1825939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98358" y="641122"/>
            <a:ext cx="1945642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Subtitle">
  <p:cSld name="Numbered Sub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8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8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body" idx="1"/>
          </p:nvPr>
        </p:nvSpPr>
        <p:spPr>
          <a:xfrm>
            <a:off x="455613" y="1140223"/>
            <a:ext cx="8485188" cy="346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body" idx="2"/>
          </p:nvPr>
        </p:nvSpPr>
        <p:spPr>
          <a:xfrm>
            <a:off x="456061" y="708660"/>
            <a:ext cx="8484741" cy="4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 2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9"/>
          <p:cNvSpPr txBox="1">
            <a:spLocks noGrp="1"/>
          </p:cNvSpPr>
          <p:nvPr>
            <p:ph type="ctrTitle"/>
          </p:nvPr>
        </p:nvSpPr>
        <p:spPr>
          <a:xfrm>
            <a:off x="446088" y="2768613"/>
            <a:ext cx="7246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ucida Sans"/>
              <a:buNone/>
              <a:defRPr sz="2800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9"/>
          <p:cNvSpPr txBox="1">
            <a:spLocks noGrp="1"/>
          </p:cNvSpPr>
          <p:nvPr>
            <p:ph type="subTitle" idx="1"/>
          </p:nvPr>
        </p:nvSpPr>
        <p:spPr>
          <a:xfrm>
            <a:off x="446088" y="3291833"/>
            <a:ext cx="72469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49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83" name="Google Shape;83;p49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9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5" name="Google Shape;85;p49" descr="Banner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1122"/>
            <a:ext cx="9144000" cy="107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Title 3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0"/>
          <p:cNvSpPr txBox="1">
            <a:spLocks noGrp="1"/>
          </p:cNvSpPr>
          <p:nvPr>
            <p:ph type="ctrTitle"/>
          </p:nvPr>
        </p:nvSpPr>
        <p:spPr>
          <a:xfrm>
            <a:off x="446088" y="2184694"/>
            <a:ext cx="7246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ucida Sans"/>
              <a:buNone/>
              <a:defRPr sz="2800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0"/>
          <p:cNvSpPr txBox="1">
            <a:spLocks noGrp="1"/>
          </p:cNvSpPr>
          <p:nvPr>
            <p:ph type="subTitle" idx="1"/>
          </p:nvPr>
        </p:nvSpPr>
        <p:spPr>
          <a:xfrm>
            <a:off x="446088" y="2707915"/>
            <a:ext cx="72469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50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90" name="Google Shape;90;p50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0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2" name="Google Shape;92;p50" descr="Banner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07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4">
  <p:cSld name="Title 4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1"/>
          <p:cNvSpPr txBox="1">
            <a:spLocks noGrp="1"/>
          </p:cNvSpPr>
          <p:nvPr>
            <p:ph type="ctrTitle"/>
          </p:nvPr>
        </p:nvSpPr>
        <p:spPr>
          <a:xfrm>
            <a:off x="446088" y="2768613"/>
            <a:ext cx="7246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ucida Sans"/>
              <a:buNone/>
              <a:defRPr sz="2800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1"/>
          <p:cNvSpPr txBox="1">
            <a:spLocks noGrp="1"/>
          </p:cNvSpPr>
          <p:nvPr>
            <p:ph type="subTitle" idx="1"/>
          </p:nvPr>
        </p:nvSpPr>
        <p:spPr>
          <a:xfrm>
            <a:off x="446088" y="3291833"/>
            <a:ext cx="72469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51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97" name="Google Shape;97;p51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1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p51" descr="Banner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1122"/>
            <a:ext cx="9144000" cy="107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5">
  <p:cSld name="Title 5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2"/>
          <p:cNvSpPr txBox="1">
            <a:spLocks noGrp="1"/>
          </p:cNvSpPr>
          <p:nvPr>
            <p:ph type="ctrTitle"/>
          </p:nvPr>
        </p:nvSpPr>
        <p:spPr>
          <a:xfrm>
            <a:off x="446088" y="2184694"/>
            <a:ext cx="7246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ucida Sans"/>
              <a:buNone/>
              <a:defRPr sz="2800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2"/>
          <p:cNvSpPr txBox="1">
            <a:spLocks noGrp="1"/>
          </p:cNvSpPr>
          <p:nvPr>
            <p:ph type="subTitle" idx="1"/>
          </p:nvPr>
        </p:nvSpPr>
        <p:spPr>
          <a:xfrm>
            <a:off x="446088" y="2707915"/>
            <a:ext cx="72469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52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04" name="Google Shape;104;p52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2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52" descr="Banner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9111"/>
            <a:ext cx="9144000" cy="1087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3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3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p53" descr="logo_sirri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3485" y="1009650"/>
            <a:ext cx="5900566" cy="227361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3"/>
          <p:cNvSpPr/>
          <p:nvPr/>
        </p:nvSpPr>
        <p:spPr>
          <a:xfrm>
            <a:off x="82550" y="4451350"/>
            <a:ext cx="1371600" cy="5165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4"/>
          <p:cNvSpPr txBox="1">
            <a:spLocks noGrp="1"/>
          </p:cNvSpPr>
          <p:nvPr>
            <p:ph type="dt" idx="10"/>
          </p:nvPr>
        </p:nvSpPr>
        <p:spPr>
          <a:xfrm>
            <a:off x="7306734" y="4767875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4"/>
          <p:cNvSpPr txBox="1">
            <a:spLocks noGrp="1"/>
          </p:cNvSpPr>
          <p:nvPr>
            <p:ph type="ftr" idx="11"/>
          </p:nvPr>
        </p:nvSpPr>
        <p:spPr>
          <a:xfrm>
            <a:off x="4411134" y="4767875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4"/>
          <p:cNvSpPr txBox="1">
            <a:spLocks noGrp="1"/>
          </p:cNvSpPr>
          <p:nvPr>
            <p:ph type="body" idx="1"/>
          </p:nvPr>
        </p:nvSpPr>
        <p:spPr>
          <a:xfrm>
            <a:off x="3446463" y="3167473"/>
            <a:ext cx="40775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54"/>
          <p:cNvSpPr txBox="1">
            <a:spLocks noGrp="1"/>
          </p:cNvSpPr>
          <p:nvPr>
            <p:ph type="body" idx="2"/>
          </p:nvPr>
        </p:nvSpPr>
        <p:spPr>
          <a:xfrm>
            <a:off x="3446463" y="3935940"/>
            <a:ext cx="40775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4"/>
          <p:cNvSpPr txBox="1">
            <a:spLocks noGrp="1"/>
          </p:cNvSpPr>
          <p:nvPr>
            <p:ph type="body" idx="3"/>
          </p:nvPr>
        </p:nvSpPr>
        <p:spPr>
          <a:xfrm>
            <a:off x="3446463" y="4318478"/>
            <a:ext cx="40775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54"/>
          <p:cNvSpPr txBox="1">
            <a:spLocks noGrp="1"/>
          </p:cNvSpPr>
          <p:nvPr>
            <p:ph type="body" idx="4"/>
          </p:nvPr>
        </p:nvSpPr>
        <p:spPr>
          <a:xfrm>
            <a:off x="3446463" y="3553402"/>
            <a:ext cx="40775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54" descr="we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6089" y="3180547"/>
            <a:ext cx="265495" cy="26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4" descr="we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6089" y="3960427"/>
            <a:ext cx="265495" cy="26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4" descr="we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6089" y="4322363"/>
            <a:ext cx="265495" cy="26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4" descr="we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6089" y="3575082"/>
            <a:ext cx="265495" cy="26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4" descr="logo_sirri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3485" y="1009650"/>
            <a:ext cx="5900566" cy="227361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4"/>
          <p:cNvSpPr/>
          <p:nvPr/>
        </p:nvSpPr>
        <p:spPr>
          <a:xfrm>
            <a:off x="82550" y="4451350"/>
            <a:ext cx="1371600" cy="5165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slide">
  <p:cSld name="Contact slide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5"/>
          <p:cNvSpPr txBox="1">
            <a:spLocks noGrp="1"/>
          </p:cNvSpPr>
          <p:nvPr>
            <p:ph type="dt" idx="10"/>
          </p:nvPr>
        </p:nvSpPr>
        <p:spPr>
          <a:xfrm>
            <a:off x="7306734" y="4766362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5"/>
          <p:cNvSpPr txBox="1">
            <a:spLocks noGrp="1"/>
          </p:cNvSpPr>
          <p:nvPr>
            <p:ph type="ftr" idx="11"/>
          </p:nvPr>
        </p:nvSpPr>
        <p:spPr>
          <a:xfrm>
            <a:off x="4411134" y="4766362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55" descr="Banner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1122"/>
            <a:ext cx="9144000" cy="107798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5"/>
          <p:cNvSpPr txBox="1">
            <a:spLocks noGrp="1"/>
          </p:cNvSpPr>
          <p:nvPr>
            <p:ph type="body" idx="1"/>
          </p:nvPr>
        </p:nvSpPr>
        <p:spPr>
          <a:xfrm>
            <a:off x="957263" y="3475317"/>
            <a:ext cx="32506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55"/>
          <p:cNvSpPr txBox="1">
            <a:spLocks noGrp="1"/>
          </p:cNvSpPr>
          <p:nvPr>
            <p:ph type="body" idx="2"/>
          </p:nvPr>
        </p:nvSpPr>
        <p:spPr>
          <a:xfrm>
            <a:off x="957264" y="2908051"/>
            <a:ext cx="32506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55"/>
          <p:cNvSpPr txBox="1">
            <a:spLocks noGrp="1"/>
          </p:cNvSpPr>
          <p:nvPr>
            <p:ph type="body" idx="3"/>
          </p:nvPr>
        </p:nvSpPr>
        <p:spPr>
          <a:xfrm>
            <a:off x="957263" y="2338455"/>
            <a:ext cx="76516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2" name="Google Shape;132;p55" descr="we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088" y="3426846"/>
            <a:ext cx="404718" cy="40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5" descr="we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6089" y="2859580"/>
            <a:ext cx="404718" cy="40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5" descr="we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089" y="2289984"/>
            <a:ext cx="404718" cy="40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6"/>
          <p:cNvSpPr txBox="1">
            <a:spLocks noGrp="1"/>
          </p:cNvSpPr>
          <p:nvPr>
            <p:ph type="body" idx="1"/>
          </p:nvPr>
        </p:nvSpPr>
        <p:spPr>
          <a:xfrm>
            <a:off x="446088" y="737071"/>
            <a:ext cx="4040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56"/>
          <p:cNvSpPr txBox="1">
            <a:spLocks noGrp="1"/>
          </p:cNvSpPr>
          <p:nvPr>
            <p:ph type="body" idx="2"/>
          </p:nvPr>
        </p:nvSpPr>
        <p:spPr>
          <a:xfrm>
            <a:off x="446088" y="1106404"/>
            <a:ext cx="4040188" cy="348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Char char="▪"/>
              <a:defRPr sz="1600"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▪"/>
              <a:defRPr sz="1400"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8" name="Google Shape;138;p56"/>
          <p:cNvSpPr txBox="1">
            <a:spLocks noGrp="1"/>
          </p:cNvSpPr>
          <p:nvPr>
            <p:ph type="body" idx="3"/>
          </p:nvPr>
        </p:nvSpPr>
        <p:spPr>
          <a:xfrm>
            <a:off x="4899027" y="737071"/>
            <a:ext cx="40417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56"/>
          <p:cNvSpPr txBox="1">
            <a:spLocks noGrp="1"/>
          </p:cNvSpPr>
          <p:nvPr>
            <p:ph type="body" idx="4"/>
          </p:nvPr>
        </p:nvSpPr>
        <p:spPr>
          <a:xfrm>
            <a:off x="4899027" y="1106404"/>
            <a:ext cx="4041775" cy="348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Char char="▪"/>
              <a:defRPr sz="1600"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▪"/>
              <a:defRPr sz="1400"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0" name="Google Shape;140;p56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6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42" name="Google Shape;142;p56"/>
          <p:cNvSpPr txBox="1">
            <a:spLocks noGrp="1"/>
          </p:cNvSpPr>
          <p:nvPr>
            <p:ph type="title"/>
          </p:nvPr>
        </p:nvSpPr>
        <p:spPr>
          <a:xfrm>
            <a:off x="446089" y="362412"/>
            <a:ext cx="8494713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6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 type="title">
  <p:cSld name="TITLE"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8"/>
          <p:cNvSpPr txBox="1">
            <a:spLocks noGrp="1"/>
          </p:cNvSpPr>
          <p:nvPr>
            <p:ph type="ctrTitle"/>
          </p:nvPr>
        </p:nvSpPr>
        <p:spPr>
          <a:xfrm>
            <a:off x="446088" y="2768613"/>
            <a:ext cx="7246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ucida Sans"/>
              <a:buNone/>
              <a:defRPr sz="2800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8"/>
          <p:cNvSpPr txBox="1">
            <a:spLocks noGrp="1"/>
          </p:cNvSpPr>
          <p:nvPr>
            <p:ph type="subTitle" idx="1"/>
          </p:nvPr>
        </p:nvSpPr>
        <p:spPr>
          <a:xfrm>
            <a:off x="446088" y="3291833"/>
            <a:ext cx="72469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58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56" name="Google Shape;156;p58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8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8" name="Google Shape;158;p58" descr="0510018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9106"/>
            <a:ext cx="182548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8" descr="051001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6897" y="641122"/>
            <a:ext cx="1825939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2836" y="639106"/>
            <a:ext cx="173817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8" descr="0510018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4656" y="639538"/>
            <a:ext cx="1825939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98358" y="641122"/>
            <a:ext cx="1945642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">
  <p:cSld name="Bulleted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9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9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9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67" name="Google Shape;167;p59"/>
          <p:cNvSpPr txBox="1">
            <a:spLocks noGrp="1"/>
          </p:cNvSpPr>
          <p:nvPr>
            <p:ph type="body" idx="1"/>
          </p:nvPr>
        </p:nvSpPr>
        <p:spPr>
          <a:xfrm>
            <a:off x="455613" y="1140223"/>
            <a:ext cx="8485188" cy="346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59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0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0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60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73" name="Google Shape;173;p60"/>
          <p:cNvSpPr txBox="1">
            <a:spLocks noGrp="1"/>
          </p:cNvSpPr>
          <p:nvPr>
            <p:ph type="body" idx="1"/>
          </p:nvPr>
        </p:nvSpPr>
        <p:spPr>
          <a:xfrm>
            <a:off x="455613" y="1140223"/>
            <a:ext cx="8485188" cy="346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60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Subtitle">
  <p:cSld name="Bulleted Subtitl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1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1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1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79" name="Google Shape;179;p61"/>
          <p:cNvSpPr txBox="1">
            <a:spLocks noGrp="1"/>
          </p:cNvSpPr>
          <p:nvPr>
            <p:ph type="body" idx="1"/>
          </p:nvPr>
        </p:nvSpPr>
        <p:spPr>
          <a:xfrm>
            <a:off x="456061" y="708660"/>
            <a:ext cx="8484741" cy="4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61"/>
          <p:cNvSpPr txBox="1">
            <a:spLocks noGrp="1"/>
          </p:cNvSpPr>
          <p:nvPr>
            <p:ph type="body" idx="2"/>
          </p:nvPr>
        </p:nvSpPr>
        <p:spPr>
          <a:xfrm>
            <a:off x="455613" y="1140223"/>
            <a:ext cx="8485188" cy="346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61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Subtitle">
  <p:cSld name="Numbered Subtitl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2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62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62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86" name="Google Shape;186;p62"/>
          <p:cNvSpPr txBox="1">
            <a:spLocks noGrp="1"/>
          </p:cNvSpPr>
          <p:nvPr>
            <p:ph type="body" idx="1"/>
          </p:nvPr>
        </p:nvSpPr>
        <p:spPr>
          <a:xfrm>
            <a:off x="455613" y="1140223"/>
            <a:ext cx="8485188" cy="346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62"/>
          <p:cNvSpPr txBox="1">
            <a:spLocks noGrp="1"/>
          </p:cNvSpPr>
          <p:nvPr>
            <p:ph type="body" idx="2"/>
          </p:nvPr>
        </p:nvSpPr>
        <p:spPr>
          <a:xfrm>
            <a:off x="456061" y="708660"/>
            <a:ext cx="8484741" cy="4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62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 2"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3"/>
          <p:cNvSpPr txBox="1">
            <a:spLocks noGrp="1"/>
          </p:cNvSpPr>
          <p:nvPr>
            <p:ph type="ctrTitle"/>
          </p:nvPr>
        </p:nvSpPr>
        <p:spPr>
          <a:xfrm>
            <a:off x="446088" y="2768613"/>
            <a:ext cx="7246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ucida Sans"/>
              <a:buNone/>
              <a:defRPr sz="2800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63"/>
          <p:cNvSpPr txBox="1">
            <a:spLocks noGrp="1"/>
          </p:cNvSpPr>
          <p:nvPr>
            <p:ph type="subTitle" idx="1"/>
          </p:nvPr>
        </p:nvSpPr>
        <p:spPr>
          <a:xfrm>
            <a:off x="446088" y="3291833"/>
            <a:ext cx="72469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63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93" name="Google Shape;193;p63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3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5" name="Google Shape;195;p63" descr="Banner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1122"/>
            <a:ext cx="9144000" cy="107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Title 3"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4"/>
          <p:cNvSpPr txBox="1">
            <a:spLocks noGrp="1"/>
          </p:cNvSpPr>
          <p:nvPr>
            <p:ph type="ctrTitle"/>
          </p:nvPr>
        </p:nvSpPr>
        <p:spPr>
          <a:xfrm>
            <a:off x="446088" y="2184694"/>
            <a:ext cx="7246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ucida Sans"/>
              <a:buNone/>
              <a:defRPr sz="2800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64"/>
          <p:cNvSpPr txBox="1">
            <a:spLocks noGrp="1"/>
          </p:cNvSpPr>
          <p:nvPr>
            <p:ph type="subTitle" idx="1"/>
          </p:nvPr>
        </p:nvSpPr>
        <p:spPr>
          <a:xfrm>
            <a:off x="446088" y="2707915"/>
            <a:ext cx="72469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64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00" name="Google Shape;200;p64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64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2" name="Google Shape;202;p64" descr="Banner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07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4">
  <p:cSld name="Title 4"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5"/>
          <p:cNvSpPr txBox="1">
            <a:spLocks noGrp="1"/>
          </p:cNvSpPr>
          <p:nvPr>
            <p:ph type="ctrTitle"/>
          </p:nvPr>
        </p:nvSpPr>
        <p:spPr>
          <a:xfrm>
            <a:off x="446088" y="2768613"/>
            <a:ext cx="7246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ucida Sans"/>
              <a:buNone/>
              <a:defRPr sz="2800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5"/>
          <p:cNvSpPr txBox="1">
            <a:spLocks noGrp="1"/>
          </p:cNvSpPr>
          <p:nvPr>
            <p:ph type="subTitle" idx="1"/>
          </p:nvPr>
        </p:nvSpPr>
        <p:spPr>
          <a:xfrm>
            <a:off x="446088" y="3291833"/>
            <a:ext cx="72469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65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07" name="Google Shape;207;p65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65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9" name="Google Shape;209;p65" descr="Banner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1122"/>
            <a:ext cx="9144000" cy="107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5">
  <p:cSld name="Title 5"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6"/>
          <p:cNvSpPr txBox="1">
            <a:spLocks noGrp="1"/>
          </p:cNvSpPr>
          <p:nvPr>
            <p:ph type="ctrTitle"/>
          </p:nvPr>
        </p:nvSpPr>
        <p:spPr>
          <a:xfrm>
            <a:off x="446088" y="2184694"/>
            <a:ext cx="7246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ucida Sans"/>
              <a:buNone/>
              <a:defRPr sz="2800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66"/>
          <p:cNvSpPr txBox="1">
            <a:spLocks noGrp="1"/>
          </p:cNvSpPr>
          <p:nvPr>
            <p:ph type="subTitle" idx="1"/>
          </p:nvPr>
        </p:nvSpPr>
        <p:spPr>
          <a:xfrm>
            <a:off x="446088" y="2707915"/>
            <a:ext cx="72469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66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14" name="Google Shape;214;p66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66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6" name="Google Shape;216;p66" descr="Banner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9111"/>
            <a:ext cx="9144000" cy="1087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7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67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0" name="Google Shape;220;p67" descr="logo_sirri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3485" y="1009650"/>
            <a:ext cx="5900566" cy="227361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7"/>
          <p:cNvSpPr/>
          <p:nvPr/>
        </p:nvSpPr>
        <p:spPr>
          <a:xfrm>
            <a:off x="82550" y="4451350"/>
            <a:ext cx="1371600" cy="5165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ucida Sans"/>
              <a:buNone/>
            </a:pPr>
            <a:endParaRPr sz="1200" b="0" i="0" u="none" strike="noStrike" cap="none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8"/>
          <p:cNvSpPr txBox="1">
            <a:spLocks noGrp="1"/>
          </p:cNvSpPr>
          <p:nvPr>
            <p:ph type="dt" idx="10"/>
          </p:nvPr>
        </p:nvSpPr>
        <p:spPr>
          <a:xfrm>
            <a:off x="7306734" y="4767875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68"/>
          <p:cNvSpPr txBox="1">
            <a:spLocks noGrp="1"/>
          </p:cNvSpPr>
          <p:nvPr>
            <p:ph type="ftr" idx="11"/>
          </p:nvPr>
        </p:nvSpPr>
        <p:spPr>
          <a:xfrm>
            <a:off x="4411134" y="4767875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68"/>
          <p:cNvSpPr txBox="1">
            <a:spLocks noGrp="1"/>
          </p:cNvSpPr>
          <p:nvPr>
            <p:ph type="body" idx="1"/>
          </p:nvPr>
        </p:nvSpPr>
        <p:spPr>
          <a:xfrm>
            <a:off x="3446463" y="3167473"/>
            <a:ext cx="40775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68"/>
          <p:cNvSpPr txBox="1">
            <a:spLocks noGrp="1"/>
          </p:cNvSpPr>
          <p:nvPr>
            <p:ph type="body" idx="2"/>
          </p:nvPr>
        </p:nvSpPr>
        <p:spPr>
          <a:xfrm>
            <a:off x="3446463" y="3935940"/>
            <a:ext cx="40775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68"/>
          <p:cNvSpPr txBox="1">
            <a:spLocks noGrp="1"/>
          </p:cNvSpPr>
          <p:nvPr>
            <p:ph type="body" idx="3"/>
          </p:nvPr>
        </p:nvSpPr>
        <p:spPr>
          <a:xfrm>
            <a:off x="3446463" y="4318478"/>
            <a:ext cx="40775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68"/>
          <p:cNvSpPr txBox="1">
            <a:spLocks noGrp="1"/>
          </p:cNvSpPr>
          <p:nvPr>
            <p:ph type="body" idx="4"/>
          </p:nvPr>
        </p:nvSpPr>
        <p:spPr>
          <a:xfrm>
            <a:off x="3446463" y="3553402"/>
            <a:ext cx="40775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9" name="Google Shape;229;p68" descr="we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6089" y="3180547"/>
            <a:ext cx="265495" cy="26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8" descr="we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6089" y="3960427"/>
            <a:ext cx="265495" cy="26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68" descr="we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6089" y="4322363"/>
            <a:ext cx="265495" cy="26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68" descr="we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6089" y="3575082"/>
            <a:ext cx="265495" cy="26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8" descr="logo_sirri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3485" y="1009650"/>
            <a:ext cx="5900566" cy="227361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68"/>
          <p:cNvSpPr/>
          <p:nvPr/>
        </p:nvSpPr>
        <p:spPr>
          <a:xfrm>
            <a:off x="82550" y="4451350"/>
            <a:ext cx="1371600" cy="5165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ucida Sans"/>
              <a:buNone/>
            </a:pPr>
            <a:endParaRPr sz="1200" b="0" i="0" u="none" strike="noStrike" cap="none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">
  <p:cSld name="Bulleted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1"/>
          </p:nvPr>
        </p:nvSpPr>
        <p:spPr>
          <a:xfrm>
            <a:off x="455613" y="1140223"/>
            <a:ext cx="8485188" cy="346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slide">
  <p:cSld name="Contact slide"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9"/>
          <p:cNvSpPr txBox="1">
            <a:spLocks noGrp="1"/>
          </p:cNvSpPr>
          <p:nvPr>
            <p:ph type="dt" idx="10"/>
          </p:nvPr>
        </p:nvSpPr>
        <p:spPr>
          <a:xfrm>
            <a:off x="7306734" y="4766362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69"/>
          <p:cNvSpPr txBox="1">
            <a:spLocks noGrp="1"/>
          </p:cNvSpPr>
          <p:nvPr>
            <p:ph type="ftr" idx="11"/>
          </p:nvPr>
        </p:nvSpPr>
        <p:spPr>
          <a:xfrm>
            <a:off x="4411134" y="4766362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8" name="Google Shape;238;p69" descr="Banner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1122"/>
            <a:ext cx="9144000" cy="107798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9"/>
          <p:cNvSpPr txBox="1">
            <a:spLocks noGrp="1"/>
          </p:cNvSpPr>
          <p:nvPr>
            <p:ph type="body" idx="1"/>
          </p:nvPr>
        </p:nvSpPr>
        <p:spPr>
          <a:xfrm>
            <a:off x="957263" y="3475317"/>
            <a:ext cx="32506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69"/>
          <p:cNvSpPr txBox="1">
            <a:spLocks noGrp="1"/>
          </p:cNvSpPr>
          <p:nvPr>
            <p:ph type="body" idx="2"/>
          </p:nvPr>
        </p:nvSpPr>
        <p:spPr>
          <a:xfrm>
            <a:off x="957264" y="2908051"/>
            <a:ext cx="32506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69"/>
          <p:cNvSpPr txBox="1">
            <a:spLocks noGrp="1"/>
          </p:cNvSpPr>
          <p:nvPr>
            <p:ph type="body" idx="3"/>
          </p:nvPr>
        </p:nvSpPr>
        <p:spPr>
          <a:xfrm>
            <a:off x="957263" y="2338455"/>
            <a:ext cx="76516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2" name="Google Shape;242;p69" descr="we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088" y="3426846"/>
            <a:ext cx="404718" cy="40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69" descr="we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6089" y="2859580"/>
            <a:ext cx="404718" cy="40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69" descr="we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089" y="2289984"/>
            <a:ext cx="404718" cy="40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Content" type="twoObj">
  <p:cSld name="TWO_OBJECTS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0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70"/>
          <p:cNvSpPr txBox="1">
            <a:spLocks noGrp="1"/>
          </p:cNvSpPr>
          <p:nvPr>
            <p:ph type="body" idx="1"/>
          </p:nvPr>
        </p:nvSpPr>
        <p:spPr>
          <a:xfrm>
            <a:off x="446088" y="1000125"/>
            <a:ext cx="4038600" cy="282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Char char="▪"/>
              <a:defRPr sz="1600"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▪"/>
              <a:defRPr sz="1400"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8" name="Google Shape;248;p70"/>
          <p:cNvSpPr txBox="1">
            <a:spLocks noGrp="1"/>
          </p:cNvSpPr>
          <p:nvPr>
            <p:ph type="body" idx="2"/>
          </p:nvPr>
        </p:nvSpPr>
        <p:spPr>
          <a:xfrm>
            <a:off x="4902201" y="1000125"/>
            <a:ext cx="4038600" cy="282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▪"/>
              <a:defRPr sz="1400"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00"/>
              <a:buChar char="▪"/>
              <a:defRPr sz="1200"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9" name="Google Shape;249;p70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70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51" name="Google Shape;251;p70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1"/>
          <p:cNvSpPr txBox="1">
            <a:spLocks noGrp="1"/>
          </p:cNvSpPr>
          <p:nvPr>
            <p:ph type="body" idx="1"/>
          </p:nvPr>
        </p:nvSpPr>
        <p:spPr>
          <a:xfrm>
            <a:off x="446088" y="737071"/>
            <a:ext cx="4040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4" name="Google Shape;254;p71"/>
          <p:cNvSpPr txBox="1">
            <a:spLocks noGrp="1"/>
          </p:cNvSpPr>
          <p:nvPr>
            <p:ph type="body" idx="2"/>
          </p:nvPr>
        </p:nvSpPr>
        <p:spPr>
          <a:xfrm>
            <a:off x="446088" y="1106404"/>
            <a:ext cx="4040188" cy="348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Char char="▪"/>
              <a:defRPr sz="1600"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▪"/>
              <a:defRPr sz="1400"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55" name="Google Shape;255;p71"/>
          <p:cNvSpPr txBox="1">
            <a:spLocks noGrp="1"/>
          </p:cNvSpPr>
          <p:nvPr>
            <p:ph type="body" idx="3"/>
          </p:nvPr>
        </p:nvSpPr>
        <p:spPr>
          <a:xfrm>
            <a:off x="4899027" y="737071"/>
            <a:ext cx="40417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6" name="Google Shape;256;p71"/>
          <p:cNvSpPr txBox="1">
            <a:spLocks noGrp="1"/>
          </p:cNvSpPr>
          <p:nvPr>
            <p:ph type="body" idx="4"/>
          </p:nvPr>
        </p:nvSpPr>
        <p:spPr>
          <a:xfrm>
            <a:off x="4899027" y="1106404"/>
            <a:ext cx="4041775" cy="348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Char char="▪"/>
              <a:defRPr sz="1600"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▪"/>
              <a:defRPr sz="1400"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57" name="Google Shape;257;p71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71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59" name="Google Shape;259;p71"/>
          <p:cNvSpPr txBox="1">
            <a:spLocks noGrp="1"/>
          </p:cNvSpPr>
          <p:nvPr>
            <p:ph type="title"/>
          </p:nvPr>
        </p:nvSpPr>
        <p:spPr>
          <a:xfrm>
            <a:off x="446089" y="362412"/>
            <a:ext cx="8494713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71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2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72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64" name="Google Shape;264;p72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72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6" name="Google Shape;266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7111" y="4657344"/>
            <a:ext cx="900988" cy="277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one horizontal part blue">
  <p:cSld name="Slide one horizontal part blue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3"/>
          <p:cNvSpPr txBox="1">
            <a:spLocks noGrp="1"/>
          </p:cNvSpPr>
          <p:nvPr>
            <p:ph type="body" idx="1"/>
          </p:nvPr>
        </p:nvSpPr>
        <p:spPr>
          <a:xfrm>
            <a:off x="457200" y="1343377"/>
            <a:ext cx="8229600" cy="316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  <a:defRPr sz="1800" b="1" i="0">
                <a:latin typeface="Alegreya Sans"/>
                <a:ea typeface="Alegreya Sans"/>
                <a:cs typeface="Alegreya Sans"/>
                <a:sym typeface="Alegreya Sans"/>
              </a:defRPr>
            </a:lvl1pPr>
            <a:lvl2pPr marL="914400" lvl="1" indent="-3238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Noto Sans Symbols"/>
              <a:buChar char="▪"/>
              <a:defRPr sz="1500">
                <a:solidFill>
                  <a:srgbClr val="1600FF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oto Sans Symbols"/>
              <a:buChar char="▪"/>
              <a:defRPr sz="1100"/>
            </a:lvl4pPr>
            <a:lvl5pPr marL="2286000" lvl="4" indent="-35560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Char char="▪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73"/>
          <p:cNvSpPr txBox="1">
            <a:spLocks noGrp="1"/>
          </p:cNvSpPr>
          <p:nvPr>
            <p:ph type="title"/>
          </p:nvPr>
        </p:nvSpPr>
        <p:spPr>
          <a:xfrm>
            <a:off x="457200" y="720000"/>
            <a:ext cx="8229600" cy="44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Lucida Sans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73"/>
          <p:cNvSpPr txBox="1">
            <a:spLocks noGrp="1"/>
          </p:cNvSpPr>
          <p:nvPr>
            <p:ph type="sldNum" idx="12"/>
          </p:nvPr>
        </p:nvSpPr>
        <p:spPr>
          <a:xfrm>
            <a:off x="6553200" y="463034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4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74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74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75" name="Google Shape;275;p74"/>
          <p:cNvSpPr txBox="1">
            <a:spLocks noGrp="1"/>
          </p:cNvSpPr>
          <p:nvPr>
            <p:ph type="ftr" idx="11"/>
          </p:nvPr>
        </p:nvSpPr>
        <p:spPr>
          <a:xfrm>
            <a:off x="4411134" y="4848106"/>
            <a:ext cx="289560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5"/>
              <a:buFont typeface="Lucida Sans"/>
              <a:buNone/>
              <a:defRPr sz="525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5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75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79" name="Google Shape;279;p75"/>
          <p:cNvSpPr txBox="1">
            <a:spLocks noGrp="1"/>
          </p:cNvSpPr>
          <p:nvPr>
            <p:ph type="ftr" idx="11"/>
          </p:nvPr>
        </p:nvSpPr>
        <p:spPr>
          <a:xfrm>
            <a:off x="4411134" y="4834641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75"/>
          <p:cNvSpPr txBox="1">
            <a:spLocks noGrp="1"/>
          </p:cNvSpPr>
          <p:nvPr>
            <p:ph type="title"/>
          </p:nvPr>
        </p:nvSpPr>
        <p:spPr>
          <a:xfrm>
            <a:off x="456062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6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76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84" name="Google Shape;284;p76"/>
          <p:cNvSpPr txBox="1">
            <a:spLocks noGrp="1"/>
          </p:cNvSpPr>
          <p:nvPr>
            <p:ph type="ftr" idx="11"/>
          </p:nvPr>
        </p:nvSpPr>
        <p:spPr>
          <a:xfrm>
            <a:off x="4411134" y="4834641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76"/>
          <p:cNvSpPr txBox="1">
            <a:spLocks noGrp="1"/>
          </p:cNvSpPr>
          <p:nvPr>
            <p:ph type="title"/>
          </p:nvPr>
        </p:nvSpPr>
        <p:spPr>
          <a:xfrm>
            <a:off x="456062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2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ftr" idx="11"/>
          </p:nvPr>
        </p:nvSpPr>
        <p:spPr>
          <a:xfrm>
            <a:off x="4411134" y="4848106"/>
            <a:ext cx="289560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5"/>
              <a:buFont typeface="Lucida Sans"/>
              <a:buNone/>
              <a:defRPr sz="525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446088" y="1000125"/>
            <a:ext cx="4038600" cy="282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Char char="▪"/>
              <a:defRPr sz="1600"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▪"/>
              <a:defRPr sz="1400"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body" idx="2"/>
          </p:nvPr>
        </p:nvSpPr>
        <p:spPr>
          <a:xfrm>
            <a:off x="4902201" y="1000125"/>
            <a:ext cx="4038600" cy="282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▪"/>
              <a:defRPr sz="1400"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00"/>
              <a:buChar char="▪"/>
              <a:defRPr sz="1200"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4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411134" y="4834641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title"/>
          </p:nvPr>
        </p:nvSpPr>
        <p:spPr>
          <a:xfrm>
            <a:off x="456062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5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6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63" name="Google Shape;63;p46"/>
          <p:cNvSpPr txBox="1">
            <a:spLocks noGrp="1"/>
          </p:cNvSpPr>
          <p:nvPr>
            <p:ph type="body" idx="1"/>
          </p:nvPr>
        </p:nvSpPr>
        <p:spPr>
          <a:xfrm>
            <a:off x="455613" y="1140223"/>
            <a:ext cx="8485188" cy="346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Noto Sans Symbols"/>
              <a:buAutoNum type="arabicPlain"/>
              <a:defRPr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6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Subtitle">
  <p:cSld name="Bulleted Sub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body" idx="1"/>
          </p:nvPr>
        </p:nvSpPr>
        <p:spPr>
          <a:xfrm>
            <a:off x="456061" y="708660"/>
            <a:ext cx="8484741" cy="4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body" idx="2"/>
          </p:nvPr>
        </p:nvSpPr>
        <p:spPr>
          <a:xfrm>
            <a:off x="455613" y="1140223"/>
            <a:ext cx="8485188" cy="346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Char char="▪"/>
              <a:defRPr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8" descr="FondTemplate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8467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8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 sz="3200" b="0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body" idx="1"/>
          </p:nvPr>
        </p:nvSpPr>
        <p:spPr>
          <a:xfrm>
            <a:off x="456061" y="1139188"/>
            <a:ext cx="848474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7" descr="FondTemplate.pn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9921" y="8467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7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  <a:defRPr sz="3200" b="0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Google Shape;147;p57"/>
          <p:cNvSpPr txBox="1">
            <a:spLocks noGrp="1"/>
          </p:cNvSpPr>
          <p:nvPr>
            <p:ph type="body" idx="1"/>
          </p:nvPr>
        </p:nvSpPr>
        <p:spPr>
          <a:xfrm>
            <a:off x="456061" y="1139188"/>
            <a:ext cx="848474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48" name="Google Shape;148;p57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49" name="Google Shape;149;p57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Lucida Sans"/>
              <a:buNone/>
              <a:defRPr sz="7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50" name="Google Shape;150;p57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  <a:defRPr sz="7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pic>
        <p:nvPicPr>
          <p:cNvPr id="151" name="Google Shape;151;p5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977066" y="-33875"/>
            <a:ext cx="2166934" cy="74253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slide" Target="slide6.xml"/><Relationship Id="rId4" Type="http://schemas.openxmlformats.org/officeDocument/2006/relationships/image" Target="../media/image37.jp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8.png"/><Relationship Id="rId7" Type="http://schemas.openxmlformats.org/officeDocument/2006/relationships/image" Target="../media/image42.png"/><Relationship Id="rId12" Type="http://schemas.openxmlformats.org/officeDocument/2006/relationships/slide" Target="slid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1" Type="http://schemas.openxmlformats.org/officeDocument/2006/relationships/image" Target="../media/image46.png"/><Relationship Id="rId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slide" Target="slide6.xml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5" Type="http://schemas.openxmlformats.org/officeDocument/2006/relationships/hyperlink" Target="https://www.youtube.com/playlist?list=PLZpyKj_lox-BUBbACX11_fiefvnawNePU" TargetMode="External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g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3.jp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g"/><Relationship Id="rId13" Type="http://schemas.openxmlformats.org/officeDocument/2006/relationships/image" Target="../media/image116.png"/><Relationship Id="rId3" Type="http://schemas.openxmlformats.org/officeDocument/2006/relationships/image" Target="../media/image107.png"/><Relationship Id="rId7" Type="http://schemas.openxmlformats.org/officeDocument/2006/relationships/hyperlink" Target="about:blank" TargetMode="External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11" Type="http://schemas.openxmlformats.org/officeDocument/2006/relationships/image" Target="../media/image114.png"/><Relationship Id="rId5" Type="http://schemas.openxmlformats.org/officeDocument/2006/relationships/image" Target="../media/image109.png"/><Relationship Id="rId10" Type="http://schemas.openxmlformats.org/officeDocument/2006/relationships/image" Target="../media/image113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6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"/>
          <p:cNvSpPr txBox="1">
            <a:spLocks noGrp="1"/>
          </p:cNvSpPr>
          <p:nvPr>
            <p:ph type="ctrTitle"/>
          </p:nvPr>
        </p:nvSpPr>
        <p:spPr>
          <a:xfrm>
            <a:off x="446088" y="2753224"/>
            <a:ext cx="7246938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Lucida Sans"/>
              <a:buNone/>
            </a:pPr>
            <a:r>
              <a:rPr lang="en-GB" sz="2900">
                <a:solidFill>
                  <a:schemeClr val="accent1"/>
                </a:solidFill>
              </a:rPr>
              <a:t>Circulaire economie:</a:t>
            </a:r>
            <a:endParaRPr sz="2900">
              <a:solidFill>
                <a:schemeClr val="accent1"/>
              </a:solidFill>
            </a:endParaRPr>
          </a:p>
        </p:txBody>
      </p:sp>
      <p:sp>
        <p:nvSpPr>
          <p:cNvPr id="291" name="Google Shape;291;p1"/>
          <p:cNvSpPr txBox="1">
            <a:spLocks noGrp="1"/>
          </p:cNvSpPr>
          <p:nvPr>
            <p:ph type="subTitle" idx="1"/>
          </p:nvPr>
        </p:nvSpPr>
        <p:spPr>
          <a:xfrm>
            <a:off x="446088" y="3291833"/>
            <a:ext cx="72469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chemeClr val="accent1"/>
                </a:solidFill>
              </a:rPr>
              <a:t>S</a:t>
            </a:r>
            <a:r>
              <a:rPr lang="en-GB" sz="2000">
                <a:solidFill>
                  <a:schemeClr val="accent1"/>
                </a:solidFill>
              </a:rPr>
              <a:t>amenwerking als springplank voorbij recyclage</a:t>
            </a:r>
            <a:endParaRPr/>
          </a:p>
        </p:txBody>
      </p:sp>
      <p:sp>
        <p:nvSpPr>
          <p:cNvPr id="292" name="Google Shape;292;p1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293" name="Google Shape;293;p1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294" name="Google Shape;294;p1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295" name="Google Shape;295;p1"/>
          <p:cNvSpPr txBox="1"/>
          <p:nvPr/>
        </p:nvSpPr>
        <p:spPr>
          <a:xfrm>
            <a:off x="446088" y="3891516"/>
            <a:ext cx="75814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Webinar Circulariteit op bedrijventerreinen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BTMVlaanderen  2 December 2021</a:t>
            </a:r>
            <a:endParaRPr sz="160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96" name="Google Shape;296;p1" descr="H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5427" y="3817279"/>
            <a:ext cx="1398655" cy="865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10" descr="Blank Price Tag Isolated Stock Photo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597637">
            <a:off x="5645756" y="1057794"/>
            <a:ext cx="1066272" cy="74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0" descr="Blank Price Tag Isolated stock illustration. Illustration of offer -  159069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33168">
            <a:off x="7783666" y="1040686"/>
            <a:ext cx="1174382" cy="821991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10"/>
          <p:cNvSpPr/>
          <p:nvPr/>
        </p:nvSpPr>
        <p:spPr>
          <a:xfrm>
            <a:off x="3033846" y="688257"/>
            <a:ext cx="1406858" cy="41254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8C8C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72" name="Google Shape;572;p10"/>
          <p:cNvSpPr/>
          <p:nvPr/>
        </p:nvSpPr>
        <p:spPr>
          <a:xfrm>
            <a:off x="25129" y="190793"/>
            <a:ext cx="3997308" cy="4429416"/>
          </a:xfrm>
          <a:prstGeom prst="upArrow">
            <a:avLst>
              <a:gd name="adj1" fmla="val 69714"/>
              <a:gd name="adj2" fmla="val 46511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73" name="Google Shape;573;p10"/>
          <p:cNvSpPr txBox="1">
            <a:spLocks noGrp="1"/>
          </p:cNvSpPr>
          <p:nvPr>
            <p:ph type="title"/>
          </p:nvPr>
        </p:nvSpPr>
        <p:spPr>
          <a:xfrm>
            <a:off x="2728332" y="270079"/>
            <a:ext cx="621247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/>
              <a:t>De waarde in de kringlopen</a:t>
            </a:r>
            <a:endParaRPr/>
          </a:p>
        </p:txBody>
      </p:sp>
      <p:sp>
        <p:nvSpPr>
          <p:cNvPr id="574" name="Google Shape;574;p10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575" name="Google Shape;575;p10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576" name="Google Shape;576;p10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pic>
        <p:nvPicPr>
          <p:cNvPr id="577" name="Google Shape;57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7825" y="2000103"/>
            <a:ext cx="123825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46549" y="3062117"/>
            <a:ext cx="1117537" cy="11175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9" name="Google Shape;579;p10"/>
          <p:cNvGrpSpPr/>
          <p:nvPr/>
        </p:nvGrpSpPr>
        <p:grpSpPr>
          <a:xfrm>
            <a:off x="206896" y="820949"/>
            <a:ext cx="3109194" cy="2037640"/>
            <a:chOff x="206896" y="820949"/>
            <a:chExt cx="3109194" cy="2037640"/>
          </a:xfrm>
        </p:grpSpPr>
        <p:grpSp>
          <p:nvGrpSpPr>
            <p:cNvPr id="580" name="Google Shape;580;p10"/>
            <p:cNvGrpSpPr/>
            <p:nvPr/>
          </p:nvGrpSpPr>
          <p:grpSpPr>
            <a:xfrm>
              <a:off x="1148623" y="820949"/>
              <a:ext cx="2167467" cy="2037640"/>
              <a:chOff x="456060" y="-896838"/>
              <a:chExt cx="5501007" cy="4814665"/>
            </a:xfrm>
          </p:grpSpPr>
          <p:pic>
            <p:nvPicPr>
              <p:cNvPr id="581" name="Google Shape;581;p10" descr="SQUIDCROSS – Squid Bikes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953148" y="-896838"/>
                <a:ext cx="4003919" cy="267037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2" name="Google Shape;582;p10"/>
              <p:cNvSpPr txBox="1"/>
              <p:nvPr/>
            </p:nvSpPr>
            <p:spPr>
              <a:xfrm>
                <a:off x="456060" y="3409322"/>
                <a:ext cx="1753366" cy="508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</p:grpSp>
        <p:sp>
          <p:nvSpPr>
            <p:cNvPr id="583" name="Google Shape;583;p10"/>
            <p:cNvSpPr txBox="1"/>
            <p:nvPr/>
          </p:nvSpPr>
          <p:spPr>
            <a:xfrm>
              <a:off x="206896" y="1645659"/>
              <a:ext cx="14969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500 €/kg</a:t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584" name="Google Shape;584;p10"/>
          <p:cNvSpPr txBox="1"/>
          <p:nvPr/>
        </p:nvSpPr>
        <p:spPr>
          <a:xfrm>
            <a:off x="255960" y="2412663"/>
            <a:ext cx="14969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3 €/kg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585" name="Google Shape;585;p10"/>
          <p:cNvGrpSpPr/>
          <p:nvPr/>
        </p:nvGrpSpPr>
        <p:grpSpPr>
          <a:xfrm>
            <a:off x="3954423" y="796795"/>
            <a:ext cx="2167467" cy="2037640"/>
            <a:chOff x="456060" y="-896838"/>
            <a:chExt cx="5501007" cy="4814665"/>
          </a:xfrm>
        </p:grpSpPr>
        <p:pic>
          <p:nvPicPr>
            <p:cNvPr id="586" name="Google Shape;586;p10" descr="SQUIDCROSS – Squid Bike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53148" y="-896838"/>
              <a:ext cx="4003919" cy="26703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7" name="Google Shape;587;p10"/>
            <p:cNvSpPr txBox="1"/>
            <p:nvPr/>
          </p:nvSpPr>
          <p:spPr>
            <a:xfrm>
              <a:off x="456060" y="3409322"/>
              <a:ext cx="1753366" cy="508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588" name="Google Shape;588;p10"/>
          <p:cNvGrpSpPr/>
          <p:nvPr/>
        </p:nvGrpSpPr>
        <p:grpSpPr>
          <a:xfrm>
            <a:off x="6121890" y="807982"/>
            <a:ext cx="2167467" cy="2037640"/>
            <a:chOff x="456060" y="-896838"/>
            <a:chExt cx="5501007" cy="4814665"/>
          </a:xfrm>
        </p:grpSpPr>
        <p:pic>
          <p:nvPicPr>
            <p:cNvPr id="589" name="Google Shape;589;p10" descr="SQUIDCROSS – Squid Bike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53148" y="-896838"/>
              <a:ext cx="4003919" cy="26703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0" name="Google Shape;590;p10"/>
            <p:cNvSpPr txBox="1"/>
            <p:nvPr/>
          </p:nvSpPr>
          <p:spPr>
            <a:xfrm>
              <a:off x="456060" y="3409322"/>
              <a:ext cx="1753366" cy="508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591" name="Google Shape;591;p10"/>
          <p:cNvGrpSpPr/>
          <p:nvPr/>
        </p:nvGrpSpPr>
        <p:grpSpPr>
          <a:xfrm>
            <a:off x="4050790" y="1891188"/>
            <a:ext cx="5057339" cy="2739390"/>
            <a:chOff x="3686878" y="1880819"/>
            <a:chExt cx="5057339" cy="2739390"/>
          </a:xfrm>
        </p:grpSpPr>
        <p:sp>
          <p:nvSpPr>
            <p:cNvPr id="592" name="Google Shape;592;p10"/>
            <p:cNvSpPr txBox="1"/>
            <p:nvPr/>
          </p:nvSpPr>
          <p:spPr>
            <a:xfrm>
              <a:off x="4574479" y="2450657"/>
              <a:ext cx="157759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1600 kWh</a:t>
              </a:r>
              <a:endParaRPr sz="12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grpSp>
          <p:nvGrpSpPr>
            <p:cNvPr id="593" name="Google Shape;593;p10"/>
            <p:cNvGrpSpPr/>
            <p:nvPr/>
          </p:nvGrpSpPr>
          <p:grpSpPr>
            <a:xfrm>
              <a:off x="3686878" y="1880819"/>
              <a:ext cx="4814669" cy="2739390"/>
              <a:chOff x="3686878" y="1880819"/>
              <a:chExt cx="4814669" cy="2739390"/>
            </a:xfrm>
          </p:grpSpPr>
          <p:graphicFrame>
            <p:nvGraphicFramePr>
              <p:cNvPr id="594" name="Google Shape;594;p10"/>
              <p:cNvGraphicFramePr/>
              <p:nvPr/>
            </p:nvGraphicFramePr>
            <p:xfrm>
              <a:off x="3686878" y="1880819"/>
              <a:ext cx="4572000" cy="273939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595" name="Google Shape;595;p10"/>
              <p:cNvSpPr txBox="1"/>
              <p:nvPr/>
            </p:nvSpPr>
            <p:spPr>
              <a:xfrm>
                <a:off x="4772818" y="4069706"/>
                <a:ext cx="3728729" cy="27699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Embedded energy in gross caloric value (kWh)</a:t>
                </a:r>
                <a:endParaRPr sz="12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  <p:sp>
            <p:nvSpPr>
              <p:cNvPr id="596" name="Google Shape;596;p10"/>
              <p:cNvSpPr txBox="1"/>
              <p:nvPr/>
            </p:nvSpPr>
            <p:spPr>
              <a:xfrm>
                <a:off x="4766547" y="4320950"/>
                <a:ext cx="3608331" cy="27699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Global warming potential (kg CO</a:t>
                </a:r>
                <a:r>
                  <a:rPr lang="en-GB" sz="1200" baseline="-250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2eq</a:t>
                </a:r>
                <a:r>
                  <a:rPr lang="en-GB" sz="12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) </a:t>
                </a:r>
                <a:endParaRPr sz="12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</p:grpSp>
        <p:sp>
          <p:nvSpPr>
            <p:cNvPr id="597" name="Google Shape;597;p10"/>
            <p:cNvSpPr txBox="1"/>
            <p:nvPr/>
          </p:nvSpPr>
          <p:spPr>
            <a:xfrm>
              <a:off x="5136913" y="3389195"/>
              <a:ext cx="157759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175 kg CO</a:t>
              </a:r>
              <a:r>
                <a:rPr lang="en-GB" sz="1200" baseline="-250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2 eq</a:t>
              </a:r>
              <a:endParaRPr sz="1200" baseline="-25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598" name="Google Shape;598;p10"/>
            <p:cNvSpPr txBox="1"/>
            <p:nvPr/>
          </p:nvSpPr>
          <p:spPr>
            <a:xfrm>
              <a:off x="6528725" y="3260883"/>
              <a:ext cx="157759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320 kWh</a:t>
              </a:r>
              <a:endParaRPr sz="12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599" name="Google Shape;599;p10"/>
            <p:cNvSpPr txBox="1"/>
            <p:nvPr/>
          </p:nvSpPr>
          <p:spPr>
            <a:xfrm>
              <a:off x="7166621" y="3449969"/>
              <a:ext cx="157759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35 kg CO</a:t>
              </a:r>
              <a:r>
                <a:rPr lang="en-GB" sz="1200" baseline="-250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2 eq</a:t>
              </a:r>
              <a:endParaRPr sz="1200" baseline="-25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600" name="Google Shape;600;p10"/>
          <p:cNvSpPr/>
          <p:nvPr/>
        </p:nvSpPr>
        <p:spPr>
          <a:xfrm>
            <a:off x="4204203" y="2002162"/>
            <a:ext cx="3868407" cy="28551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01" name="Google Shape;601;p10"/>
          <p:cNvSpPr txBox="1"/>
          <p:nvPr/>
        </p:nvSpPr>
        <p:spPr>
          <a:xfrm>
            <a:off x="6391180" y="1937642"/>
            <a:ext cx="24197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Refurbished frame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02" name="Google Shape;602;p10"/>
          <p:cNvSpPr txBox="1"/>
          <p:nvPr/>
        </p:nvSpPr>
        <p:spPr>
          <a:xfrm>
            <a:off x="4406894" y="1939050"/>
            <a:ext cx="14969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New Frame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03" name="Google Shape;603;p10"/>
          <p:cNvSpPr txBox="1"/>
          <p:nvPr/>
        </p:nvSpPr>
        <p:spPr>
          <a:xfrm>
            <a:off x="416621" y="3595704"/>
            <a:ext cx="14969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0,7 €/kg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04" name="Google Shape;604;p10"/>
          <p:cNvSpPr txBox="1"/>
          <p:nvPr/>
        </p:nvSpPr>
        <p:spPr>
          <a:xfrm>
            <a:off x="1004413" y="4299179"/>
            <a:ext cx="22370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4077"/>
                </a:solidFill>
                <a:latin typeface="Lucida Sans"/>
                <a:ea typeface="Lucida Sans"/>
                <a:cs typeface="Lucida Sans"/>
                <a:sym typeface="Lucida Sans"/>
              </a:rPr>
              <a:t>Toegevoegde waarde</a:t>
            </a:r>
            <a:endParaRPr sz="1400">
              <a:solidFill>
                <a:srgbClr val="004077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605" name="Google Shape;605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51898" y="3911296"/>
            <a:ext cx="570539" cy="548153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10"/>
          <p:cNvSpPr txBox="1"/>
          <p:nvPr/>
        </p:nvSpPr>
        <p:spPr>
          <a:xfrm rot="-5400000">
            <a:off x="2856496" y="2892840"/>
            <a:ext cx="17810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8C8C8C"/>
                </a:solidFill>
                <a:latin typeface="Lucida Sans"/>
                <a:ea typeface="Lucida Sans"/>
                <a:cs typeface="Lucida Sans"/>
                <a:sym typeface="Lucida Sans"/>
              </a:rPr>
              <a:t>W</a:t>
            </a:r>
            <a:r>
              <a:rPr lang="en-GB" sz="1600">
                <a:solidFill>
                  <a:srgbClr val="8C8C8C"/>
                </a:solidFill>
                <a:latin typeface="Lucida Sans"/>
                <a:ea typeface="Lucida Sans"/>
                <a:cs typeface="Lucida Sans"/>
                <a:sym typeface="Lucida Sans"/>
              </a:rPr>
              <a:t>aardeverlies</a:t>
            </a:r>
            <a:endParaRPr sz="1600">
              <a:solidFill>
                <a:srgbClr val="8C8C8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07" name="Google Shape;607;p10"/>
          <p:cNvSpPr/>
          <p:nvPr/>
        </p:nvSpPr>
        <p:spPr>
          <a:xfrm>
            <a:off x="7059719" y="2625304"/>
            <a:ext cx="1157428" cy="645364"/>
          </a:xfrm>
          <a:custGeom>
            <a:avLst/>
            <a:gdLst/>
            <a:ahLst/>
            <a:cxnLst/>
            <a:rect l="l" t="t" r="r" b="b"/>
            <a:pathLst>
              <a:path w="1157428" h="645364" fill="none" extrusionOk="0">
                <a:moveTo>
                  <a:pt x="0" y="322682"/>
                </a:moveTo>
                <a:cubicBezTo>
                  <a:pt x="62958" y="291251"/>
                  <a:pt x="153951" y="334784"/>
                  <a:pt x="289357" y="322682"/>
                </a:cubicBezTo>
                <a:cubicBezTo>
                  <a:pt x="285689" y="242763"/>
                  <a:pt x="309930" y="148416"/>
                  <a:pt x="289357" y="0"/>
                </a:cubicBezTo>
                <a:cubicBezTo>
                  <a:pt x="456892" y="-14497"/>
                  <a:pt x="594370" y="37693"/>
                  <a:pt x="868071" y="0"/>
                </a:cubicBezTo>
                <a:cubicBezTo>
                  <a:pt x="871575" y="126964"/>
                  <a:pt x="847147" y="200160"/>
                  <a:pt x="868071" y="322682"/>
                </a:cubicBezTo>
                <a:cubicBezTo>
                  <a:pt x="1006737" y="289363"/>
                  <a:pt x="1064664" y="342853"/>
                  <a:pt x="1157428" y="322682"/>
                </a:cubicBezTo>
                <a:cubicBezTo>
                  <a:pt x="1059270" y="381723"/>
                  <a:pt x="933337" y="412387"/>
                  <a:pt x="856497" y="490477"/>
                </a:cubicBezTo>
                <a:cubicBezTo>
                  <a:pt x="779657" y="568567"/>
                  <a:pt x="683505" y="575874"/>
                  <a:pt x="578714" y="645364"/>
                </a:cubicBezTo>
                <a:cubicBezTo>
                  <a:pt x="478470" y="611289"/>
                  <a:pt x="353493" y="508005"/>
                  <a:pt x="289357" y="484023"/>
                </a:cubicBezTo>
                <a:cubicBezTo>
                  <a:pt x="225221" y="460041"/>
                  <a:pt x="106991" y="360676"/>
                  <a:pt x="0" y="322682"/>
                </a:cubicBezTo>
                <a:close/>
              </a:path>
              <a:path w="1157428" h="645364" extrusionOk="0">
                <a:moveTo>
                  <a:pt x="0" y="322682"/>
                </a:moveTo>
                <a:cubicBezTo>
                  <a:pt x="113695" y="311391"/>
                  <a:pt x="214090" y="343186"/>
                  <a:pt x="289357" y="322682"/>
                </a:cubicBezTo>
                <a:cubicBezTo>
                  <a:pt x="280314" y="174961"/>
                  <a:pt x="291700" y="86230"/>
                  <a:pt x="289357" y="0"/>
                </a:cubicBezTo>
                <a:cubicBezTo>
                  <a:pt x="496734" y="-36987"/>
                  <a:pt x="678000" y="41974"/>
                  <a:pt x="868071" y="0"/>
                </a:cubicBezTo>
                <a:cubicBezTo>
                  <a:pt x="888835" y="131424"/>
                  <a:pt x="838871" y="249909"/>
                  <a:pt x="868071" y="322682"/>
                </a:cubicBezTo>
                <a:cubicBezTo>
                  <a:pt x="972417" y="310456"/>
                  <a:pt x="1016210" y="342267"/>
                  <a:pt x="1157428" y="322682"/>
                </a:cubicBezTo>
                <a:cubicBezTo>
                  <a:pt x="1075357" y="382722"/>
                  <a:pt x="935941" y="404060"/>
                  <a:pt x="868071" y="484023"/>
                </a:cubicBezTo>
                <a:cubicBezTo>
                  <a:pt x="800201" y="563986"/>
                  <a:pt x="670058" y="552241"/>
                  <a:pt x="578714" y="645364"/>
                </a:cubicBezTo>
                <a:cubicBezTo>
                  <a:pt x="493442" y="624162"/>
                  <a:pt x="387869" y="511794"/>
                  <a:pt x="289357" y="484023"/>
                </a:cubicBezTo>
                <a:cubicBezTo>
                  <a:pt x="190845" y="456252"/>
                  <a:pt x="78910" y="338835"/>
                  <a:pt x="0" y="322682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00000"/>
                </a:solidFill>
                <a:latin typeface="Lucida Sans"/>
                <a:ea typeface="Lucida Sans"/>
                <a:cs typeface="Lucida Sans"/>
                <a:sym typeface="Lucida Sans"/>
              </a:rPr>
              <a:t>80%</a:t>
            </a:r>
            <a:endParaRPr sz="1200">
              <a:solidFill>
                <a:srgbClr val="C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08" name="Google Shape;608;p10">
            <a:hlinkClick r:id="rId10" action="ppaction://hlinksldjump"/>
          </p:cNvPr>
          <p:cNvSpPr/>
          <p:nvPr/>
        </p:nvSpPr>
        <p:spPr>
          <a:xfrm>
            <a:off x="23198" y="270079"/>
            <a:ext cx="360000" cy="36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2</a:t>
            </a:r>
            <a:endParaRPr/>
          </a:p>
        </p:txBody>
      </p:sp>
      <p:sp>
        <p:nvSpPr>
          <p:cNvPr id="609" name="Google Shape;609;p10"/>
          <p:cNvSpPr txBox="1"/>
          <p:nvPr/>
        </p:nvSpPr>
        <p:spPr>
          <a:xfrm rot="2912332">
            <a:off x="5853117" y="1455599"/>
            <a:ext cx="89098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€500</a:t>
            </a:r>
            <a:endParaRPr sz="1600" b="1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10" name="Google Shape;610;p10"/>
          <p:cNvSpPr txBox="1"/>
          <p:nvPr/>
        </p:nvSpPr>
        <p:spPr>
          <a:xfrm rot="2912332">
            <a:off x="8069792" y="1461522"/>
            <a:ext cx="89098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€250</a:t>
            </a:r>
            <a:endParaRPr sz="1600" b="1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11"/>
          <p:cNvGrpSpPr/>
          <p:nvPr/>
        </p:nvGrpSpPr>
        <p:grpSpPr>
          <a:xfrm>
            <a:off x="1845144" y="1334781"/>
            <a:ext cx="5131988" cy="3059615"/>
            <a:chOff x="1845140" y="943076"/>
            <a:chExt cx="5131988" cy="3059615"/>
          </a:xfrm>
        </p:grpSpPr>
        <p:grpSp>
          <p:nvGrpSpPr>
            <p:cNvPr id="616" name="Google Shape;616;p11"/>
            <p:cNvGrpSpPr/>
            <p:nvPr/>
          </p:nvGrpSpPr>
          <p:grpSpPr>
            <a:xfrm>
              <a:off x="1845140" y="943076"/>
              <a:ext cx="5131988" cy="3059615"/>
              <a:chOff x="-675378" y="1419148"/>
              <a:chExt cx="5131988" cy="3059615"/>
            </a:xfrm>
          </p:grpSpPr>
          <p:grpSp>
            <p:nvGrpSpPr>
              <p:cNvPr id="617" name="Google Shape;617;p11"/>
              <p:cNvGrpSpPr/>
              <p:nvPr/>
            </p:nvGrpSpPr>
            <p:grpSpPr>
              <a:xfrm>
                <a:off x="-675378" y="1549091"/>
                <a:ext cx="5131988" cy="2929672"/>
                <a:chOff x="-675378" y="1549091"/>
                <a:chExt cx="5131988" cy="2929672"/>
              </a:xfrm>
            </p:grpSpPr>
            <p:sp>
              <p:nvSpPr>
                <p:cNvPr id="618" name="Google Shape;618;p11"/>
                <p:cNvSpPr/>
                <p:nvPr/>
              </p:nvSpPr>
              <p:spPr>
                <a:xfrm rot="-1977423">
                  <a:off x="3251059" y="3811741"/>
                  <a:ext cx="380980" cy="434837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12700" cap="flat" cmpd="sng">
                  <a:solidFill>
                    <a:srgbClr val="B6300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  <p:grpSp>
              <p:nvGrpSpPr>
                <p:cNvPr id="619" name="Google Shape;619;p11"/>
                <p:cNvGrpSpPr/>
                <p:nvPr/>
              </p:nvGrpSpPr>
              <p:grpSpPr>
                <a:xfrm>
                  <a:off x="-675378" y="1549091"/>
                  <a:ext cx="5131988" cy="2929672"/>
                  <a:chOff x="2112077" y="1481816"/>
                  <a:chExt cx="5131988" cy="2929672"/>
                </a:xfrm>
              </p:grpSpPr>
              <p:grpSp>
                <p:nvGrpSpPr>
                  <p:cNvPr id="620" name="Google Shape;620;p11"/>
                  <p:cNvGrpSpPr/>
                  <p:nvPr/>
                </p:nvGrpSpPr>
                <p:grpSpPr>
                  <a:xfrm>
                    <a:off x="3036110" y="1481816"/>
                    <a:ext cx="3291359" cy="2929672"/>
                    <a:chOff x="3036110" y="1481816"/>
                    <a:chExt cx="3291359" cy="2929672"/>
                  </a:xfrm>
                </p:grpSpPr>
                <p:grpSp>
                  <p:nvGrpSpPr>
                    <p:cNvPr id="621" name="Google Shape;621;p11"/>
                    <p:cNvGrpSpPr/>
                    <p:nvPr/>
                  </p:nvGrpSpPr>
                  <p:grpSpPr>
                    <a:xfrm>
                      <a:off x="3036110" y="1481816"/>
                      <a:ext cx="3291359" cy="2929672"/>
                      <a:chOff x="3036110" y="1481816"/>
                      <a:chExt cx="3291359" cy="2929672"/>
                    </a:xfrm>
                  </p:grpSpPr>
                  <p:grpSp>
                    <p:nvGrpSpPr>
                      <p:cNvPr id="622" name="Google Shape;622;p11"/>
                      <p:cNvGrpSpPr/>
                      <p:nvPr/>
                    </p:nvGrpSpPr>
                    <p:grpSpPr>
                      <a:xfrm>
                        <a:off x="3036110" y="1481816"/>
                        <a:ext cx="3291359" cy="2609397"/>
                        <a:chOff x="3036110" y="1481816"/>
                        <a:chExt cx="3291359" cy="2609397"/>
                      </a:xfrm>
                    </p:grpSpPr>
                    <p:grpSp>
                      <p:nvGrpSpPr>
                        <p:cNvPr id="623" name="Google Shape;623;p11"/>
                        <p:cNvGrpSpPr/>
                        <p:nvPr/>
                      </p:nvGrpSpPr>
                      <p:grpSpPr>
                        <a:xfrm>
                          <a:off x="4889213" y="2077696"/>
                          <a:ext cx="1301471" cy="1785245"/>
                          <a:chOff x="4889213" y="2077696"/>
                          <a:chExt cx="1301471" cy="1785245"/>
                        </a:xfrm>
                      </p:grpSpPr>
                      <p:sp>
                        <p:nvSpPr>
                          <p:cNvPr id="624" name="Google Shape;624;p11"/>
                          <p:cNvSpPr/>
                          <p:nvPr/>
                        </p:nvSpPr>
                        <p:spPr>
                          <a:xfrm>
                            <a:off x="4889213" y="2077696"/>
                            <a:ext cx="504000" cy="502049"/>
                          </a:xfrm>
                          <a:prstGeom prst="ellipse">
                            <a:avLst/>
                          </a:prstGeom>
                          <a:noFill/>
                          <a:ln w="12700" cap="flat" cmpd="sng">
                            <a:solidFill>
                              <a:srgbClr val="B63006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0" tIns="45700" rIns="0" bIns="45700" anchor="ctr" anchorCtr="0">
                            <a:noAutofit/>
                          </a:bodyPr>
                          <a:lstStyle/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200">
                              <a:solidFill>
                                <a:srgbClr val="FFFFFF"/>
                              </a:solidFill>
                              <a:latin typeface="Lucida Sans"/>
                              <a:ea typeface="Lucida Sans"/>
                              <a:cs typeface="Lucida Sans"/>
                              <a:sym typeface="Lucida Sans"/>
                            </a:endParaRPr>
                          </a:p>
                        </p:txBody>
                      </p:sp>
                      <p:sp>
                        <p:nvSpPr>
                          <p:cNvPr id="625" name="Google Shape;625;p11"/>
                          <p:cNvSpPr/>
                          <p:nvPr/>
                        </p:nvSpPr>
                        <p:spPr>
                          <a:xfrm>
                            <a:off x="5158759" y="2507866"/>
                            <a:ext cx="504000" cy="502049"/>
                          </a:xfrm>
                          <a:prstGeom prst="ellipse">
                            <a:avLst/>
                          </a:prstGeom>
                          <a:noFill/>
                          <a:ln w="12700" cap="flat" cmpd="sng">
                            <a:solidFill>
                              <a:srgbClr val="B63006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0" tIns="45700" rIns="0" bIns="45700" anchor="ctr" anchorCtr="0">
                            <a:noAutofit/>
                          </a:bodyPr>
                          <a:lstStyle/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200">
                              <a:solidFill>
                                <a:srgbClr val="FFFFFF"/>
                              </a:solidFill>
                              <a:latin typeface="Lucida Sans"/>
                              <a:ea typeface="Lucida Sans"/>
                              <a:cs typeface="Lucida Sans"/>
                              <a:sym typeface="Lucida Sans"/>
                            </a:endParaRPr>
                          </a:p>
                        </p:txBody>
                      </p:sp>
                      <p:sp>
                        <p:nvSpPr>
                          <p:cNvPr id="626" name="Google Shape;626;p11"/>
                          <p:cNvSpPr/>
                          <p:nvPr/>
                        </p:nvSpPr>
                        <p:spPr>
                          <a:xfrm>
                            <a:off x="5425389" y="2938036"/>
                            <a:ext cx="504000" cy="502049"/>
                          </a:xfrm>
                          <a:prstGeom prst="ellipse">
                            <a:avLst/>
                          </a:prstGeom>
                          <a:noFill/>
                          <a:ln w="12700" cap="flat" cmpd="sng">
                            <a:solidFill>
                              <a:srgbClr val="B63006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0" tIns="45700" rIns="0" bIns="45700" anchor="ctr" anchorCtr="0">
                            <a:noAutofit/>
                          </a:bodyPr>
                          <a:lstStyle/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200">
                              <a:solidFill>
                                <a:srgbClr val="FFFFFF"/>
                              </a:solidFill>
                              <a:latin typeface="Lucida Sans"/>
                              <a:ea typeface="Lucida Sans"/>
                              <a:cs typeface="Lucida Sans"/>
                              <a:sym typeface="Lucida Sans"/>
                            </a:endParaRPr>
                          </a:p>
                        </p:txBody>
                      </p:sp>
                      <p:sp>
                        <p:nvSpPr>
                          <p:cNvPr id="627" name="Google Shape;627;p11"/>
                          <p:cNvSpPr/>
                          <p:nvPr/>
                        </p:nvSpPr>
                        <p:spPr>
                          <a:xfrm>
                            <a:off x="5686684" y="3360892"/>
                            <a:ext cx="504000" cy="502049"/>
                          </a:xfrm>
                          <a:prstGeom prst="ellipse">
                            <a:avLst/>
                          </a:prstGeom>
                          <a:noFill/>
                          <a:ln w="12700" cap="flat" cmpd="sng">
                            <a:solidFill>
                              <a:srgbClr val="B63006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0" tIns="45700" rIns="0" bIns="45700" anchor="ctr" anchorCtr="0">
                            <a:noAutofit/>
                          </a:bodyPr>
                          <a:lstStyle/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200">
                              <a:solidFill>
                                <a:srgbClr val="FFFFFF"/>
                              </a:solidFill>
                              <a:latin typeface="Lucida Sans"/>
                              <a:ea typeface="Lucida Sans"/>
                              <a:cs typeface="Lucida Sans"/>
                              <a:sym typeface="Lucida San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28" name="Google Shape;628;p11"/>
                        <p:cNvGrpSpPr/>
                        <p:nvPr/>
                      </p:nvGrpSpPr>
                      <p:grpSpPr>
                        <a:xfrm>
                          <a:off x="3036110" y="1481816"/>
                          <a:ext cx="3291359" cy="2609397"/>
                          <a:chOff x="3036110" y="1481816"/>
                          <a:chExt cx="3291359" cy="2609397"/>
                        </a:xfrm>
                      </p:grpSpPr>
                      <p:grpSp>
                        <p:nvGrpSpPr>
                          <p:cNvPr id="629" name="Google Shape;629;p11"/>
                          <p:cNvGrpSpPr/>
                          <p:nvPr/>
                        </p:nvGrpSpPr>
                        <p:grpSpPr>
                          <a:xfrm>
                            <a:off x="3036110" y="1939839"/>
                            <a:ext cx="3291359" cy="2151374"/>
                            <a:chOff x="3036110" y="1939839"/>
                            <a:chExt cx="3291359" cy="2151374"/>
                          </a:xfrm>
                        </p:grpSpPr>
                        <p:sp>
                          <p:nvSpPr>
                            <p:cNvPr id="630" name="Google Shape;630;p11"/>
                            <p:cNvSpPr/>
                            <p:nvPr/>
                          </p:nvSpPr>
                          <p:spPr>
                            <a:xfrm>
                              <a:off x="4516639" y="1939839"/>
                              <a:ext cx="370278" cy="2151374"/>
                            </a:xfrm>
                            <a:prstGeom prst="rect">
                              <a:avLst/>
                            </a:prstGeom>
                            <a:solidFill>
                              <a:srgbClr val="F19109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0" tIns="45700" rIns="0" bIns="45700" anchor="ctr" anchorCtr="0">
                              <a:noAutofit/>
                            </a:bodyPr>
                            <a:lstStyle/>
                            <a:p>
                              <a:pPr marL="0" marR="0" lvl="0" indent="0" algn="ctr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 sz="1200">
                                <a:solidFill>
                                  <a:srgbClr val="FFFFFF"/>
                                </a:solidFill>
                                <a:latin typeface="Lucida Sans"/>
                                <a:ea typeface="Lucida Sans"/>
                                <a:cs typeface="Lucida Sans"/>
                                <a:sym typeface="Lucida Sans"/>
                              </a:endParaRPr>
                            </a:p>
                          </p:txBody>
                        </p:sp>
                        <p:sp>
                          <p:nvSpPr>
                            <p:cNvPr id="631" name="Google Shape;631;p11"/>
                            <p:cNvSpPr/>
                            <p:nvPr/>
                          </p:nvSpPr>
                          <p:spPr>
                            <a:xfrm flipH="1">
                              <a:off x="3036110" y="1946835"/>
                              <a:ext cx="1485851" cy="2144377"/>
                            </a:xfrm>
                            <a:prstGeom prst="triangle">
                              <a:avLst>
                                <a:gd name="adj" fmla="val 0"/>
                              </a:avLst>
                            </a:prstGeom>
                            <a:solidFill>
                              <a:srgbClr val="FECC00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0" tIns="45700" rIns="0" bIns="45700" anchor="ctr" anchorCtr="0">
                              <a:noAutofit/>
                            </a:bodyPr>
                            <a:lstStyle/>
                            <a:p>
                              <a:pPr marL="0" marR="0" lvl="0" indent="0" algn="ctr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 sz="1200">
                                <a:solidFill>
                                  <a:srgbClr val="FFFFFF"/>
                                </a:solidFill>
                                <a:latin typeface="Lucida Sans"/>
                                <a:ea typeface="Lucida Sans"/>
                                <a:cs typeface="Lucida Sans"/>
                                <a:sym typeface="Lucida Sans"/>
                              </a:endParaRPr>
                            </a:p>
                          </p:txBody>
                        </p:sp>
                        <p:sp>
                          <p:nvSpPr>
                            <p:cNvPr id="632" name="Google Shape;632;p11"/>
                            <p:cNvSpPr/>
                            <p:nvPr/>
                          </p:nvSpPr>
                          <p:spPr>
                            <a:xfrm>
                              <a:off x="4878809" y="1939839"/>
                              <a:ext cx="1448660" cy="2151373"/>
                            </a:xfrm>
                            <a:prstGeom prst="triangle">
                              <a:avLst>
                                <a:gd name="adj" fmla="val 0"/>
                              </a:avLst>
                            </a:prstGeom>
                            <a:solidFill>
                              <a:srgbClr val="E84E0E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0" tIns="45700" rIns="0" bIns="45700" anchor="ctr" anchorCtr="0">
                              <a:noAutofit/>
                            </a:bodyPr>
                            <a:lstStyle/>
                            <a:p>
                              <a:pPr marL="0" marR="0" lvl="0" indent="0" algn="ctr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 sz="1200">
                                <a:solidFill>
                                  <a:srgbClr val="FFFFFF"/>
                                </a:solidFill>
                                <a:latin typeface="Lucida Sans"/>
                                <a:ea typeface="Lucida Sans"/>
                                <a:cs typeface="Lucida Sans"/>
                                <a:sym typeface="Lucida Sans"/>
                              </a:endParaRPr>
                            </a:p>
                          </p:txBody>
                        </p:sp>
                      </p:grpSp>
                      <p:pic>
                        <p:nvPicPr>
                          <p:cNvPr id="633" name="Google Shape;633;p11" descr="Gebruiker"/>
                          <p:cNvPicPr preferRelativeResize="0"/>
                          <p:nvPr/>
                        </p:nvPicPr>
                        <p:blipFill rotWithShape="1">
                          <a:blip r:embed="rId3">
                            <a:alphaModFix/>
                          </a:blip>
                          <a:srcRect/>
                          <a:stretch/>
                        </p:blipFill>
                        <p:spPr>
                          <a:xfrm>
                            <a:off x="4428207" y="1481816"/>
                            <a:ext cx="540000" cy="540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grpSp>
                  </p:grpSp>
                  <p:sp>
                    <p:nvSpPr>
                      <p:cNvPr id="634" name="Google Shape;634;p11"/>
                      <p:cNvSpPr txBox="1"/>
                      <p:nvPr/>
                    </p:nvSpPr>
                    <p:spPr>
                      <a:xfrm>
                        <a:off x="3246095" y="4134489"/>
                        <a:ext cx="814646" cy="276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sp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>
                            <a:solidFill>
                              <a:srgbClr val="FECC00"/>
                            </a:solidFill>
                            <a:latin typeface="Lucida Sans"/>
                            <a:ea typeface="Lucida Sans"/>
                            <a:cs typeface="Lucida Sans"/>
                            <a:sym typeface="Lucida Sans"/>
                          </a:rPr>
                          <a:t>PRE-USE</a:t>
                        </a:r>
                        <a:endParaRPr sz="2400" b="1">
                          <a:solidFill>
                            <a:srgbClr val="FECC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endParaRPr>
                      </a:p>
                    </p:txBody>
                  </p:sp>
                  <p:sp>
                    <p:nvSpPr>
                      <p:cNvPr id="635" name="Google Shape;635;p11"/>
                      <p:cNvSpPr txBox="1"/>
                      <p:nvPr/>
                    </p:nvSpPr>
                    <p:spPr>
                      <a:xfrm>
                        <a:off x="4448680" y="4131693"/>
                        <a:ext cx="458779" cy="276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sp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>
                            <a:solidFill>
                              <a:srgbClr val="F19109"/>
                            </a:solidFill>
                            <a:latin typeface="Lucida Sans"/>
                            <a:ea typeface="Lucida Sans"/>
                            <a:cs typeface="Lucida Sans"/>
                            <a:sym typeface="Lucida Sans"/>
                          </a:rPr>
                          <a:t>USE</a:t>
                        </a:r>
                        <a:endParaRPr sz="1800" b="1">
                          <a:solidFill>
                            <a:srgbClr val="F19109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endParaRPr>
                      </a:p>
                    </p:txBody>
                  </p:sp>
                  <p:sp>
                    <p:nvSpPr>
                      <p:cNvPr id="636" name="Google Shape;636;p11"/>
                      <p:cNvSpPr txBox="1"/>
                      <p:nvPr/>
                    </p:nvSpPr>
                    <p:spPr>
                      <a:xfrm>
                        <a:off x="5241183" y="4126646"/>
                        <a:ext cx="934871" cy="276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sp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>
                            <a:solidFill>
                              <a:srgbClr val="E84E0E"/>
                            </a:solidFill>
                            <a:latin typeface="Lucida Sans"/>
                            <a:ea typeface="Lucida Sans"/>
                            <a:cs typeface="Lucida Sans"/>
                            <a:sym typeface="Lucida Sans"/>
                          </a:rPr>
                          <a:t>POST-USE</a:t>
                        </a:r>
                        <a:endParaRPr sz="1400" b="1">
                          <a:solidFill>
                            <a:srgbClr val="E84E0E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endParaRPr>
                      </a:p>
                    </p:txBody>
                  </p:sp>
                </p:grpSp>
                <p:sp>
                  <p:nvSpPr>
                    <p:cNvPr id="637" name="Google Shape;637;p11"/>
                    <p:cNvSpPr txBox="1"/>
                    <p:nvPr/>
                  </p:nvSpPr>
                  <p:spPr>
                    <a:xfrm>
                      <a:off x="5081156" y="1544515"/>
                      <a:ext cx="910357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C000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DESTROY VALUE</a:t>
                      </a:r>
                      <a:endParaRPr/>
                    </a:p>
                  </p:txBody>
                </p:sp>
                <p:sp>
                  <p:nvSpPr>
                    <p:cNvPr id="638" name="Google Shape;638;p11"/>
                    <p:cNvSpPr txBox="1"/>
                    <p:nvPr/>
                  </p:nvSpPr>
                  <p:spPr>
                    <a:xfrm>
                      <a:off x="3457181" y="1543904"/>
                      <a:ext cx="811987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00B05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ADD VALUE</a:t>
                      </a:r>
                      <a:endParaRPr/>
                    </a:p>
                  </p:txBody>
                </p:sp>
              </p:grpSp>
              <p:sp>
                <p:nvSpPr>
                  <p:cNvPr id="639" name="Google Shape;639;p11"/>
                  <p:cNvSpPr/>
                  <p:nvPr/>
                </p:nvSpPr>
                <p:spPr>
                  <a:xfrm>
                    <a:off x="5084065" y="4055367"/>
                    <a:ext cx="2160000" cy="36000"/>
                  </a:xfrm>
                  <a:prstGeom prst="rtTriangle">
                    <a:avLst/>
                  </a:prstGeom>
                  <a:solidFill>
                    <a:srgbClr val="E84E0E"/>
                  </a:solidFill>
                  <a:ln>
                    <a:noFill/>
                  </a:ln>
                </p:spPr>
                <p:txBody>
                  <a:bodyPr spcFirstLastPara="1" wrap="square" lIns="0" tIns="45700" rIns="0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rgbClr val="FFFFFF"/>
                      </a:solidFill>
                      <a:latin typeface="Lucida Sans"/>
                      <a:ea typeface="Lucida Sans"/>
                      <a:cs typeface="Lucida Sans"/>
                      <a:sym typeface="Lucida Sans"/>
                    </a:endParaRPr>
                  </a:p>
                </p:txBody>
              </p:sp>
              <p:sp>
                <p:nvSpPr>
                  <p:cNvPr id="640" name="Google Shape;640;p11"/>
                  <p:cNvSpPr/>
                  <p:nvPr/>
                </p:nvSpPr>
                <p:spPr>
                  <a:xfrm flipH="1">
                    <a:off x="2112077" y="4055367"/>
                    <a:ext cx="2160000" cy="36000"/>
                  </a:xfrm>
                  <a:prstGeom prst="rtTriangle">
                    <a:avLst/>
                  </a:prstGeom>
                  <a:solidFill>
                    <a:srgbClr val="FECC00"/>
                  </a:solidFill>
                  <a:ln>
                    <a:noFill/>
                  </a:ln>
                </p:spPr>
                <p:txBody>
                  <a:bodyPr spcFirstLastPara="1" wrap="square" lIns="0" tIns="45700" rIns="0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rgbClr val="FFFFFF"/>
                      </a:solidFill>
                      <a:latin typeface="Lucida Sans"/>
                      <a:ea typeface="Lucida Sans"/>
                      <a:cs typeface="Lucida Sans"/>
                      <a:sym typeface="Lucida Sans"/>
                    </a:endParaRPr>
                  </a:p>
                </p:txBody>
              </p:sp>
            </p:grpSp>
          </p:grpSp>
          <p:sp>
            <p:nvSpPr>
              <p:cNvPr id="641" name="Google Shape;641;p11"/>
              <p:cNvSpPr txBox="1"/>
              <p:nvPr/>
            </p:nvSpPr>
            <p:spPr>
              <a:xfrm>
                <a:off x="1676172" y="1419148"/>
                <a:ext cx="481222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50">
                    <a:solidFill>
                      <a:srgbClr val="004077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user</a:t>
                </a:r>
                <a:endParaRPr/>
              </a:p>
            </p:txBody>
          </p:sp>
          <p:pic>
            <p:nvPicPr>
              <p:cNvPr id="642" name="Google Shape;642;p11" descr="Fabriek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-3427897" flipH="1">
                <a:off x="340397" y="3360094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3" name="Google Shape;643;p11" descr="Puzzelstukken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-8844771">
                <a:off x="703022" y="2819490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4" name="Google Shape;644;p11" descr="Ta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rot="10800000">
                <a:off x="992439" y="2310192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5" name="Google Shape;645;p11" descr="Graafmachine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105825" y="3831036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46" name="Google Shape;646;p11" descr="Doos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2245557">
              <a:off x="6157747" y="3349065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7" name="Google Shape;647;p11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/>
              <a:t>The value hill at the recycling horizon</a:t>
            </a:r>
            <a:endParaRPr/>
          </a:p>
        </p:txBody>
      </p:sp>
      <p:sp>
        <p:nvSpPr>
          <p:cNvPr id="648" name="Google Shape;648;p11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649" name="Google Shape;649;p11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650" name="Google Shape;650;p11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651" name="Google Shape;651;p11"/>
          <p:cNvSpPr/>
          <p:nvPr/>
        </p:nvSpPr>
        <p:spPr>
          <a:xfrm>
            <a:off x="3365296" y="3944374"/>
            <a:ext cx="2833141" cy="314793"/>
          </a:xfrm>
          <a:custGeom>
            <a:avLst/>
            <a:gdLst/>
            <a:ahLst/>
            <a:cxnLst/>
            <a:rect l="l" t="t" r="r" b="b"/>
            <a:pathLst>
              <a:path w="2833141" h="314793" extrusionOk="0">
                <a:moveTo>
                  <a:pt x="2833141" y="314793"/>
                </a:moveTo>
                <a:cubicBezTo>
                  <a:pt x="1637051" y="196121"/>
                  <a:pt x="440961" y="77449"/>
                  <a:pt x="0" y="0"/>
                </a:cubicBez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652" name="Google Shape;652;p11"/>
          <p:cNvGrpSpPr/>
          <p:nvPr/>
        </p:nvGrpSpPr>
        <p:grpSpPr>
          <a:xfrm>
            <a:off x="2312719" y="1794941"/>
            <a:ext cx="1296922" cy="468438"/>
            <a:chOff x="2312715" y="1403236"/>
            <a:chExt cx="1296922" cy="468438"/>
          </a:xfrm>
        </p:grpSpPr>
        <p:grpSp>
          <p:nvGrpSpPr>
            <p:cNvPr id="653" name="Google Shape;653;p11"/>
            <p:cNvGrpSpPr/>
            <p:nvPr/>
          </p:nvGrpSpPr>
          <p:grpSpPr>
            <a:xfrm>
              <a:off x="2312715" y="1649457"/>
              <a:ext cx="1296922" cy="222217"/>
              <a:chOff x="863600" y="1359589"/>
              <a:chExt cx="1296922" cy="222217"/>
            </a:xfrm>
          </p:grpSpPr>
          <p:cxnSp>
            <p:nvCxnSpPr>
              <p:cNvPr id="654" name="Google Shape;654;p11"/>
              <p:cNvCxnSpPr/>
              <p:nvPr/>
            </p:nvCxnSpPr>
            <p:spPr>
              <a:xfrm>
                <a:off x="1850289" y="1359589"/>
                <a:ext cx="310233" cy="22221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55" name="Google Shape;655;p11"/>
              <p:cNvCxnSpPr/>
              <p:nvPr/>
            </p:nvCxnSpPr>
            <p:spPr>
              <a:xfrm>
                <a:off x="863600" y="1365939"/>
                <a:ext cx="999389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656" name="Google Shape;656;p11"/>
            <p:cNvSpPr txBox="1"/>
            <p:nvPr/>
          </p:nvSpPr>
          <p:spPr>
            <a:xfrm>
              <a:off x="2312715" y="1403236"/>
              <a:ext cx="530915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004077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Retail</a:t>
              </a:r>
              <a:endParaRPr/>
            </a:p>
          </p:txBody>
        </p:sp>
      </p:grpSp>
      <p:grpSp>
        <p:nvGrpSpPr>
          <p:cNvPr id="657" name="Google Shape;657;p11"/>
          <p:cNvGrpSpPr/>
          <p:nvPr/>
        </p:nvGrpSpPr>
        <p:grpSpPr>
          <a:xfrm>
            <a:off x="2051368" y="2266038"/>
            <a:ext cx="1303272" cy="479755"/>
            <a:chOff x="2036253" y="1898121"/>
            <a:chExt cx="1303272" cy="479755"/>
          </a:xfrm>
        </p:grpSpPr>
        <p:grpSp>
          <p:nvGrpSpPr>
            <p:cNvPr id="658" name="Google Shape;658;p11"/>
            <p:cNvGrpSpPr/>
            <p:nvPr/>
          </p:nvGrpSpPr>
          <p:grpSpPr>
            <a:xfrm>
              <a:off x="2036253" y="2155659"/>
              <a:ext cx="1303272" cy="222217"/>
              <a:chOff x="857250" y="1359589"/>
              <a:chExt cx="1303272" cy="222217"/>
            </a:xfrm>
          </p:grpSpPr>
          <p:cxnSp>
            <p:nvCxnSpPr>
              <p:cNvPr id="659" name="Google Shape;659;p11"/>
              <p:cNvCxnSpPr/>
              <p:nvPr/>
            </p:nvCxnSpPr>
            <p:spPr>
              <a:xfrm>
                <a:off x="1850289" y="1359589"/>
                <a:ext cx="310233" cy="22221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60" name="Google Shape;660;p11"/>
              <p:cNvCxnSpPr/>
              <p:nvPr/>
            </p:nvCxnSpPr>
            <p:spPr>
              <a:xfrm>
                <a:off x="857250" y="1365939"/>
                <a:ext cx="999389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661" name="Google Shape;661;p11"/>
            <p:cNvSpPr txBox="1"/>
            <p:nvPr/>
          </p:nvSpPr>
          <p:spPr>
            <a:xfrm>
              <a:off x="2047704" y="1898121"/>
              <a:ext cx="7809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004077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Assembly</a:t>
              </a:r>
              <a:endParaRPr/>
            </a:p>
          </p:txBody>
        </p:sp>
      </p:grpSp>
      <p:grpSp>
        <p:nvGrpSpPr>
          <p:cNvPr id="662" name="Google Shape;662;p11"/>
          <p:cNvGrpSpPr/>
          <p:nvPr/>
        </p:nvGrpSpPr>
        <p:grpSpPr>
          <a:xfrm>
            <a:off x="1650217" y="2797833"/>
            <a:ext cx="1303272" cy="479972"/>
            <a:chOff x="1650213" y="2406128"/>
            <a:chExt cx="1303272" cy="479972"/>
          </a:xfrm>
        </p:grpSpPr>
        <p:grpSp>
          <p:nvGrpSpPr>
            <p:cNvPr id="663" name="Google Shape;663;p11"/>
            <p:cNvGrpSpPr/>
            <p:nvPr/>
          </p:nvGrpSpPr>
          <p:grpSpPr>
            <a:xfrm>
              <a:off x="1650213" y="2663883"/>
              <a:ext cx="1303272" cy="222217"/>
              <a:chOff x="857250" y="1359589"/>
              <a:chExt cx="1303272" cy="222217"/>
            </a:xfrm>
          </p:grpSpPr>
          <p:cxnSp>
            <p:nvCxnSpPr>
              <p:cNvPr id="664" name="Google Shape;664;p11"/>
              <p:cNvCxnSpPr/>
              <p:nvPr/>
            </p:nvCxnSpPr>
            <p:spPr>
              <a:xfrm>
                <a:off x="1850289" y="1359589"/>
                <a:ext cx="310233" cy="22221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65" name="Google Shape;665;p11"/>
              <p:cNvCxnSpPr/>
              <p:nvPr/>
            </p:nvCxnSpPr>
            <p:spPr>
              <a:xfrm>
                <a:off x="857250" y="1365939"/>
                <a:ext cx="999389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666" name="Google Shape;666;p11"/>
            <p:cNvSpPr txBox="1"/>
            <p:nvPr/>
          </p:nvSpPr>
          <p:spPr>
            <a:xfrm>
              <a:off x="1669287" y="2406128"/>
              <a:ext cx="1087157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004077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Manufacturing</a:t>
              </a:r>
              <a:endParaRPr/>
            </a:p>
          </p:txBody>
        </p:sp>
      </p:grpSp>
      <p:grpSp>
        <p:nvGrpSpPr>
          <p:cNvPr id="667" name="Google Shape;667;p11"/>
          <p:cNvGrpSpPr/>
          <p:nvPr/>
        </p:nvGrpSpPr>
        <p:grpSpPr>
          <a:xfrm>
            <a:off x="1259850" y="3275288"/>
            <a:ext cx="1296922" cy="467272"/>
            <a:chOff x="1259846" y="2883583"/>
            <a:chExt cx="1296922" cy="467272"/>
          </a:xfrm>
        </p:grpSpPr>
        <p:grpSp>
          <p:nvGrpSpPr>
            <p:cNvPr id="668" name="Google Shape;668;p11"/>
            <p:cNvGrpSpPr/>
            <p:nvPr/>
          </p:nvGrpSpPr>
          <p:grpSpPr>
            <a:xfrm>
              <a:off x="1259846" y="3128638"/>
              <a:ext cx="1296922" cy="222217"/>
              <a:chOff x="863600" y="1359589"/>
              <a:chExt cx="1296922" cy="222217"/>
            </a:xfrm>
          </p:grpSpPr>
          <p:cxnSp>
            <p:nvCxnSpPr>
              <p:cNvPr id="669" name="Google Shape;669;p11"/>
              <p:cNvCxnSpPr/>
              <p:nvPr/>
            </p:nvCxnSpPr>
            <p:spPr>
              <a:xfrm>
                <a:off x="1850289" y="1359589"/>
                <a:ext cx="310233" cy="22221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70" name="Google Shape;670;p11"/>
              <p:cNvCxnSpPr/>
              <p:nvPr/>
            </p:nvCxnSpPr>
            <p:spPr>
              <a:xfrm>
                <a:off x="863600" y="1365939"/>
                <a:ext cx="999389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671" name="Google Shape;671;p11"/>
            <p:cNvSpPr txBox="1"/>
            <p:nvPr/>
          </p:nvSpPr>
          <p:spPr>
            <a:xfrm>
              <a:off x="1272570" y="2883583"/>
              <a:ext cx="813043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004077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Extraction</a:t>
              </a:r>
              <a:endParaRPr sz="1000">
                <a:solidFill>
                  <a:srgbClr val="004077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672" name="Google Shape;672;p11">
            <a:hlinkClick r:id="rId9" action="ppaction://hlinksldjump"/>
          </p:cNvPr>
          <p:cNvSpPr/>
          <p:nvPr/>
        </p:nvSpPr>
        <p:spPr>
          <a:xfrm>
            <a:off x="23198" y="270079"/>
            <a:ext cx="360000" cy="36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12"/>
          <p:cNvGrpSpPr/>
          <p:nvPr/>
        </p:nvGrpSpPr>
        <p:grpSpPr>
          <a:xfrm>
            <a:off x="1845142" y="1169579"/>
            <a:ext cx="5131988" cy="3233444"/>
            <a:chOff x="4511275" y="1205207"/>
            <a:chExt cx="5131988" cy="3233444"/>
          </a:xfrm>
        </p:grpSpPr>
        <p:grpSp>
          <p:nvGrpSpPr>
            <p:cNvPr id="678" name="Google Shape;678;p12"/>
            <p:cNvGrpSpPr/>
            <p:nvPr/>
          </p:nvGrpSpPr>
          <p:grpSpPr>
            <a:xfrm>
              <a:off x="4511275" y="1205207"/>
              <a:ext cx="5131988" cy="3233444"/>
              <a:chOff x="4511275" y="1205207"/>
              <a:chExt cx="5131988" cy="3233444"/>
            </a:xfrm>
          </p:grpSpPr>
          <p:pic>
            <p:nvPicPr>
              <p:cNvPr id="679" name="Google Shape;679;p1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717444" y="3667251"/>
                <a:ext cx="283943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0" name="Google Shape;680;p1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456638" y="3161590"/>
                <a:ext cx="310023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1" name="Google Shape;681;p1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193941" y="2724936"/>
                <a:ext cx="32297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2" name="Google Shape;682;p1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941458" y="2276914"/>
                <a:ext cx="368780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83" name="Google Shape;683;p12"/>
              <p:cNvGrpSpPr/>
              <p:nvPr/>
            </p:nvGrpSpPr>
            <p:grpSpPr>
              <a:xfrm>
                <a:off x="4511275" y="1205207"/>
                <a:ext cx="5131988" cy="3233444"/>
                <a:chOff x="2112077" y="1178044"/>
                <a:chExt cx="5131988" cy="3233444"/>
              </a:xfrm>
            </p:grpSpPr>
            <p:grpSp>
              <p:nvGrpSpPr>
                <p:cNvPr id="684" name="Google Shape;684;p12"/>
                <p:cNvGrpSpPr/>
                <p:nvPr/>
              </p:nvGrpSpPr>
              <p:grpSpPr>
                <a:xfrm>
                  <a:off x="3028493" y="1178044"/>
                  <a:ext cx="3302065" cy="3233444"/>
                  <a:chOff x="3028493" y="1178044"/>
                  <a:chExt cx="3302065" cy="3233444"/>
                </a:xfrm>
              </p:grpSpPr>
              <p:grpSp>
                <p:nvGrpSpPr>
                  <p:cNvPr id="685" name="Google Shape;685;p12"/>
                  <p:cNvGrpSpPr/>
                  <p:nvPr/>
                </p:nvGrpSpPr>
                <p:grpSpPr>
                  <a:xfrm>
                    <a:off x="3028493" y="1473800"/>
                    <a:ext cx="3302065" cy="2937688"/>
                    <a:chOff x="3028493" y="1473800"/>
                    <a:chExt cx="3302065" cy="2937688"/>
                  </a:xfrm>
                </p:grpSpPr>
                <p:grpSp>
                  <p:nvGrpSpPr>
                    <p:cNvPr id="686" name="Google Shape;686;p12"/>
                    <p:cNvGrpSpPr/>
                    <p:nvPr/>
                  </p:nvGrpSpPr>
                  <p:grpSpPr>
                    <a:xfrm>
                      <a:off x="3028493" y="1473800"/>
                      <a:ext cx="3302065" cy="2617413"/>
                      <a:chOff x="3028493" y="1473800"/>
                      <a:chExt cx="3302065" cy="2617413"/>
                    </a:xfrm>
                  </p:grpSpPr>
                  <p:grpSp>
                    <p:nvGrpSpPr>
                      <p:cNvPr id="687" name="Google Shape;687;p12"/>
                      <p:cNvGrpSpPr/>
                      <p:nvPr/>
                    </p:nvGrpSpPr>
                    <p:grpSpPr>
                      <a:xfrm>
                        <a:off x="5065662" y="2099435"/>
                        <a:ext cx="1264896" cy="1814505"/>
                        <a:chOff x="5065662" y="2099435"/>
                        <a:chExt cx="1264896" cy="1814505"/>
                      </a:xfrm>
                    </p:grpSpPr>
                    <p:sp>
                      <p:nvSpPr>
                        <p:cNvPr id="688" name="Google Shape;688;p12"/>
                        <p:cNvSpPr/>
                        <p:nvPr/>
                      </p:nvSpPr>
                      <p:spPr>
                        <a:xfrm>
                          <a:off x="5065662" y="2099435"/>
                          <a:ext cx="504000" cy="502049"/>
                        </a:xfrm>
                        <a:prstGeom prst="ellipse">
                          <a:avLst/>
                        </a:prstGeom>
                        <a:noFill/>
                        <a:ln w="12700" cap="flat" cmpd="sng">
                          <a:solidFill>
                            <a:srgbClr val="00B05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0" tIns="45700" rIns="0" bIns="45700" anchor="ctr" anchorCtr="0">
                          <a:noAutofit/>
                        </a:bodyPr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200">
                            <a:solidFill>
                              <a:srgbClr val="FFFFFF"/>
                            </a:solidFill>
                            <a:latin typeface="Lucida Sans"/>
                            <a:ea typeface="Lucida Sans"/>
                            <a:cs typeface="Lucida Sans"/>
                            <a:sym typeface="Lucida Sans"/>
                          </a:endParaRPr>
                        </a:p>
                      </p:txBody>
                    </p:sp>
                    <p:sp>
                      <p:nvSpPr>
                        <p:cNvPr id="689" name="Google Shape;689;p12"/>
                        <p:cNvSpPr/>
                        <p:nvPr/>
                      </p:nvSpPr>
                      <p:spPr>
                        <a:xfrm>
                          <a:off x="5313263" y="2536920"/>
                          <a:ext cx="504000" cy="502049"/>
                        </a:xfrm>
                        <a:prstGeom prst="ellipse">
                          <a:avLst/>
                        </a:prstGeom>
                        <a:noFill/>
                        <a:ln w="12700" cap="flat" cmpd="sng">
                          <a:solidFill>
                            <a:srgbClr val="00B05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0" tIns="45700" rIns="0" bIns="45700" anchor="ctr" anchorCtr="0">
                          <a:noAutofit/>
                        </a:bodyPr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200">
                            <a:solidFill>
                              <a:srgbClr val="FFFFFF"/>
                            </a:solidFill>
                            <a:latin typeface="Lucida Sans"/>
                            <a:ea typeface="Lucida Sans"/>
                            <a:cs typeface="Lucida Sans"/>
                            <a:sym typeface="Lucida Sans"/>
                          </a:endParaRPr>
                        </a:p>
                      </p:txBody>
                    </p:sp>
                    <p:sp>
                      <p:nvSpPr>
                        <p:cNvPr id="690" name="Google Shape;690;p12"/>
                        <p:cNvSpPr/>
                        <p:nvPr/>
                      </p:nvSpPr>
                      <p:spPr>
                        <a:xfrm>
                          <a:off x="5565263" y="2974405"/>
                          <a:ext cx="504000" cy="502049"/>
                        </a:xfrm>
                        <a:prstGeom prst="ellipse">
                          <a:avLst/>
                        </a:prstGeom>
                        <a:noFill/>
                        <a:ln w="12700" cap="flat" cmpd="sng">
                          <a:solidFill>
                            <a:srgbClr val="00B05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0" tIns="45700" rIns="0" bIns="45700" anchor="ctr" anchorCtr="0">
                          <a:noAutofit/>
                        </a:bodyPr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200">
                            <a:solidFill>
                              <a:srgbClr val="FFFFFF"/>
                            </a:solidFill>
                            <a:latin typeface="Lucida Sans"/>
                            <a:ea typeface="Lucida Sans"/>
                            <a:cs typeface="Lucida Sans"/>
                            <a:sym typeface="Lucida Sans"/>
                          </a:endParaRPr>
                        </a:p>
                      </p:txBody>
                    </p:sp>
                    <p:sp>
                      <p:nvSpPr>
                        <p:cNvPr id="691" name="Google Shape;691;p12"/>
                        <p:cNvSpPr/>
                        <p:nvPr/>
                      </p:nvSpPr>
                      <p:spPr>
                        <a:xfrm>
                          <a:off x="5826558" y="3411891"/>
                          <a:ext cx="504000" cy="502049"/>
                        </a:xfrm>
                        <a:prstGeom prst="ellipse">
                          <a:avLst/>
                        </a:prstGeom>
                        <a:noFill/>
                        <a:ln w="12700" cap="flat" cmpd="sng">
                          <a:solidFill>
                            <a:srgbClr val="00B05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0" tIns="45700" rIns="0" bIns="45700" anchor="ctr" anchorCtr="0">
                          <a:noAutofit/>
                        </a:bodyPr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200">
                            <a:solidFill>
                              <a:srgbClr val="FFFFFF"/>
                            </a:solidFill>
                            <a:latin typeface="Lucida Sans"/>
                            <a:ea typeface="Lucida Sans"/>
                            <a:cs typeface="Lucida Sans"/>
                            <a:sym typeface="Lucida Sans"/>
                          </a:endParaRPr>
                        </a:p>
                      </p:txBody>
                    </p:sp>
                  </p:grpSp>
                  <p:grpSp>
                    <p:nvGrpSpPr>
                      <p:cNvPr id="692" name="Google Shape;692;p12"/>
                      <p:cNvGrpSpPr/>
                      <p:nvPr/>
                    </p:nvGrpSpPr>
                    <p:grpSpPr>
                      <a:xfrm>
                        <a:off x="3028493" y="1473800"/>
                        <a:ext cx="3299156" cy="2617413"/>
                        <a:chOff x="3028493" y="1473800"/>
                        <a:chExt cx="3299156" cy="2617413"/>
                      </a:xfrm>
                    </p:grpSpPr>
                    <p:grpSp>
                      <p:nvGrpSpPr>
                        <p:cNvPr id="693" name="Google Shape;693;p12"/>
                        <p:cNvGrpSpPr/>
                        <p:nvPr/>
                      </p:nvGrpSpPr>
                      <p:grpSpPr>
                        <a:xfrm>
                          <a:off x="3028493" y="1931213"/>
                          <a:ext cx="3299156" cy="2160000"/>
                          <a:chOff x="3028493" y="1931213"/>
                          <a:chExt cx="3299156" cy="2160000"/>
                        </a:xfrm>
                      </p:grpSpPr>
                      <p:sp>
                        <p:nvSpPr>
                          <p:cNvPr id="694" name="Google Shape;694;p12"/>
                          <p:cNvSpPr/>
                          <p:nvPr/>
                        </p:nvSpPr>
                        <p:spPr>
                          <a:xfrm>
                            <a:off x="4272077" y="1931213"/>
                            <a:ext cx="811987" cy="2160000"/>
                          </a:xfrm>
                          <a:prstGeom prst="rect">
                            <a:avLst/>
                          </a:prstGeom>
                          <a:solidFill>
                            <a:srgbClr val="F19109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0" tIns="45700" rIns="0" bIns="45700" anchor="ctr" anchorCtr="0">
                            <a:noAutofit/>
                          </a:bodyPr>
                          <a:lstStyle/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200">
                              <a:solidFill>
                                <a:srgbClr val="FFFFFF"/>
                              </a:solidFill>
                              <a:latin typeface="Lucida Sans"/>
                              <a:ea typeface="Lucida Sans"/>
                              <a:cs typeface="Lucida Sans"/>
                              <a:sym typeface="Lucida Sans"/>
                            </a:endParaRPr>
                          </a:p>
                        </p:txBody>
                      </p:sp>
                      <p:sp>
                        <p:nvSpPr>
                          <p:cNvPr id="695" name="Google Shape;695;p12"/>
                          <p:cNvSpPr/>
                          <p:nvPr/>
                        </p:nvSpPr>
                        <p:spPr>
                          <a:xfrm flipH="1">
                            <a:off x="3028493" y="1931213"/>
                            <a:ext cx="1243584" cy="2160000"/>
                          </a:xfrm>
                          <a:prstGeom prst="triangle">
                            <a:avLst>
                              <a:gd name="adj" fmla="val 0"/>
                            </a:avLst>
                          </a:prstGeom>
                          <a:solidFill>
                            <a:srgbClr val="FECC00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0" tIns="45700" rIns="0" bIns="45700" anchor="ctr" anchorCtr="0">
                            <a:noAutofit/>
                          </a:bodyPr>
                          <a:lstStyle/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200">
                              <a:solidFill>
                                <a:srgbClr val="FFFFFF"/>
                              </a:solidFill>
                              <a:latin typeface="Lucida Sans"/>
                              <a:ea typeface="Lucida Sans"/>
                              <a:cs typeface="Lucida Sans"/>
                              <a:sym typeface="Lucida Sans"/>
                            </a:endParaRPr>
                          </a:p>
                        </p:txBody>
                      </p:sp>
                      <p:sp>
                        <p:nvSpPr>
                          <p:cNvPr id="696" name="Google Shape;696;p12"/>
                          <p:cNvSpPr/>
                          <p:nvPr/>
                        </p:nvSpPr>
                        <p:spPr>
                          <a:xfrm>
                            <a:off x="5084065" y="1931213"/>
                            <a:ext cx="1243584" cy="2160000"/>
                          </a:xfrm>
                          <a:prstGeom prst="triangle">
                            <a:avLst>
                              <a:gd name="adj" fmla="val 0"/>
                            </a:avLst>
                          </a:prstGeom>
                          <a:solidFill>
                            <a:srgbClr val="E84E0E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0" tIns="45700" rIns="0" bIns="45700" anchor="ctr" anchorCtr="0">
                            <a:noAutofit/>
                          </a:bodyPr>
                          <a:lstStyle/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200">
                              <a:solidFill>
                                <a:srgbClr val="FFFFFF"/>
                              </a:solidFill>
                              <a:latin typeface="Lucida Sans"/>
                              <a:ea typeface="Lucida Sans"/>
                              <a:cs typeface="Lucida Sans"/>
                              <a:sym typeface="Lucida Sans"/>
                            </a:endParaRPr>
                          </a:p>
                        </p:txBody>
                      </p:sp>
                    </p:grpSp>
                    <p:pic>
                      <p:nvPicPr>
                        <p:cNvPr id="697" name="Google Shape;697;p12" descr="Gebruiker"/>
                        <p:cNvPicPr preferRelativeResize="0"/>
                        <p:nvPr/>
                      </p:nvPicPr>
                      <p:blipFill rotWithShape="1">
                        <a:blip r:embed="rId7">
                          <a:alphaModFix/>
                        </a:blip>
                        <a:srcRect/>
                        <a:stretch/>
                      </p:blipFill>
                      <p:spPr>
                        <a:xfrm>
                          <a:off x="4428207" y="1473800"/>
                          <a:ext cx="540000" cy="54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grpSp>
                </p:grpSp>
                <p:sp>
                  <p:nvSpPr>
                    <p:cNvPr id="698" name="Google Shape;698;p12"/>
                    <p:cNvSpPr txBox="1"/>
                    <p:nvPr/>
                  </p:nvSpPr>
                  <p:spPr>
                    <a:xfrm>
                      <a:off x="3246095" y="4134489"/>
                      <a:ext cx="814646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ECC00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PRE-USE</a:t>
                      </a:r>
                      <a:endParaRPr sz="2400" b="1">
                        <a:solidFill>
                          <a:srgbClr val="FECC00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p:txBody>
                </p:sp>
                <p:sp>
                  <p:nvSpPr>
                    <p:cNvPr id="699" name="Google Shape;699;p12"/>
                    <p:cNvSpPr txBox="1"/>
                    <p:nvPr/>
                  </p:nvSpPr>
                  <p:spPr>
                    <a:xfrm>
                      <a:off x="4448680" y="4131693"/>
                      <a:ext cx="458779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F19109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USE</a:t>
                      </a:r>
                      <a:endParaRPr sz="1800" b="1">
                        <a:solidFill>
                          <a:srgbClr val="F19109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p:txBody>
                </p:sp>
                <p:sp>
                  <p:nvSpPr>
                    <p:cNvPr id="700" name="Google Shape;700;p12"/>
                    <p:cNvSpPr txBox="1"/>
                    <p:nvPr/>
                  </p:nvSpPr>
                  <p:spPr>
                    <a:xfrm>
                      <a:off x="5241183" y="4126646"/>
                      <a:ext cx="934871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E84E0E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POST-USE</a:t>
                      </a:r>
                      <a:endParaRPr sz="1400" b="1">
                        <a:solidFill>
                          <a:srgbClr val="E84E0E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p:txBody>
                </p:sp>
              </p:grpSp>
              <p:sp>
                <p:nvSpPr>
                  <p:cNvPr id="701" name="Google Shape;701;p12"/>
                  <p:cNvSpPr txBox="1"/>
                  <p:nvPr/>
                </p:nvSpPr>
                <p:spPr>
                  <a:xfrm>
                    <a:off x="5081156" y="1544515"/>
                    <a:ext cx="81198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200" b="1">
                        <a:solidFill>
                          <a:srgbClr val="00B050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rPr>
                      <a:t>RETAIN VALUE</a:t>
                    </a:r>
                    <a:endParaRPr/>
                  </a:p>
                </p:txBody>
              </p:sp>
              <p:sp>
                <p:nvSpPr>
                  <p:cNvPr id="702" name="Google Shape;702;p12"/>
                  <p:cNvSpPr txBox="1"/>
                  <p:nvPr/>
                </p:nvSpPr>
                <p:spPr>
                  <a:xfrm>
                    <a:off x="3457181" y="1543904"/>
                    <a:ext cx="81198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200" b="1">
                        <a:solidFill>
                          <a:srgbClr val="00B050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rPr>
                      <a:t>ADD VALUE</a:t>
                    </a:r>
                    <a:endParaRPr/>
                  </a:p>
                </p:txBody>
              </p:sp>
              <p:sp>
                <p:nvSpPr>
                  <p:cNvPr id="703" name="Google Shape;703;p12" descr="Lijnpijl: rechtsom draaien"/>
                  <p:cNvSpPr/>
                  <p:nvPr/>
                </p:nvSpPr>
                <p:spPr>
                  <a:xfrm rot="-1203791" flipH="1">
                    <a:off x="4465610" y="1237063"/>
                    <a:ext cx="395014" cy="287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952" h="370133" extrusionOk="0">
                        <a:moveTo>
                          <a:pt x="494890" y="151875"/>
                        </a:moveTo>
                        <a:cubicBezTo>
                          <a:pt x="488702" y="145688"/>
                          <a:pt x="478015" y="145125"/>
                          <a:pt x="471265" y="151313"/>
                        </a:cubicBezTo>
                        <a:lnTo>
                          <a:pt x="421202" y="201375"/>
                        </a:lnTo>
                        <a:cubicBezTo>
                          <a:pt x="416140" y="88875"/>
                          <a:pt x="323327" y="0"/>
                          <a:pt x="210827" y="0"/>
                        </a:cubicBezTo>
                        <a:cubicBezTo>
                          <a:pt x="124202" y="0"/>
                          <a:pt x="46015" y="52875"/>
                          <a:pt x="14515" y="133875"/>
                        </a:cubicBezTo>
                        <a:cubicBezTo>
                          <a:pt x="-16985" y="214313"/>
                          <a:pt x="3827" y="306563"/>
                          <a:pt x="66827" y="365625"/>
                        </a:cubicBezTo>
                        <a:cubicBezTo>
                          <a:pt x="73577" y="371812"/>
                          <a:pt x="84265" y="371812"/>
                          <a:pt x="90452" y="364500"/>
                        </a:cubicBezTo>
                        <a:cubicBezTo>
                          <a:pt x="96640" y="357750"/>
                          <a:pt x="96640" y="347063"/>
                          <a:pt x="89890" y="340875"/>
                        </a:cubicBezTo>
                        <a:cubicBezTo>
                          <a:pt x="31390" y="286313"/>
                          <a:pt x="16765" y="199125"/>
                          <a:pt x="53890" y="128813"/>
                        </a:cubicBezTo>
                        <a:cubicBezTo>
                          <a:pt x="91015" y="57937"/>
                          <a:pt x="171452" y="20812"/>
                          <a:pt x="249077" y="38250"/>
                        </a:cubicBezTo>
                        <a:cubicBezTo>
                          <a:pt x="327265" y="55687"/>
                          <a:pt x="384077" y="123188"/>
                          <a:pt x="387452" y="203063"/>
                        </a:cubicBezTo>
                        <a:lnTo>
                          <a:pt x="336265" y="151313"/>
                        </a:lnTo>
                        <a:cubicBezTo>
                          <a:pt x="329515" y="144563"/>
                          <a:pt x="318827" y="144563"/>
                          <a:pt x="312640" y="151313"/>
                        </a:cubicBezTo>
                        <a:cubicBezTo>
                          <a:pt x="306452" y="158063"/>
                          <a:pt x="305890" y="168750"/>
                          <a:pt x="312640" y="174938"/>
                        </a:cubicBezTo>
                        <a:lnTo>
                          <a:pt x="391952" y="254250"/>
                        </a:lnTo>
                        <a:cubicBezTo>
                          <a:pt x="394765" y="257063"/>
                          <a:pt x="398702" y="258750"/>
                          <a:pt x="402640" y="259313"/>
                        </a:cubicBezTo>
                        <a:lnTo>
                          <a:pt x="403765" y="259313"/>
                        </a:lnTo>
                        <a:lnTo>
                          <a:pt x="405452" y="259313"/>
                        </a:lnTo>
                        <a:lnTo>
                          <a:pt x="407140" y="259313"/>
                        </a:lnTo>
                        <a:lnTo>
                          <a:pt x="408265" y="258750"/>
                        </a:lnTo>
                        <a:cubicBezTo>
                          <a:pt x="408827" y="258750"/>
                          <a:pt x="409390" y="258188"/>
                          <a:pt x="409952" y="258188"/>
                        </a:cubicBezTo>
                        <a:lnTo>
                          <a:pt x="409952" y="258188"/>
                        </a:lnTo>
                        <a:cubicBezTo>
                          <a:pt x="412202" y="257625"/>
                          <a:pt x="413890" y="255937"/>
                          <a:pt x="415577" y="254250"/>
                        </a:cubicBezTo>
                        <a:lnTo>
                          <a:pt x="494890" y="174938"/>
                        </a:lnTo>
                        <a:cubicBezTo>
                          <a:pt x="501640" y="168750"/>
                          <a:pt x="501640" y="158063"/>
                          <a:pt x="494890" y="15187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39000">
                        <a:schemeClr val="dk1"/>
                      </a:gs>
                      <a:gs pos="84000">
                        <a:srgbClr val="00B050"/>
                      </a:gs>
                      <a:gs pos="100000">
                        <a:srgbClr val="00B050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Lucida Sans"/>
                      <a:ea typeface="Lucida Sans"/>
                      <a:cs typeface="Lucida Sans"/>
                      <a:sym typeface="Lucida Sans"/>
                    </a:endParaRPr>
                  </a:p>
                </p:txBody>
              </p:sp>
            </p:grpSp>
            <p:sp>
              <p:nvSpPr>
                <p:cNvPr id="704" name="Google Shape;704;p12"/>
                <p:cNvSpPr/>
                <p:nvPr/>
              </p:nvSpPr>
              <p:spPr>
                <a:xfrm>
                  <a:off x="5084065" y="4055367"/>
                  <a:ext cx="2160000" cy="36000"/>
                </a:xfrm>
                <a:prstGeom prst="rtTriangle">
                  <a:avLst/>
                </a:prstGeom>
                <a:solidFill>
                  <a:srgbClr val="E84E0E"/>
                </a:solidFill>
                <a:ln>
                  <a:noFill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  <p:sp>
              <p:nvSpPr>
                <p:cNvPr id="705" name="Google Shape;705;p12"/>
                <p:cNvSpPr/>
                <p:nvPr/>
              </p:nvSpPr>
              <p:spPr>
                <a:xfrm flipH="1">
                  <a:off x="2112077" y="4055367"/>
                  <a:ext cx="2160000" cy="36000"/>
                </a:xfrm>
                <a:prstGeom prst="rtTriangle">
                  <a:avLst/>
                </a:prstGeom>
                <a:solidFill>
                  <a:srgbClr val="FECC00"/>
                </a:solidFill>
                <a:ln>
                  <a:noFill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</p:grpSp>
        </p:grpSp>
        <p:pic>
          <p:nvPicPr>
            <p:cNvPr id="706" name="Google Shape;706;p12" descr="Fabriek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3655917" flipH="1">
              <a:off x="5458025" y="3327360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7" name="Google Shape;707;p12" descr="Puzzelstukken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8959217">
              <a:off x="5792045" y="2743952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8" name="Google Shape;708;p12" descr="Ta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10800000">
              <a:off x="6084985" y="2130592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9" name="Google Shape;709;p12" descr="Graafmachine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013789" y="3775251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0" name="Google Shape;710;p12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/>
              <a:t>The value hill at the recycling horizon</a:t>
            </a:r>
            <a:endParaRPr/>
          </a:p>
        </p:txBody>
      </p:sp>
      <p:sp>
        <p:nvSpPr>
          <p:cNvPr id="711" name="Google Shape;711;p12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712" name="Google Shape;712;p12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713" name="Google Shape;713;p12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714" name="Google Shape;714;p12"/>
          <p:cNvSpPr/>
          <p:nvPr/>
        </p:nvSpPr>
        <p:spPr>
          <a:xfrm>
            <a:off x="3365296" y="3944374"/>
            <a:ext cx="2833141" cy="314793"/>
          </a:xfrm>
          <a:custGeom>
            <a:avLst/>
            <a:gdLst/>
            <a:ahLst/>
            <a:cxnLst/>
            <a:rect l="l" t="t" r="r" b="b"/>
            <a:pathLst>
              <a:path w="2833141" h="314793" extrusionOk="0">
                <a:moveTo>
                  <a:pt x="2833141" y="314793"/>
                </a:moveTo>
                <a:cubicBezTo>
                  <a:pt x="1637051" y="196121"/>
                  <a:pt x="440961" y="77449"/>
                  <a:pt x="0" y="0"/>
                </a:cubicBez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715" name="Google Shape;715;p12"/>
          <p:cNvGrpSpPr/>
          <p:nvPr/>
        </p:nvGrpSpPr>
        <p:grpSpPr>
          <a:xfrm flipH="1">
            <a:off x="5496923" y="1630292"/>
            <a:ext cx="1335895" cy="614868"/>
            <a:chOff x="2273742" y="1256806"/>
            <a:chExt cx="1335895" cy="614868"/>
          </a:xfrm>
        </p:grpSpPr>
        <p:grpSp>
          <p:nvGrpSpPr>
            <p:cNvPr id="716" name="Google Shape;716;p12"/>
            <p:cNvGrpSpPr/>
            <p:nvPr/>
          </p:nvGrpSpPr>
          <p:grpSpPr>
            <a:xfrm>
              <a:off x="2312715" y="1649457"/>
              <a:ext cx="1296922" cy="222217"/>
              <a:chOff x="863600" y="1359589"/>
              <a:chExt cx="1296922" cy="222217"/>
            </a:xfrm>
          </p:grpSpPr>
          <p:cxnSp>
            <p:nvCxnSpPr>
              <p:cNvPr id="717" name="Google Shape;717;p12"/>
              <p:cNvCxnSpPr/>
              <p:nvPr/>
            </p:nvCxnSpPr>
            <p:spPr>
              <a:xfrm>
                <a:off x="1850289" y="1359589"/>
                <a:ext cx="310233" cy="22221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718" name="Google Shape;718;p12"/>
              <p:cNvCxnSpPr/>
              <p:nvPr/>
            </p:nvCxnSpPr>
            <p:spPr>
              <a:xfrm>
                <a:off x="863600" y="1365939"/>
                <a:ext cx="999389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719" name="Google Shape;719;p12"/>
            <p:cNvSpPr txBox="1"/>
            <p:nvPr/>
          </p:nvSpPr>
          <p:spPr>
            <a:xfrm>
              <a:off x="2273742" y="1256806"/>
              <a:ext cx="99938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004077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Reuse/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004077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Redistribute</a:t>
              </a:r>
              <a:endParaRPr sz="1000">
                <a:solidFill>
                  <a:srgbClr val="004077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720" name="Google Shape;720;p12"/>
          <p:cNvGrpSpPr/>
          <p:nvPr/>
        </p:nvGrpSpPr>
        <p:grpSpPr>
          <a:xfrm flipH="1">
            <a:off x="5776087" y="2213689"/>
            <a:ext cx="1303272" cy="479755"/>
            <a:chOff x="2036253" y="1898121"/>
            <a:chExt cx="1303272" cy="479755"/>
          </a:xfrm>
        </p:grpSpPr>
        <p:grpSp>
          <p:nvGrpSpPr>
            <p:cNvPr id="721" name="Google Shape;721;p12"/>
            <p:cNvGrpSpPr/>
            <p:nvPr/>
          </p:nvGrpSpPr>
          <p:grpSpPr>
            <a:xfrm>
              <a:off x="2036253" y="2155659"/>
              <a:ext cx="1303272" cy="222217"/>
              <a:chOff x="857250" y="1359589"/>
              <a:chExt cx="1303272" cy="222217"/>
            </a:xfrm>
          </p:grpSpPr>
          <p:cxnSp>
            <p:nvCxnSpPr>
              <p:cNvPr id="722" name="Google Shape;722;p12"/>
              <p:cNvCxnSpPr/>
              <p:nvPr/>
            </p:nvCxnSpPr>
            <p:spPr>
              <a:xfrm>
                <a:off x="1850289" y="1359589"/>
                <a:ext cx="310233" cy="22221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723" name="Google Shape;723;p12"/>
              <p:cNvCxnSpPr/>
              <p:nvPr/>
            </p:nvCxnSpPr>
            <p:spPr>
              <a:xfrm>
                <a:off x="857250" y="1365939"/>
                <a:ext cx="999389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724" name="Google Shape;724;p12"/>
            <p:cNvSpPr txBox="1"/>
            <p:nvPr/>
          </p:nvSpPr>
          <p:spPr>
            <a:xfrm>
              <a:off x="2047704" y="1898121"/>
              <a:ext cx="7809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004077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Refurbish</a:t>
              </a:r>
              <a:endParaRPr sz="1000">
                <a:solidFill>
                  <a:srgbClr val="004077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725" name="Google Shape;725;p12"/>
          <p:cNvGrpSpPr/>
          <p:nvPr/>
        </p:nvGrpSpPr>
        <p:grpSpPr>
          <a:xfrm flipH="1">
            <a:off x="6041886" y="2670110"/>
            <a:ext cx="1303272" cy="479972"/>
            <a:chOff x="1650213" y="2406128"/>
            <a:chExt cx="1303272" cy="479972"/>
          </a:xfrm>
        </p:grpSpPr>
        <p:grpSp>
          <p:nvGrpSpPr>
            <p:cNvPr id="726" name="Google Shape;726;p12"/>
            <p:cNvGrpSpPr/>
            <p:nvPr/>
          </p:nvGrpSpPr>
          <p:grpSpPr>
            <a:xfrm>
              <a:off x="1650213" y="2663883"/>
              <a:ext cx="1303272" cy="222217"/>
              <a:chOff x="857250" y="1359589"/>
              <a:chExt cx="1303272" cy="222217"/>
            </a:xfrm>
          </p:grpSpPr>
          <p:cxnSp>
            <p:nvCxnSpPr>
              <p:cNvPr id="727" name="Google Shape;727;p12"/>
              <p:cNvCxnSpPr/>
              <p:nvPr/>
            </p:nvCxnSpPr>
            <p:spPr>
              <a:xfrm>
                <a:off x="1850289" y="1359589"/>
                <a:ext cx="310233" cy="22221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728" name="Google Shape;728;p12"/>
              <p:cNvCxnSpPr/>
              <p:nvPr/>
            </p:nvCxnSpPr>
            <p:spPr>
              <a:xfrm>
                <a:off x="857250" y="1365939"/>
                <a:ext cx="999389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729" name="Google Shape;729;p12"/>
            <p:cNvSpPr txBox="1"/>
            <p:nvPr/>
          </p:nvSpPr>
          <p:spPr>
            <a:xfrm>
              <a:off x="1669287" y="2406128"/>
              <a:ext cx="112562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004077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Remanufacture</a:t>
              </a:r>
              <a:endParaRPr sz="1000">
                <a:solidFill>
                  <a:srgbClr val="004077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730" name="Google Shape;730;p12"/>
          <p:cNvGrpSpPr/>
          <p:nvPr/>
        </p:nvGrpSpPr>
        <p:grpSpPr>
          <a:xfrm flipH="1">
            <a:off x="6322690" y="3237734"/>
            <a:ext cx="1296922" cy="467272"/>
            <a:chOff x="1259846" y="2883583"/>
            <a:chExt cx="1296922" cy="467272"/>
          </a:xfrm>
        </p:grpSpPr>
        <p:grpSp>
          <p:nvGrpSpPr>
            <p:cNvPr id="731" name="Google Shape;731;p12"/>
            <p:cNvGrpSpPr/>
            <p:nvPr/>
          </p:nvGrpSpPr>
          <p:grpSpPr>
            <a:xfrm>
              <a:off x="1259846" y="3128638"/>
              <a:ext cx="1296922" cy="222217"/>
              <a:chOff x="863600" y="1359589"/>
              <a:chExt cx="1296922" cy="222217"/>
            </a:xfrm>
          </p:grpSpPr>
          <p:cxnSp>
            <p:nvCxnSpPr>
              <p:cNvPr id="732" name="Google Shape;732;p12"/>
              <p:cNvCxnSpPr/>
              <p:nvPr/>
            </p:nvCxnSpPr>
            <p:spPr>
              <a:xfrm>
                <a:off x="1850289" y="1359589"/>
                <a:ext cx="310233" cy="22221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733" name="Google Shape;733;p12"/>
              <p:cNvCxnSpPr/>
              <p:nvPr/>
            </p:nvCxnSpPr>
            <p:spPr>
              <a:xfrm>
                <a:off x="863600" y="1365939"/>
                <a:ext cx="999389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734" name="Google Shape;734;p12"/>
            <p:cNvSpPr txBox="1"/>
            <p:nvPr/>
          </p:nvSpPr>
          <p:spPr>
            <a:xfrm>
              <a:off x="1272570" y="2883583"/>
              <a:ext cx="646331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004077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Recycle</a:t>
              </a:r>
              <a:endParaRPr/>
            </a:p>
          </p:txBody>
        </p:sp>
      </p:grpSp>
      <p:sp>
        <p:nvSpPr>
          <p:cNvPr id="735" name="Google Shape;735;p12"/>
          <p:cNvSpPr txBox="1"/>
          <p:nvPr/>
        </p:nvSpPr>
        <p:spPr>
          <a:xfrm flipH="1">
            <a:off x="3856625" y="1039186"/>
            <a:ext cx="11801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4077"/>
                </a:solidFill>
                <a:latin typeface="Lucida Sans"/>
                <a:ea typeface="Lucida Sans"/>
                <a:cs typeface="Lucida Sans"/>
                <a:sym typeface="Lucida Sans"/>
              </a:rPr>
              <a:t>Repair/Maintain</a:t>
            </a:r>
            <a:endParaRPr sz="1000">
              <a:solidFill>
                <a:srgbClr val="004077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736" name="Google Shape;736;p12"/>
          <p:cNvCxnSpPr>
            <a:endCxn id="697" idx="2"/>
          </p:cNvCxnSpPr>
          <p:nvPr/>
        </p:nvCxnSpPr>
        <p:spPr>
          <a:xfrm rot="10800000">
            <a:off x="4431272" y="2005335"/>
            <a:ext cx="754500" cy="5553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737" name="Google Shape;737;p12"/>
          <p:cNvCxnSpPr/>
          <p:nvPr/>
        </p:nvCxnSpPr>
        <p:spPr>
          <a:xfrm rot="10800000">
            <a:off x="3743667" y="2417434"/>
            <a:ext cx="1698017" cy="57373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738" name="Google Shape;738;p12"/>
          <p:cNvCxnSpPr>
            <a:endCxn id="707" idx="1"/>
          </p:cNvCxnSpPr>
          <p:nvPr/>
        </p:nvCxnSpPr>
        <p:spPr>
          <a:xfrm rot="10800000">
            <a:off x="3460718" y="2980167"/>
            <a:ext cx="2233500" cy="451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739" name="Google Shape;739;p12"/>
          <p:cNvCxnSpPr>
            <a:endCxn id="706" idx="2"/>
          </p:cNvCxnSpPr>
          <p:nvPr/>
        </p:nvCxnSpPr>
        <p:spPr>
          <a:xfrm rot="10800000">
            <a:off x="3129220" y="3559185"/>
            <a:ext cx="2816400" cy="3087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40" name="Google Shape;740;p12">
            <a:hlinkClick r:id="rId12" action="ppaction://hlinksldjump"/>
          </p:cNvPr>
          <p:cNvSpPr/>
          <p:nvPr/>
        </p:nvSpPr>
        <p:spPr>
          <a:xfrm>
            <a:off x="23198" y="270079"/>
            <a:ext cx="360000" cy="36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13"/>
          <p:cNvGrpSpPr/>
          <p:nvPr/>
        </p:nvGrpSpPr>
        <p:grpSpPr>
          <a:xfrm>
            <a:off x="1210159" y="873899"/>
            <a:ext cx="6348670" cy="3257657"/>
            <a:chOff x="1210159" y="873899"/>
            <a:chExt cx="6348670" cy="3257657"/>
          </a:xfrm>
        </p:grpSpPr>
        <p:grpSp>
          <p:nvGrpSpPr>
            <p:cNvPr id="746" name="Google Shape;746;p13"/>
            <p:cNvGrpSpPr/>
            <p:nvPr/>
          </p:nvGrpSpPr>
          <p:grpSpPr>
            <a:xfrm>
              <a:off x="1210159" y="873899"/>
              <a:ext cx="6348670" cy="3257657"/>
              <a:chOff x="1210159" y="873899"/>
              <a:chExt cx="6348670" cy="3257657"/>
            </a:xfrm>
          </p:grpSpPr>
          <p:grpSp>
            <p:nvGrpSpPr>
              <p:cNvPr id="747" name="Google Shape;747;p13"/>
              <p:cNvGrpSpPr/>
              <p:nvPr/>
            </p:nvGrpSpPr>
            <p:grpSpPr>
              <a:xfrm>
                <a:off x="1210159" y="873899"/>
                <a:ext cx="6348670" cy="3257657"/>
                <a:chOff x="1210159" y="873899"/>
                <a:chExt cx="6348670" cy="3257657"/>
              </a:xfrm>
            </p:grpSpPr>
            <p:grpSp>
              <p:nvGrpSpPr>
                <p:cNvPr id="748" name="Google Shape;748;p13"/>
                <p:cNvGrpSpPr/>
                <p:nvPr/>
              </p:nvGrpSpPr>
              <p:grpSpPr>
                <a:xfrm>
                  <a:off x="2716530" y="1035556"/>
                  <a:ext cx="3710940" cy="3096000"/>
                  <a:chOff x="2716530" y="1035556"/>
                  <a:chExt cx="3710940" cy="3096000"/>
                </a:xfrm>
              </p:grpSpPr>
              <p:grpSp>
                <p:nvGrpSpPr>
                  <p:cNvPr id="749" name="Google Shape;749;p13"/>
                  <p:cNvGrpSpPr/>
                  <p:nvPr/>
                </p:nvGrpSpPr>
                <p:grpSpPr>
                  <a:xfrm>
                    <a:off x="2992326" y="1035556"/>
                    <a:ext cx="3096000" cy="3096000"/>
                    <a:chOff x="2995799" y="949911"/>
                    <a:chExt cx="3096000" cy="3096000"/>
                  </a:xfrm>
                </p:grpSpPr>
                <p:sp>
                  <p:nvSpPr>
                    <p:cNvPr id="750" name="Google Shape;750;p13"/>
                    <p:cNvSpPr/>
                    <p:nvPr/>
                  </p:nvSpPr>
                  <p:spPr>
                    <a:xfrm>
                      <a:off x="3895799" y="949911"/>
                      <a:ext cx="1296000" cy="1296000"/>
                    </a:xfrm>
                    <a:prstGeom prst="ellipse">
                      <a:avLst/>
                    </a:prstGeom>
                    <a:noFill/>
                    <a:ln w="9525" cap="flat" cmpd="sng">
                      <a:solidFill>
                        <a:srgbClr val="969192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0" tIns="45700" rIns="0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p:txBody>
                </p:sp>
                <p:sp>
                  <p:nvSpPr>
                    <p:cNvPr id="751" name="Google Shape;751;p13"/>
                    <p:cNvSpPr/>
                    <p:nvPr/>
                  </p:nvSpPr>
                  <p:spPr>
                    <a:xfrm>
                      <a:off x="3733799" y="949911"/>
                      <a:ext cx="1620000" cy="1620000"/>
                    </a:xfrm>
                    <a:prstGeom prst="ellipse">
                      <a:avLst/>
                    </a:prstGeom>
                    <a:noFill/>
                    <a:ln w="9525" cap="flat" cmpd="sng">
                      <a:solidFill>
                        <a:srgbClr val="969192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0" tIns="45700" rIns="0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p:txBody>
                </p:sp>
                <p:sp>
                  <p:nvSpPr>
                    <p:cNvPr id="752" name="Google Shape;752;p13"/>
                    <p:cNvSpPr/>
                    <p:nvPr/>
                  </p:nvSpPr>
                  <p:spPr>
                    <a:xfrm>
                      <a:off x="3571799" y="949911"/>
                      <a:ext cx="1944000" cy="1944000"/>
                    </a:xfrm>
                    <a:prstGeom prst="ellipse">
                      <a:avLst/>
                    </a:prstGeom>
                    <a:noFill/>
                    <a:ln w="9525" cap="flat" cmpd="sng">
                      <a:solidFill>
                        <a:srgbClr val="969192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0" tIns="45700" rIns="0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p:txBody>
                </p:sp>
                <p:sp>
                  <p:nvSpPr>
                    <p:cNvPr id="753" name="Google Shape;753;p13"/>
                    <p:cNvSpPr/>
                    <p:nvPr/>
                  </p:nvSpPr>
                  <p:spPr>
                    <a:xfrm>
                      <a:off x="3373799" y="949911"/>
                      <a:ext cx="2340000" cy="2340000"/>
                    </a:xfrm>
                    <a:prstGeom prst="ellipse">
                      <a:avLst/>
                    </a:prstGeom>
                    <a:noFill/>
                    <a:ln w="9525" cap="flat" cmpd="sng">
                      <a:solidFill>
                        <a:srgbClr val="969192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0" tIns="45700" rIns="0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p:txBody>
                </p:sp>
                <p:sp>
                  <p:nvSpPr>
                    <p:cNvPr id="754" name="Google Shape;754;p13"/>
                    <p:cNvSpPr/>
                    <p:nvPr/>
                  </p:nvSpPr>
                  <p:spPr>
                    <a:xfrm>
                      <a:off x="3193799" y="949911"/>
                      <a:ext cx="2700000" cy="2700000"/>
                    </a:xfrm>
                    <a:prstGeom prst="ellipse">
                      <a:avLst/>
                    </a:prstGeom>
                    <a:noFill/>
                    <a:ln w="9525" cap="flat" cmpd="sng">
                      <a:solidFill>
                        <a:srgbClr val="969192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0" tIns="45700" rIns="0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p:txBody>
                </p:sp>
                <p:sp>
                  <p:nvSpPr>
                    <p:cNvPr id="755" name="Google Shape;755;p13"/>
                    <p:cNvSpPr/>
                    <p:nvPr/>
                  </p:nvSpPr>
                  <p:spPr>
                    <a:xfrm>
                      <a:off x="2995799" y="949911"/>
                      <a:ext cx="3096000" cy="3096000"/>
                    </a:xfrm>
                    <a:prstGeom prst="ellipse">
                      <a:avLst/>
                    </a:prstGeom>
                    <a:noFill/>
                    <a:ln w="9525" cap="flat" cmpd="sng">
                      <a:solidFill>
                        <a:srgbClr val="969192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0" tIns="45700" rIns="0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p:txBody>
                </p:sp>
              </p:grpSp>
              <p:cxnSp>
                <p:nvCxnSpPr>
                  <p:cNvPr id="756" name="Google Shape;756;p13"/>
                  <p:cNvCxnSpPr/>
                  <p:nvPr/>
                </p:nvCxnSpPr>
                <p:spPr>
                  <a:xfrm>
                    <a:off x="2716530" y="1043176"/>
                    <a:ext cx="3710940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004077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</p:spPr>
              </p:cxnSp>
            </p:grpSp>
            <p:sp>
              <p:nvSpPr>
                <p:cNvPr id="757" name="Google Shape;757;p13"/>
                <p:cNvSpPr txBox="1"/>
                <p:nvPr/>
              </p:nvSpPr>
              <p:spPr>
                <a:xfrm>
                  <a:off x="1210159" y="873899"/>
                  <a:ext cx="151302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800">
                      <a:solidFill>
                        <a:srgbClr val="004077"/>
                      </a:solidFill>
                      <a:latin typeface="Lucida Sans"/>
                      <a:ea typeface="Lucida Sans"/>
                      <a:cs typeface="Lucida Sans"/>
                      <a:sym typeface="Lucida Sans"/>
                    </a:rPr>
                    <a:t>Minimal and responsilbe resource inputs</a:t>
                  </a:r>
                  <a:endParaRPr sz="800">
                    <a:solidFill>
                      <a:srgbClr val="004077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  <p:sp>
              <p:nvSpPr>
                <p:cNvPr id="758" name="Google Shape;758;p13"/>
                <p:cNvSpPr txBox="1"/>
                <p:nvPr/>
              </p:nvSpPr>
              <p:spPr>
                <a:xfrm>
                  <a:off x="6446609" y="879118"/>
                  <a:ext cx="111222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800">
                      <a:solidFill>
                        <a:srgbClr val="004077"/>
                      </a:solidFill>
                      <a:latin typeface="Lucida Sans"/>
                      <a:ea typeface="Lucida Sans"/>
                      <a:cs typeface="Lucida Sans"/>
                      <a:sym typeface="Lucida Sans"/>
                    </a:rPr>
                    <a:t>Minimal resource loss waste</a:t>
                  </a:r>
                  <a:endParaRPr/>
                </a:p>
              </p:txBody>
            </p:sp>
          </p:grpSp>
          <p:sp>
            <p:nvSpPr>
              <p:cNvPr id="759" name="Google Shape;759;p13"/>
              <p:cNvSpPr txBox="1"/>
              <p:nvPr/>
            </p:nvSpPr>
            <p:spPr>
              <a:xfrm>
                <a:off x="1427055" y="2424723"/>
                <a:ext cx="106510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800">
                    <a:solidFill>
                      <a:srgbClr val="7F7F7F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Value creation through the life cycle phases</a:t>
                </a:r>
                <a:endParaRPr sz="8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</p:grpSp>
        <p:pic>
          <p:nvPicPr>
            <p:cNvPr id="760" name="Google Shape;760;p13"/>
            <p:cNvPicPr preferRelativeResize="0"/>
            <p:nvPr/>
          </p:nvPicPr>
          <p:blipFill rotWithShape="1">
            <a:blip r:embed="rId3">
              <a:alphaModFix/>
            </a:blip>
            <a:srcRect l="23523" t="8142" r="16353" b="8729"/>
            <a:stretch/>
          </p:blipFill>
          <p:spPr>
            <a:xfrm rot="-5400000">
              <a:off x="4081474" y="985059"/>
              <a:ext cx="927773" cy="104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1" name="Google Shape;761;p13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762" name="Google Shape;762;p13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763" name="Google Shape;763;p13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764" name="Google Shape;764;p13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558466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ida Sans"/>
              <a:buNone/>
            </a:pPr>
            <a:r>
              <a:rPr lang="en-GB" sz="2800"/>
              <a:t>Belang van de binnenste cirkels</a:t>
            </a:r>
            <a:endParaRPr sz="2800"/>
          </a:p>
        </p:txBody>
      </p:sp>
      <p:grpSp>
        <p:nvGrpSpPr>
          <p:cNvPr id="765" name="Google Shape;765;p13"/>
          <p:cNvGrpSpPr/>
          <p:nvPr/>
        </p:nvGrpSpPr>
        <p:grpSpPr>
          <a:xfrm>
            <a:off x="3940161" y="1970946"/>
            <a:ext cx="1292289" cy="432000"/>
            <a:chOff x="1379220" y="1489910"/>
            <a:chExt cx="1292289" cy="432000"/>
          </a:xfrm>
        </p:grpSpPr>
        <p:sp>
          <p:nvSpPr>
            <p:cNvPr id="766" name="Google Shape;766;p13"/>
            <p:cNvSpPr/>
            <p:nvPr/>
          </p:nvSpPr>
          <p:spPr>
            <a:xfrm>
              <a:off x="1627509" y="1636194"/>
              <a:ext cx="1044000" cy="162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0" rIns="72000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USAGE – SHARE</a:t>
              </a: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1379220" y="1489910"/>
              <a:ext cx="432000" cy="432000"/>
            </a:xfrm>
            <a:prstGeom prst="ellipse">
              <a:avLst/>
            </a:prstGeom>
            <a:solidFill>
              <a:srgbClr val="D5102A"/>
            </a:solidFill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768" name="Google Shape;768;p13"/>
          <p:cNvGrpSpPr/>
          <p:nvPr/>
        </p:nvGrpSpPr>
        <p:grpSpPr>
          <a:xfrm>
            <a:off x="3892326" y="2853861"/>
            <a:ext cx="2264289" cy="432000"/>
            <a:chOff x="1379220" y="1489910"/>
            <a:chExt cx="2264289" cy="432000"/>
          </a:xfrm>
        </p:grpSpPr>
        <p:sp>
          <p:nvSpPr>
            <p:cNvPr id="769" name="Google Shape;769;p13"/>
            <p:cNvSpPr/>
            <p:nvPr/>
          </p:nvSpPr>
          <p:spPr>
            <a:xfrm>
              <a:off x="1627509" y="1636194"/>
              <a:ext cx="2016000" cy="162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45700" rIns="72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REUSE – REDISTRIBUTE- REPURPOSE</a:t>
              </a: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1379220" y="1489910"/>
              <a:ext cx="432000" cy="432000"/>
            </a:xfrm>
            <a:prstGeom prst="ellipse">
              <a:avLst/>
            </a:prstGeom>
            <a:solidFill>
              <a:srgbClr val="D5102A"/>
            </a:solidFill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771" name="Google Shape;771;p13"/>
          <p:cNvGrpSpPr/>
          <p:nvPr/>
        </p:nvGrpSpPr>
        <p:grpSpPr>
          <a:xfrm>
            <a:off x="4382157" y="3220806"/>
            <a:ext cx="2804289" cy="432000"/>
            <a:chOff x="1379220" y="1489910"/>
            <a:chExt cx="2804289" cy="432000"/>
          </a:xfrm>
        </p:grpSpPr>
        <p:sp>
          <p:nvSpPr>
            <p:cNvPr id="772" name="Google Shape;772;p13"/>
            <p:cNvSpPr/>
            <p:nvPr/>
          </p:nvSpPr>
          <p:spPr>
            <a:xfrm>
              <a:off x="1627509" y="1636194"/>
              <a:ext cx="2556000" cy="162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45700" rIns="72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REFURBISH – REMANUFACTURE - RECONDITION</a:t>
              </a: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1379220" y="1489910"/>
              <a:ext cx="432000" cy="432000"/>
            </a:xfrm>
            <a:prstGeom prst="ellipse">
              <a:avLst/>
            </a:prstGeom>
            <a:solidFill>
              <a:srgbClr val="D5102A"/>
            </a:solidFill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774" name="Google Shape;774;p13"/>
          <p:cNvGrpSpPr/>
          <p:nvPr/>
        </p:nvGrpSpPr>
        <p:grpSpPr>
          <a:xfrm>
            <a:off x="3884761" y="3571284"/>
            <a:ext cx="1796169" cy="432000"/>
            <a:chOff x="1379220" y="1489910"/>
            <a:chExt cx="1796169" cy="432000"/>
          </a:xfrm>
        </p:grpSpPr>
        <p:sp>
          <p:nvSpPr>
            <p:cNvPr id="775" name="Google Shape;775;p13"/>
            <p:cNvSpPr/>
            <p:nvPr/>
          </p:nvSpPr>
          <p:spPr>
            <a:xfrm>
              <a:off x="1627509" y="1636194"/>
              <a:ext cx="1547880" cy="162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45700" rIns="72000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CLOSED LOOP RECYCLING</a:t>
              </a: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1379220" y="1489910"/>
              <a:ext cx="432000" cy="432000"/>
            </a:xfrm>
            <a:prstGeom prst="ellipse">
              <a:avLst/>
            </a:prstGeom>
            <a:solidFill>
              <a:srgbClr val="D5102A"/>
            </a:solidFill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pic>
        <p:nvPicPr>
          <p:cNvPr id="777" name="Google Shape;77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2795" y="3526610"/>
            <a:ext cx="623999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7962" y="3225435"/>
            <a:ext cx="490287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0189" y="2906096"/>
            <a:ext cx="401144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13" descr="Afbeelding met tekst&#10;&#10;Automatisch gegenereerde beschrijv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3187" y="1954043"/>
            <a:ext cx="534856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13"/>
          <p:cNvSpPr txBox="1"/>
          <p:nvPr/>
        </p:nvSpPr>
        <p:spPr>
          <a:xfrm>
            <a:off x="3957254" y="1234364"/>
            <a:ext cx="1192971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Value creation through process, products/service and business model innovation</a:t>
            </a:r>
            <a:endParaRPr sz="700" b="1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82" name="Google Shape;782;p13"/>
          <p:cNvGrpSpPr/>
          <p:nvPr/>
        </p:nvGrpSpPr>
        <p:grpSpPr>
          <a:xfrm>
            <a:off x="2699477" y="1377647"/>
            <a:ext cx="1115879" cy="2952428"/>
            <a:chOff x="2699477" y="1377647"/>
            <a:chExt cx="1115879" cy="2952428"/>
          </a:xfrm>
        </p:grpSpPr>
        <p:sp>
          <p:nvSpPr>
            <p:cNvPr id="783" name="Google Shape;783;p13"/>
            <p:cNvSpPr/>
            <p:nvPr/>
          </p:nvSpPr>
          <p:spPr>
            <a:xfrm rot="10800000">
              <a:off x="2699477" y="1377647"/>
              <a:ext cx="1115879" cy="2952428"/>
            </a:xfrm>
            <a:prstGeom prst="triangle">
              <a:avLst>
                <a:gd name="adj" fmla="val 50694"/>
              </a:avLst>
            </a:prstGeom>
            <a:solidFill>
              <a:srgbClr val="F19109"/>
            </a:solidFill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784" name="Google Shape;784;p13"/>
            <p:cNvSpPr txBox="1"/>
            <p:nvPr/>
          </p:nvSpPr>
          <p:spPr>
            <a:xfrm>
              <a:off x="2710914" y="1383083"/>
              <a:ext cx="1104441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POTENTIAL VALUE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ECO-IMPACT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€</a:t>
              </a:r>
              <a:endParaRPr sz="12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785" name="Google Shape;785;p13"/>
          <p:cNvGrpSpPr/>
          <p:nvPr/>
        </p:nvGrpSpPr>
        <p:grpSpPr>
          <a:xfrm>
            <a:off x="4382157" y="2444100"/>
            <a:ext cx="2260960" cy="432000"/>
            <a:chOff x="4382157" y="2444100"/>
            <a:chExt cx="2260960" cy="432000"/>
          </a:xfrm>
        </p:grpSpPr>
        <p:grpSp>
          <p:nvGrpSpPr>
            <p:cNvPr id="786" name="Google Shape;786;p13"/>
            <p:cNvGrpSpPr/>
            <p:nvPr/>
          </p:nvGrpSpPr>
          <p:grpSpPr>
            <a:xfrm>
              <a:off x="4382157" y="2444100"/>
              <a:ext cx="2260960" cy="432000"/>
              <a:chOff x="1379220" y="1489910"/>
              <a:chExt cx="2291686" cy="432000"/>
            </a:xfrm>
          </p:grpSpPr>
          <p:sp>
            <p:nvSpPr>
              <p:cNvPr id="787" name="Google Shape;787;p13"/>
              <p:cNvSpPr/>
              <p:nvPr/>
            </p:nvSpPr>
            <p:spPr>
              <a:xfrm>
                <a:off x="1627509" y="1636194"/>
                <a:ext cx="2043397" cy="162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0" tIns="45700" rIns="72000" bIns="45700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8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LIFE EXTENSION – SERVICE SUPPORT</a:t>
                </a:r>
                <a:endParaRPr/>
              </a:p>
            </p:txBody>
          </p:sp>
          <p:sp>
            <p:nvSpPr>
              <p:cNvPr id="788" name="Google Shape;788;p13"/>
              <p:cNvSpPr/>
              <p:nvPr/>
            </p:nvSpPr>
            <p:spPr>
              <a:xfrm>
                <a:off x="1379220" y="1489910"/>
                <a:ext cx="432000" cy="432000"/>
              </a:xfrm>
              <a:prstGeom prst="ellipse">
                <a:avLst/>
              </a:prstGeom>
              <a:solidFill>
                <a:srgbClr val="D5102A"/>
              </a:soli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</p:grpSp>
        <p:pic>
          <p:nvPicPr>
            <p:cNvPr id="789" name="Google Shape;789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423530" y="2508213"/>
              <a:ext cx="343462" cy="2837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0" name="Google Shape;790;p13"/>
          <p:cNvGrpSpPr/>
          <p:nvPr/>
        </p:nvGrpSpPr>
        <p:grpSpPr>
          <a:xfrm>
            <a:off x="4382157" y="4012245"/>
            <a:ext cx="2336289" cy="432000"/>
            <a:chOff x="4382157" y="4012245"/>
            <a:chExt cx="2336289" cy="432000"/>
          </a:xfrm>
        </p:grpSpPr>
        <p:grpSp>
          <p:nvGrpSpPr>
            <p:cNvPr id="791" name="Google Shape;791;p13"/>
            <p:cNvGrpSpPr/>
            <p:nvPr/>
          </p:nvGrpSpPr>
          <p:grpSpPr>
            <a:xfrm>
              <a:off x="4382157" y="4012245"/>
              <a:ext cx="2336289" cy="432000"/>
              <a:chOff x="1379220" y="1489910"/>
              <a:chExt cx="2336289" cy="432000"/>
            </a:xfrm>
          </p:grpSpPr>
          <p:sp>
            <p:nvSpPr>
              <p:cNvPr id="792" name="Google Shape;792;p13"/>
              <p:cNvSpPr/>
              <p:nvPr/>
            </p:nvSpPr>
            <p:spPr>
              <a:xfrm>
                <a:off x="1627509" y="1636194"/>
                <a:ext cx="2088000" cy="162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0" tIns="45700" rIns="72000" bIns="45700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8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OPEN LOOP RECYCLING - CASCADING</a:t>
                </a:r>
                <a:endParaRPr/>
              </a:p>
            </p:txBody>
          </p:sp>
          <p:sp>
            <p:nvSpPr>
              <p:cNvPr id="793" name="Google Shape;793;p13"/>
              <p:cNvSpPr/>
              <p:nvPr/>
            </p:nvSpPr>
            <p:spPr>
              <a:xfrm>
                <a:off x="1379220" y="1489910"/>
                <a:ext cx="432000" cy="432000"/>
              </a:xfrm>
              <a:prstGeom prst="ellipse">
                <a:avLst/>
              </a:prstGeom>
              <a:solidFill>
                <a:srgbClr val="D5102A"/>
              </a:soli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</p:grpSp>
        <p:pic>
          <p:nvPicPr>
            <p:cNvPr id="794" name="Google Shape;794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443142" y="4077255"/>
              <a:ext cx="323850" cy="238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5" name="Google Shape;795;p13">
            <a:hlinkClick r:id="rId10" action="ppaction://hlinksldjump"/>
          </p:cNvPr>
          <p:cNvSpPr/>
          <p:nvPr/>
        </p:nvSpPr>
        <p:spPr>
          <a:xfrm>
            <a:off x="23198" y="270079"/>
            <a:ext cx="360000" cy="36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2</a:t>
            </a:r>
            <a:endParaRPr/>
          </a:p>
        </p:txBody>
      </p:sp>
      <p:sp>
        <p:nvSpPr>
          <p:cNvPr id="796" name="Google Shape;796;p13"/>
          <p:cNvSpPr/>
          <p:nvPr/>
        </p:nvSpPr>
        <p:spPr>
          <a:xfrm>
            <a:off x="4070937" y="1212449"/>
            <a:ext cx="972354" cy="65516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Product &amp; business model</a:t>
            </a:r>
            <a:endParaRPr sz="1050" b="1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endParaRPr/>
          </a:p>
        </p:txBody>
      </p:sp>
      <p:sp>
        <p:nvSpPr>
          <p:cNvPr id="802" name="Google Shape;802;p14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803" name="Google Shape;803;p14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804" name="Google Shape;804;p14"/>
          <p:cNvSpPr txBox="1">
            <a:spLocks noGrp="1"/>
          </p:cNvSpPr>
          <p:nvPr>
            <p:ph type="body" idx="1"/>
          </p:nvPr>
        </p:nvSpPr>
        <p:spPr>
          <a:xfrm>
            <a:off x="455613" y="1140223"/>
            <a:ext cx="8485188" cy="346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3429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805" name="Google Shape;805;p14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pic>
        <p:nvPicPr>
          <p:cNvPr id="806" name="Google Shape;80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9994" y="-363852"/>
            <a:ext cx="9398886" cy="550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5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812" name="Google Shape;812;p15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813" name="Google Shape;813;p15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814" name="Google Shape;814;p15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endParaRPr/>
          </a:p>
        </p:txBody>
      </p:sp>
      <p:pic>
        <p:nvPicPr>
          <p:cNvPr id="815" name="Google Shape;8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19" y="1185091"/>
            <a:ext cx="2975995" cy="25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4252" y="1022798"/>
            <a:ext cx="4040168" cy="325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575" y="1185091"/>
            <a:ext cx="2238687" cy="2248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6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823" name="Google Shape;823;p16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824" name="Google Shape;824;p16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pic>
        <p:nvPicPr>
          <p:cNvPr id="825" name="Google Shape;82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57200"/>
            <a:ext cx="9144000" cy="57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16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7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/>
              <a:t>Shared infrastructure</a:t>
            </a:r>
            <a:endParaRPr/>
          </a:p>
        </p:txBody>
      </p:sp>
      <p:sp>
        <p:nvSpPr>
          <p:cNvPr id="832" name="Google Shape;832;p17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833" name="Google Shape;833;p17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834" name="Google Shape;834;p17"/>
          <p:cNvSpPr txBox="1">
            <a:spLocks noGrp="1"/>
          </p:cNvSpPr>
          <p:nvPr>
            <p:ph type="ftr" idx="11"/>
          </p:nvPr>
        </p:nvSpPr>
        <p:spPr>
          <a:xfrm>
            <a:off x="4411134" y="4848106"/>
            <a:ext cx="289560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pic>
        <p:nvPicPr>
          <p:cNvPr id="835" name="Google Shape;83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94498" y="0"/>
            <a:ext cx="11957042" cy="5196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8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841" name="Google Shape;841;p18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842" name="Google Shape;842;p18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843" name="Google Shape;843;p18"/>
          <p:cNvSpPr/>
          <p:nvPr/>
        </p:nvSpPr>
        <p:spPr>
          <a:xfrm>
            <a:off x="2093906" y="1540307"/>
            <a:ext cx="1800000" cy="180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Waarde zit bij de klant</a:t>
            </a:r>
            <a:endParaRPr sz="16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44" name="Google Shape;844;p18"/>
          <p:cNvSpPr/>
          <p:nvPr/>
        </p:nvSpPr>
        <p:spPr>
          <a:xfrm>
            <a:off x="4572000" y="1232670"/>
            <a:ext cx="2576278" cy="24152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3</a:t>
            </a:r>
            <a:endParaRPr/>
          </a:p>
        </p:txBody>
      </p:sp>
      <p:sp>
        <p:nvSpPr>
          <p:cNvPr id="845" name="Google Shape;845;p18"/>
          <p:cNvSpPr/>
          <p:nvPr/>
        </p:nvSpPr>
        <p:spPr>
          <a:xfrm>
            <a:off x="24000" y="1540307"/>
            <a:ext cx="1800000" cy="180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Recycleren is niet DE oplossing!</a:t>
            </a:r>
            <a:endParaRPr sz="16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9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852" name="Google Shape;852;p19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853" name="Google Shape;853;p19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854" name="Google Shape;854;p19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567886" cy="47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/>
              <a:t>Wie kan er alles? </a:t>
            </a:r>
            <a:endParaRPr/>
          </a:p>
        </p:txBody>
      </p:sp>
      <p:pic>
        <p:nvPicPr>
          <p:cNvPr id="855" name="Google Shape;855;p19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053" y="806393"/>
            <a:ext cx="1482404" cy="119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19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1543" y="806393"/>
            <a:ext cx="1482404" cy="119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19" descr="Icon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7245" y="806393"/>
            <a:ext cx="1482404" cy="119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1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88649" y="806393"/>
            <a:ext cx="1482404" cy="119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19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04351" y="806393"/>
            <a:ext cx="1482404" cy="119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19" descr="A picture containing tex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2947" y="806393"/>
            <a:ext cx="1482404" cy="1197326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19"/>
          <p:cNvSpPr txBox="1"/>
          <p:nvPr/>
        </p:nvSpPr>
        <p:spPr>
          <a:xfrm>
            <a:off x="341626" y="1976212"/>
            <a:ext cx="10983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Ontwerp 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productie</a:t>
            </a:r>
            <a:endParaRPr sz="1200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2" name="Google Shape;862;p19"/>
          <p:cNvSpPr txBox="1"/>
          <p:nvPr/>
        </p:nvSpPr>
        <p:spPr>
          <a:xfrm>
            <a:off x="1633639" y="1976212"/>
            <a:ext cx="11929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Transport 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logistiek</a:t>
            </a:r>
            <a:endParaRPr sz="1200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3" name="Google Shape;863;p19"/>
          <p:cNvSpPr txBox="1"/>
          <p:nvPr/>
        </p:nvSpPr>
        <p:spPr>
          <a:xfrm>
            <a:off x="3037863" y="1976212"/>
            <a:ext cx="13051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Onderhoud 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herstel</a:t>
            </a:r>
            <a:endParaRPr sz="1200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4" name="Google Shape;864;p19"/>
          <p:cNvSpPr txBox="1"/>
          <p:nvPr/>
        </p:nvSpPr>
        <p:spPr>
          <a:xfrm>
            <a:off x="4571929" y="1976212"/>
            <a:ext cx="12715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Diensten voor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producten</a:t>
            </a:r>
            <a:endParaRPr sz="1200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5" name="Google Shape;865;p19"/>
          <p:cNvSpPr txBox="1"/>
          <p:nvPr/>
        </p:nvSpPr>
        <p:spPr>
          <a:xfrm>
            <a:off x="7742654" y="1976212"/>
            <a:ext cx="12282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Afdanking 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recylage</a:t>
            </a:r>
            <a:endParaRPr sz="1200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6" name="Google Shape;866;p19"/>
          <p:cNvSpPr txBox="1"/>
          <p:nvPr/>
        </p:nvSpPr>
        <p:spPr>
          <a:xfrm>
            <a:off x="6065921" y="1976212"/>
            <a:ext cx="14269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Refurbishing 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remanufacturing</a:t>
            </a:r>
            <a:endParaRPr sz="1200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7" name="Google Shape;867;p19"/>
          <p:cNvSpPr/>
          <p:nvPr/>
        </p:nvSpPr>
        <p:spPr>
          <a:xfrm>
            <a:off x="1418326" y="1178529"/>
            <a:ext cx="227126" cy="44583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8" name="Google Shape;868;p19"/>
          <p:cNvSpPr/>
          <p:nvPr/>
        </p:nvSpPr>
        <p:spPr>
          <a:xfrm>
            <a:off x="3086755" y="1146635"/>
            <a:ext cx="227126" cy="44583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9" name="Google Shape;869;p19"/>
          <p:cNvSpPr/>
          <p:nvPr/>
        </p:nvSpPr>
        <p:spPr>
          <a:xfrm>
            <a:off x="4584970" y="1146635"/>
            <a:ext cx="227126" cy="44583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70" name="Google Shape;870;p19"/>
          <p:cNvSpPr/>
          <p:nvPr/>
        </p:nvSpPr>
        <p:spPr>
          <a:xfrm>
            <a:off x="6001815" y="1146635"/>
            <a:ext cx="227126" cy="44583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71" name="Google Shape;871;p19"/>
          <p:cNvSpPr/>
          <p:nvPr/>
        </p:nvSpPr>
        <p:spPr>
          <a:xfrm>
            <a:off x="7548401" y="1146635"/>
            <a:ext cx="227126" cy="44583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872" name="Google Shape;872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1626" y="2515603"/>
            <a:ext cx="1156195" cy="138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12096" y="2642330"/>
            <a:ext cx="894082" cy="64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90472" y="2642330"/>
            <a:ext cx="894082" cy="64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57735" y="2847837"/>
            <a:ext cx="299029" cy="21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39702" y="2634379"/>
            <a:ext cx="894082" cy="64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843408" y="2700341"/>
            <a:ext cx="293422" cy="350423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19"/>
          <p:cNvSpPr/>
          <p:nvPr/>
        </p:nvSpPr>
        <p:spPr>
          <a:xfrm>
            <a:off x="341625" y="2437877"/>
            <a:ext cx="8682321" cy="210478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2626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2626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2626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2626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2626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Informatie, kennis en data zijn hefbomen om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over de waardeketen heen actoren met elkaar te betrekken.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302" name="Google Shape;302;p2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303" name="Google Shape;303;p2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4572000" y="1298397"/>
            <a:ext cx="2292280" cy="22838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Samenwerken is het nieuwe normaal</a:t>
            </a:r>
            <a:endParaRPr sz="18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05" name="Google Shape;305;p2"/>
          <p:cNvSpPr/>
          <p:nvPr/>
        </p:nvSpPr>
        <p:spPr>
          <a:xfrm>
            <a:off x="7098420" y="1540307"/>
            <a:ext cx="1800000" cy="180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Grenzen zitten in je hoofd</a:t>
            </a:r>
            <a:endParaRPr sz="16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06" name="Google Shape;306;p2"/>
          <p:cNvSpPr/>
          <p:nvPr/>
        </p:nvSpPr>
        <p:spPr>
          <a:xfrm>
            <a:off x="2537860" y="1540307"/>
            <a:ext cx="1800000" cy="180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Waarde zit bij de gebruiker</a:t>
            </a:r>
            <a:endParaRPr sz="16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07" name="Google Shape;307;p2"/>
          <p:cNvSpPr/>
          <p:nvPr/>
        </p:nvSpPr>
        <p:spPr>
          <a:xfrm>
            <a:off x="269580" y="1540307"/>
            <a:ext cx="1800000" cy="180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Recycleren is niet DE oplossing!</a:t>
            </a:r>
            <a:endParaRPr sz="16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08" name="Google Shape;308;p2"/>
          <p:cNvSpPr txBox="1"/>
          <p:nvPr/>
        </p:nvSpPr>
        <p:spPr>
          <a:xfrm>
            <a:off x="2473779" y="408213"/>
            <a:ext cx="52414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7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 sz="32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BESLUIT &amp; LEERLESSEN </a:t>
            </a:r>
            <a:endParaRPr sz="3200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2F2F2"/>
        </a:solidFill>
        <a:effectLst/>
      </p:bgPr>
    </p:bg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20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884" name="Google Shape;884;p20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885" name="Google Shape;885;p20"/>
          <p:cNvSpPr txBox="1">
            <a:spLocks noGrp="1"/>
          </p:cNvSpPr>
          <p:nvPr>
            <p:ph type="ftr" idx="11"/>
          </p:nvPr>
        </p:nvSpPr>
        <p:spPr>
          <a:xfrm>
            <a:off x="4411134" y="4848106"/>
            <a:ext cx="289560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pic>
        <p:nvPicPr>
          <p:cNvPr id="886" name="Google Shape;886;p20" descr="Chart, bubbl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789" y="172306"/>
            <a:ext cx="7946924" cy="4798890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20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/>
              <a:t>The CE principles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894" name="Google Shape;894;p21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895" name="Google Shape;895;p21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endParaRPr/>
          </a:p>
        </p:txBody>
      </p:sp>
      <p:pic>
        <p:nvPicPr>
          <p:cNvPr id="896" name="Google Shape;89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0580" y="42095"/>
            <a:ext cx="9325159" cy="5203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2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902" name="Google Shape;902;p22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903" name="Google Shape;903;p22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904" name="Google Shape;904;p22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endParaRPr/>
          </a:p>
        </p:txBody>
      </p:sp>
      <p:pic>
        <p:nvPicPr>
          <p:cNvPr id="905" name="Google Shape;90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524" y="-70376"/>
            <a:ext cx="9432524" cy="5266153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22"/>
          <p:cNvSpPr/>
          <p:nvPr/>
        </p:nvSpPr>
        <p:spPr>
          <a:xfrm>
            <a:off x="5302102" y="108805"/>
            <a:ext cx="3638700" cy="149316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Bio based technologies</a:t>
            </a:r>
            <a:endParaRPr/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Waste to chemical fuels</a:t>
            </a:r>
            <a:endParaRPr sz="160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Carbon Capture &amp; Utilisation)</a:t>
            </a:r>
            <a:endParaRPr/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Renewable energy storage </a:t>
            </a:r>
            <a:endParaRPr sz="160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23"/>
          <p:cNvSpPr txBox="1">
            <a:spLocks noGrp="1"/>
          </p:cNvSpPr>
          <p:nvPr>
            <p:ph type="title"/>
          </p:nvPr>
        </p:nvSpPr>
        <p:spPr>
          <a:xfrm>
            <a:off x="357901" y="176619"/>
            <a:ext cx="8272212" cy="74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</a:pPr>
            <a:r>
              <a:rPr lang="en-GB"/>
              <a:t>Private deelgemeenschap - start2share</a:t>
            </a:r>
            <a:endParaRPr/>
          </a:p>
        </p:txBody>
      </p:sp>
      <p:pic>
        <p:nvPicPr>
          <p:cNvPr id="913" name="Google Shape;91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901" y="1077033"/>
            <a:ext cx="4371190" cy="2546218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23"/>
          <p:cNvSpPr txBox="1">
            <a:spLocks noGrp="1"/>
          </p:cNvSpPr>
          <p:nvPr>
            <p:ph type="body" idx="2"/>
          </p:nvPr>
        </p:nvSpPr>
        <p:spPr>
          <a:xfrm>
            <a:off x="4641313" y="1671003"/>
            <a:ext cx="4066794" cy="272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915" name="Google Shape;91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4862" y="1077033"/>
            <a:ext cx="4117641" cy="3648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4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921" name="Google Shape;921;p24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922" name="Google Shape;922;p24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923" name="Google Shape;923;p24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endParaRPr/>
          </a:p>
        </p:txBody>
      </p:sp>
      <p:pic>
        <p:nvPicPr>
          <p:cNvPr id="924" name="Google Shape;924;p24" descr="A picture containing person, indoor, ceiling, severa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354" y="-1199264"/>
            <a:ext cx="9200707" cy="69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198" y="256272"/>
            <a:ext cx="1659075" cy="35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24" descr="Graphical user interface&#10;&#10;Description automatically generated with medium confidence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95386" y="4045487"/>
            <a:ext cx="2895599" cy="992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5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932" name="Google Shape;932;p25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933" name="Google Shape;933;p25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934" name="Google Shape;934;p25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endParaRPr/>
          </a:p>
        </p:txBody>
      </p:sp>
      <p:pic>
        <p:nvPicPr>
          <p:cNvPr id="935" name="Google Shape;93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77948" y="620931"/>
            <a:ext cx="12552757" cy="463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25" y="2370543"/>
            <a:ext cx="2895601" cy="2502878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25"/>
          <p:cNvSpPr/>
          <p:nvPr/>
        </p:nvSpPr>
        <p:spPr>
          <a:xfrm>
            <a:off x="6610223" y="403322"/>
            <a:ext cx="2339556" cy="46313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Verlies circulariteit en ecoimpact niet uit het oog!</a:t>
            </a:r>
            <a:endParaRPr sz="240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938" name="Google Shape;938;p25" descr="5 valkuilen bij teamwork - CAB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8643" y="620931"/>
            <a:ext cx="2062715" cy="154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26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944" name="Google Shape;944;p26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945" name="Google Shape;945;p26"/>
          <p:cNvSpPr txBox="1">
            <a:spLocks noGrp="1"/>
          </p:cNvSpPr>
          <p:nvPr>
            <p:ph type="ftr" idx="11"/>
          </p:nvPr>
        </p:nvSpPr>
        <p:spPr>
          <a:xfrm>
            <a:off x="4411134" y="4834641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946" name="Google Shape;946;p26"/>
          <p:cNvSpPr txBox="1">
            <a:spLocks noGrp="1"/>
          </p:cNvSpPr>
          <p:nvPr>
            <p:ph type="title"/>
          </p:nvPr>
        </p:nvSpPr>
        <p:spPr>
          <a:xfrm>
            <a:off x="1404257" y="270079"/>
            <a:ext cx="7536546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/>
              <a:t>Breng mensen samen</a:t>
            </a:r>
            <a:endParaRPr/>
          </a:p>
        </p:txBody>
      </p:sp>
      <p:sp>
        <p:nvSpPr>
          <p:cNvPr id="947" name="Google Shape;947;p26" descr="Bring people together – Growing Great Schools Worldwide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948" name="Google Shape;94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9144" y="795655"/>
            <a:ext cx="4050512" cy="3888491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26"/>
          <p:cNvSpPr txBox="1"/>
          <p:nvPr/>
        </p:nvSpPr>
        <p:spPr>
          <a:xfrm>
            <a:off x="456062" y="794654"/>
            <a:ext cx="18065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Aankoop</a:t>
            </a:r>
            <a:endParaRPr sz="180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50" name="Google Shape;950;p26"/>
          <p:cNvSpPr txBox="1"/>
          <p:nvPr/>
        </p:nvSpPr>
        <p:spPr>
          <a:xfrm>
            <a:off x="7337485" y="893020"/>
            <a:ext cx="18065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Klanten</a:t>
            </a:r>
            <a:endParaRPr sz="180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51" name="Google Shape;951;p26"/>
          <p:cNvSpPr txBox="1"/>
          <p:nvPr/>
        </p:nvSpPr>
        <p:spPr>
          <a:xfrm>
            <a:off x="456061" y="1348345"/>
            <a:ext cx="18065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Marketing</a:t>
            </a:r>
            <a:endParaRPr sz="180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52" name="Google Shape;952;p26"/>
          <p:cNvSpPr txBox="1"/>
          <p:nvPr/>
        </p:nvSpPr>
        <p:spPr>
          <a:xfrm>
            <a:off x="456062" y="1951652"/>
            <a:ext cx="18065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Verkoop</a:t>
            </a:r>
            <a:endParaRPr sz="180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53" name="Google Shape;953;p26"/>
          <p:cNvSpPr txBox="1"/>
          <p:nvPr/>
        </p:nvSpPr>
        <p:spPr>
          <a:xfrm>
            <a:off x="456062" y="2509937"/>
            <a:ext cx="18065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Productie</a:t>
            </a:r>
            <a:endParaRPr sz="180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54" name="Google Shape;954;p26"/>
          <p:cNvSpPr txBox="1"/>
          <p:nvPr/>
        </p:nvSpPr>
        <p:spPr>
          <a:xfrm>
            <a:off x="456062" y="3117273"/>
            <a:ext cx="18065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Ontwerp</a:t>
            </a:r>
            <a:endParaRPr sz="180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55" name="Google Shape;955;p26"/>
          <p:cNvSpPr txBox="1"/>
          <p:nvPr/>
        </p:nvSpPr>
        <p:spPr>
          <a:xfrm>
            <a:off x="456062" y="3749560"/>
            <a:ext cx="18065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Boekhouding</a:t>
            </a:r>
            <a:endParaRPr sz="180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56" name="Google Shape;956;p26"/>
          <p:cNvSpPr txBox="1"/>
          <p:nvPr/>
        </p:nvSpPr>
        <p:spPr>
          <a:xfrm>
            <a:off x="7337485" y="1447018"/>
            <a:ext cx="18065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Leveranciers</a:t>
            </a:r>
            <a:endParaRPr sz="180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57" name="Google Shape;957;p26"/>
          <p:cNvSpPr txBox="1"/>
          <p:nvPr/>
        </p:nvSpPr>
        <p:spPr>
          <a:xfrm>
            <a:off x="7351416" y="2048454"/>
            <a:ext cx="18065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Installateurs</a:t>
            </a:r>
            <a:endParaRPr sz="180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58" name="Google Shape;958;p26"/>
          <p:cNvSpPr txBox="1"/>
          <p:nvPr/>
        </p:nvSpPr>
        <p:spPr>
          <a:xfrm>
            <a:off x="7351414" y="2635790"/>
            <a:ext cx="18065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Buurbedrijven</a:t>
            </a:r>
            <a:endParaRPr sz="180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59" name="Google Shape;959;p26"/>
          <p:cNvSpPr txBox="1"/>
          <p:nvPr/>
        </p:nvSpPr>
        <p:spPr>
          <a:xfrm>
            <a:off x="7351415" y="3166136"/>
            <a:ext cx="18065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Parkmanager</a:t>
            </a:r>
            <a:endParaRPr sz="180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60" name="Google Shape;960;p26"/>
          <p:cNvSpPr txBox="1"/>
          <p:nvPr/>
        </p:nvSpPr>
        <p:spPr>
          <a:xfrm>
            <a:off x="7371353" y="3713000"/>
            <a:ext cx="18065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Financiers</a:t>
            </a:r>
            <a:endParaRPr sz="180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61" name="Google Shape;961;p26"/>
          <p:cNvSpPr txBox="1"/>
          <p:nvPr/>
        </p:nvSpPr>
        <p:spPr>
          <a:xfrm>
            <a:off x="456060" y="4271292"/>
            <a:ext cx="18065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…</a:t>
            </a:r>
            <a:endParaRPr sz="180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62" name="Google Shape;962;p26"/>
          <p:cNvSpPr txBox="1"/>
          <p:nvPr/>
        </p:nvSpPr>
        <p:spPr>
          <a:xfrm>
            <a:off x="7382843" y="4300336"/>
            <a:ext cx="18065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…</a:t>
            </a:r>
            <a:endParaRPr sz="180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963" name="Google Shape;96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197" y="72310"/>
            <a:ext cx="740235" cy="77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27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969" name="Google Shape;969;p27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970" name="Google Shape;970;p27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971" name="Google Shape;971;p27"/>
          <p:cNvSpPr/>
          <p:nvPr/>
        </p:nvSpPr>
        <p:spPr>
          <a:xfrm>
            <a:off x="4572000" y="1298397"/>
            <a:ext cx="2292280" cy="22838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Samenwerken is het nieuwe normaal</a:t>
            </a:r>
            <a:endParaRPr sz="18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72" name="Google Shape;972;p27"/>
          <p:cNvSpPr/>
          <p:nvPr/>
        </p:nvSpPr>
        <p:spPr>
          <a:xfrm>
            <a:off x="7098420" y="1540307"/>
            <a:ext cx="1800000" cy="180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4</a:t>
            </a:r>
            <a:endParaRPr sz="4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73" name="Google Shape;973;p27"/>
          <p:cNvSpPr/>
          <p:nvPr/>
        </p:nvSpPr>
        <p:spPr>
          <a:xfrm>
            <a:off x="2537860" y="1540307"/>
            <a:ext cx="1800000" cy="180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Waarde zit bij de gebruiker</a:t>
            </a:r>
            <a:endParaRPr sz="16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74" name="Google Shape;974;p27"/>
          <p:cNvSpPr/>
          <p:nvPr/>
        </p:nvSpPr>
        <p:spPr>
          <a:xfrm>
            <a:off x="269580" y="1540307"/>
            <a:ext cx="1800000" cy="180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Recycleren is niet DE oplossing!</a:t>
            </a:r>
            <a:endParaRPr sz="16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28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981" name="Google Shape;981;p28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982" name="Google Shape;982;p28"/>
          <p:cNvSpPr txBox="1">
            <a:spLocks noGrp="1"/>
          </p:cNvSpPr>
          <p:nvPr>
            <p:ph type="body" idx="1"/>
          </p:nvPr>
        </p:nvSpPr>
        <p:spPr>
          <a:xfrm>
            <a:off x="455613" y="1140223"/>
            <a:ext cx="8485188" cy="346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3429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983" name="Google Shape;983;p28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pic>
        <p:nvPicPr>
          <p:cNvPr id="984" name="Google Shape;98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1961" y="610887"/>
            <a:ext cx="5700077" cy="4349745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28"/>
          <p:cNvSpPr txBox="1">
            <a:spLocks noGrp="1"/>
          </p:cNvSpPr>
          <p:nvPr>
            <p:ph type="title"/>
          </p:nvPr>
        </p:nvSpPr>
        <p:spPr>
          <a:xfrm>
            <a:off x="1085342" y="172305"/>
            <a:ext cx="7247775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cida Sans"/>
              <a:buNone/>
            </a:pPr>
            <a:r>
              <a:rPr lang="en-GB" sz="3600"/>
              <a:t>Grenzen zitten in je hoofd</a:t>
            </a:r>
            <a:endParaRPr sz="3600"/>
          </a:p>
        </p:txBody>
      </p:sp>
      <p:sp>
        <p:nvSpPr>
          <p:cNvPr id="986" name="Google Shape;986;p28"/>
          <p:cNvSpPr/>
          <p:nvPr/>
        </p:nvSpPr>
        <p:spPr>
          <a:xfrm>
            <a:off x="92168" y="86152"/>
            <a:ext cx="720000" cy="61088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9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992" name="Google Shape;992;p29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993" name="Google Shape;993;p29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994" name="Google Shape;994;p29"/>
          <p:cNvSpPr/>
          <p:nvPr/>
        </p:nvSpPr>
        <p:spPr>
          <a:xfrm>
            <a:off x="0" y="270079"/>
            <a:ext cx="9144001" cy="421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rgbClr val="53575C"/>
                </a:solidFill>
                <a:latin typeface="Lucida Sans"/>
                <a:ea typeface="Lucida Sans"/>
                <a:cs typeface="Lucida Sans"/>
                <a:sym typeface="Lucida Sans"/>
              </a:rPr>
              <a:t>IEDEREEN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53575C"/>
                </a:solidFill>
                <a:latin typeface="Lucida Sans"/>
                <a:ea typeface="Lucida Sans"/>
                <a:cs typeface="Lucida Sans"/>
                <a:sym typeface="Lucida Sans"/>
              </a:rPr>
              <a:t>w</a:t>
            </a:r>
            <a:r>
              <a:rPr lang="en-GB" sz="3600" b="0" cap="none">
                <a:solidFill>
                  <a:srgbClr val="53575C"/>
                </a:solidFill>
                <a:latin typeface="Lucida Sans"/>
                <a:ea typeface="Lucida Sans"/>
                <a:cs typeface="Lucida Sans"/>
                <a:sym typeface="Lucida Sans"/>
              </a:rPr>
              <a:t>ist dat het niet kon, totdat</a:t>
            </a:r>
            <a:endParaRPr sz="3600" b="0" cap="none">
              <a:solidFill>
                <a:srgbClr val="53575C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rgbClr val="53575C"/>
                </a:solidFill>
                <a:latin typeface="Lucida Sans"/>
                <a:ea typeface="Lucida Sans"/>
                <a:cs typeface="Lucida Sans"/>
                <a:sym typeface="Lucida Sans"/>
              </a:rPr>
              <a:t>IEMAND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53575C"/>
                </a:solidFill>
                <a:latin typeface="Lucida Sans"/>
                <a:ea typeface="Lucida Sans"/>
                <a:cs typeface="Lucida Sans"/>
                <a:sym typeface="Lucida Sans"/>
              </a:rPr>
              <a:t>l</a:t>
            </a:r>
            <a:r>
              <a:rPr lang="en-GB" sz="4000" b="0" cap="none">
                <a:solidFill>
                  <a:srgbClr val="53575C"/>
                </a:solidFill>
                <a:latin typeface="Lucida Sans"/>
                <a:ea typeface="Lucida Sans"/>
                <a:cs typeface="Lucida Sans"/>
                <a:sym typeface="Lucida Sans"/>
              </a:rPr>
              <a:t>angs kwam die dat niet wist  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3"/>
          <p:cNvGrpSpPr/>
          <p:nvPr/>
        </p:nvGrpSpPr>
        <p:grpSpPr>
          <a:xfrm>
            <a:off x="904558" y="162758"/>
            <a:ext cx="7201643" cy="4750338"/>
            <a:chOff x="266808" y="1"/>
            <a:chExt cx="7201643" cy="4750338"/>
          </a:xfrm>
        </p:grpSpPr>
        <p:grpSp>
          <p:nvGrpSpPr>
            <p:cNvPr id="315" name="Google Shape;315;p3"/>
            <p:cNvGrpSpPr/>
            <p:nvPr/>
          </p:nvGrpSpPr>
          <p:grpSpPr>
            <a:xfrm>
              <a:off x="266808" y="986618"/>
              <a:ext cx="4337881" cy="2733706"/>
              <a:chOff x="266808" y="986618"/>
              <a:chExt cx="4337881" cy="2733706"/>
            </a:xfrm>
          </p:grpSpPr>
          <p:grpSp>
            <p:nvGrpSpPr>
              <p:cNvPr id="316" name="Google Shape;316;p3"/>
              <p:cNvGrpSpPr/>
              <p:nvPr/>
            </p:nvGrpSpPr>
            <p:grpSpPr>
              <a:xfrm>
                <a:off x="1007909" y="1038052"/>
                <a:ext cx="3596780" cy="2682272"/>
                <a:chOff x="1007909" y="1085064"/>
                <a:chExt cx="4039624" cy="2635259"/>
              </a:xfrm>
            </p:grpSpPr>
            <p:sp>
              <p:nvSpPr>
                <p:cNvPr id="317" name="Google Shape;317;p3"/>
                <p:cNvSpPr/>
                <p:nvPr/>
              </p:nvSpPr>
              <p:spPr>
                <a:xfrm rot="10800000">
                  <a:off x="2188509" y="1104843"/>
                  <a:ext cx="2339117" cy="2611243"/>
                </a:xfrm>
                <a:prstGeom prst="ellipse">
                  <a:avLst/>
                </a:prstGeom>
                <a:noFill/>
                <a:ln w="57150" cap="flat" cmpd="sng">
                  <a:solidFill>
                    <a:srgbClr val="A5A5A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  <p:sp>
              <p:nvSpPr>
                <p:cNvPr id="318" name="Google Shape;318;p3"/>
                <p:cNvSpPr/>
                <p:nvPr/>
              </p:nvSpPr>
              <p:spPr>
                <a:xfrm rot="10800000">
                  <a:off x="1007909" y="1085064"/>
                  <a:ext cx="4039624" cy="2635259"/>
                </a:xfrm>
                <a:prstGeom prst="ellipse">
                  <a:avLst/>
                </a:prstGeom>
                <a:noFill/>
                <a:ln w="57150" cap="flat" cmpd="sng">
                  <a:solidFill>
                    <a:srgbClr val="A5A5A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</p:grpSp>
          <p:sp>
            <p:nvSpPr>
              <p:cNvPr id="319" name="Google Shape;319;p3"/>
              <p:cNvSpPr/>
              <p:nvPr/>
            </p:nvSpPr>
            <p:spPr>
              <a:xfrm>
                <a:off x="349642" y="2330236"/>
                <a:ext cx="831276" cy="623361"/>
              </a:xfrm>
              <a:custGeom>
                <a:avLst/>
                <a:gdLst/>
                <a:ahLst/>
                <a:cxnLst/>
                <a:rect l="l" t="t" r="r" b="b"/>
                <a:pathLst>
                  <a:path w="831276" h="623361" extrusionOk="0">
                    <a:moveTo>
                      <a:pt x="831276" y="623361"/>
                    </a:moveTo>
                    <a:cubicBezTo>
                      <a:pt x="815812" y="583723"/>
                      <a:pt x="764402" y="478496"/>
                      <a:pt x="729350" y="412964"/>
                    </a:cubicBezTo>
                    <a:cubicBezTo>
                      <a:pt x="694298" y="347432"/>
                      <a:pt x="643600" y="213391"/>
                      <a:pt x="575244" y="147873"/>
                    </a:cubicBezTo>
                    <a:cubicBezTo>
                      <a:pt x="506888" y="82355"/>
                      <a:pt x="419796" y="48813"/>
                      <a:pt x="319212" y="19857"/>
                    </a:cubicBezTo>
                    <a:cubicBezTo>
                      <a:pt x="218628" y="-9099"/>
                      <a:pt x="-73980" y="-13671"/>
                      <a:pt x="17460" y="56433"/>
                    </a:cubicBezTo>
                  </a:path>
                </a:pathLst>
              </a:custGeom>
              <a:noFill/>
              <a:ln w="57150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 rot="-5400000">
                <a:off x="230808" y="2282675"/>
                <a:ext cx="180000" cy="108000"/>
              </a:xfrm>
              <a:prstGeom prst="triangle">
                <a:avLst>
                  <a:gd name="adj" fmla="val 50000"/>
                </a:avLst>
              </a:prstGeom>
              <a:solidFill>
                <a:srgbClr val="A5A5A5"/>
              </a:solidFill>
              <a:ln w="95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 rot="7041289">
                <a:off x="3226295" y="1037367"/>
                <a:ext cx="180000" cy="108000"/>
              </a:xfrm>
              <a:prstGeom prst="triangle">
                <a:avLst>
                  <a:gd name="adj" fmla="val 50000"/>
                </a:avLst>
              </a:prstGeom>
              <a:solidFill>
                <a:srgbClr val="A5A5A5"/>
              </a:solidFill>
              <a:ln w="95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</p:grpSp>
        <p:grpSp>
          <p:nvGrpSpPr>
            <p:cNvPr id="322" name="Google Shape;322;p3"/>
            <p:cNvGrpSpPr/>
            <p:nvPr/>
          </p:nvGrpSpPr>
          <p:grpSpPr>
            <a:xfrm>
              <a:off x="3298290" y="1"/>
              <a:ext cx="4170161" cy="4750338"/>
              <a:chOff x="3318675" y="1"/>
              <a:chExt cx="4148637" cy="4750338"/>
            </a:xfrm>
          </p:grpSpPr>
          <p:grpSp>
            <p:nvGrpSpPr>
              <p:cNvPr id="323" name="Google Shape;323;p3"/>
              <p:cNvGrpSpPr/>
              <p:nvPr/>
            </p:nvGrpSpPr>
            <p:grpSpPr>
              <a:xfrm>
                <a:off x="3318675" y="1"/>
                <a:ext cx="4148637" cy="4750338"/>
                <a:chOff x="3318675" y="-26881"/>
                <a:chExt cx="4148637" cy="4750338"/>
              </a:xfrm>
            </p:grpSpPr>
            <p:grpSp>
              <p:nvGrpSpPr>
                <p:cNvPr id="324" name="Google Shape;324;p3"/>
                <p:cNvGrpSpPr/>
                <p:nvPr/>
              </p:nvGrpSpPr>
              <p:grpSpPr>
                <a:xfrm>
                  <a:off x="3318675" y="779888"/>
                  <a:ext cx="4148637" cy="3325426"/>
                  <a:chOff x="3916137" y="1140863"/>
                  <a:chExt cx="4148637" cy="3325426"/>
                </a:xfrm>
              </p:grpSpPr>
              <p:grpSp>
                <p:nvGrpSpPr>
                  <p:cNvPr id="325" name="Google Shape;325;p3"/>
                  <p:cNvGrpSpPr/>
                  <p:nvPr/>
                </p:nvGrpSpPr>
                <p:grpSpPr>
                  <a:xfrm>
                    <a:off x="3916137" y="1140863"/>
                    <a:ext cx="4148637" cy="3325426"/>
                    <a:chOff x="3916137" y="1140863"/>
                    <a:chExt cx="4148637" cy="3325426"/>
                  </a:xfrm>
                </p:grpSpPr>
                <p:sp>
                  <p:nvSpPr>
                    <p:cNvPr id="326" name="Google Shape;326;p3"/>
                    <p:cNvSpPr/>
                    <p:nvPr/>
                  </p:nvSpPr>
                  <p:spPr>
                    <a:xfrm rot="-10144196">
                      <a:off x="4870045" y="2855850"/>
                      <a:ext cx="1699392" cy="852868"/>
                    </a:xfrm>
                    <a:prstGeom prst="ellipse">
                      <a:avLst/>
                    </a:prstGeom>
                    <a:noFill/>
                    <a:ln w="5715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0" tIns="45700" rIns="0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p:txBody>
                </p:sp>
                <p:sp>
                  <p:nvSpPr>
                    <p:cNvPr id="327" name="Google Shape;327;p3"/>
                    <p:cNvSpPr/>
                    <p:nvPr/>
                  </p:nvSpPr>
                  <p:spPr>
                    <a:xfrm rot="-10144196">
                      <a:off x="4518755" y="2373532"/>
                      <a:ext cx="2419735" cy="1723479"/>
                    </a:xfrm>
                    <a:prstGeom prst="ellipse">
                      <a:avLst/>
                    </a:prstGeom>
                    <a:noFill/>
                    <a:ln w="57150" cap="flat" cmpd="sng">
                      <a:solidFill>
                        <a:srgbClr val="FECC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0" tIns="45700" rIns="0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p:txBody>
                </p:sp>
                <p:sp>
                  <p:nvSpPr>
                    <p:cNvPr id="328" name="Google Shape;328;p3"/>
                    <p:cNvSpPr/>
                    <p:nvPr/>
                  </p:nvSpPr>
                  <p:spPr>
                    <a:xfrm rot="-10144196">
                      <a:off x="4236799" y="1932901"/>
                      <a:ext cx="3068346" cy="2168181"/>
                    </a:xfrm>
                    <a:prstGeom prst="ellipse">
                      <a:avLst/>
                    </a:prstGeom>
                    <a:noFill/>
                    <a:ln w="57150" cap="flat" cmpd="sng">
                      <a:solidFill>
                        <a:srgbClr val="F1910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0" tIns="45700" rIns="0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p:txBody>
                </p:sp>
                <p:sp>
                  <p:nvSpPr>
                    <p:cNvPr id="329" name="Google Shape;329;p3"/>
                    <p:cNvSpPr/>
                    <p:nvPr/>
                  </p:nvSpPr>
                  <p:spPr>
                    <a:xfrm rot="-10144196">
                      <a:off x="4135668" y="1468329"/>
                      <a:ext cx="3709577" cy="2670495"/>
                    </a:xfrm>
                    <a:prstGeom prst="ellipse">
                      <a:avLst/>
                    </a:prstGeom>
                    <a:noFill/>
                    <a:ln w="57150" cap="flat" cmpd="sng">
                      <a:solidFill>
                        <a:srgbClr val="E84E0E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0" tIns="45700" rIns="0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p:txBody>
                </p:sp>
              </p:grpSp>
              <p:sp>
                <p:nvSpPr>
                  <p:cNvPr id="330" name="Google Shape;330;p3"/>
                  <p:cNvSpPr/>
                  <p:nvPr/>
                </p:nvSpPr>
                <p:spPr>
                  <a:xfrm>
                    <a:off x="6047024" y="3323416"/>
                    <a:ext cx="540000" cy="54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txBody>
                  <a:bodyPr spcFirstLastPara="1" wrap="square" lIns="0" tIns="45700" rIns="0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rgbClr val="FFFFFF"/>
                      </a:solidFill>
                      <a:latin typeface="Lucida Sans"/>
                      <a:ea typeface="Lucida Sans"/>
                      <a:cs typeface="Lucida Sans"/>
                      <a:sym typeface="Lucida Sans"/>
                    </a:endParaRPr>
                  </a:p>
                </p:txBody>
              </p:sp>
              <p:sp>
                <p:nvSpPr>
                  <p:cNvPr id="331" name="Google Shape;331;p3"/>
                  <p:cNvSpPr/>
                  <p:nvPr/>
                </p:nvSpPr>
                <p:spPr>
                  <a:xfrm>
                    <a:off x="6707620" y="1596665"/>
                    <a:ext cx="540000" cy="540000"/>
                  </a:xfrm>
                  <a:prstGeom prst="ellipse">
                    <a:avLst/>
                  </a:prstGeom>
                  <a:solidFill>
                    <a:srgbClr val="E84E0E"/>
                  </a:solidFill>
                  <a:ln>
                    <a:noFill/>
                  </a:ln>
                </p:spPr>
                <p:txBody>
                  <a:bodyPr spcFirstLastPara="1" wrap="square" lIns="0" tIns="45700" rIns="0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rgbClr val="FFFFFF"/>
                      </a:solidFill>
                      <a:latin typeface="Lucida Sans"/>
                      <a:ea typeface="Lucida Sans"/>
                      <a:cs typeface="Lucida Sans"/>
                      <a:sym typeface="Lucida Sans"/>
                    </a:endParaRPr>
                  </a:p>
                </p:txBody>
              </p:sp>
              <p:pic>
                <p:nvPicPr>
                  <p:cNvPr id="332" name="Google Shape;332;p3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6665620" y="1613238"/>
                    <a:ext cx="623999" cy="50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grpSp>
                <p:nvGrpSpPr>
                  <p:cNvPr id="333" name="Google Shape;333;p3"/>
                  <p:cNvGrpSpPr/>
                  <p:nvPr/>
                </p:nvGrpSpPr>
                <p:grpSpPr>
                  <a:xfrm>
                    <a:off x="6587024" y="2915620"/>
                    <a:ext cx="540000" cy="540000"/>
                    <a:chOff x="6587024" y="2915620"/>
                    <a:chExt cx="540000" cy="540000"/>
                  </a:xfrm>
                </p:grpSpPr>
                <p:sp>
                  <p:nvSpPr>
                    <p:cNvPr id="334" name="Google Shape;334;p3"/>
                    <p:cNvSpPr/>
                    <p:nvPr/>
                  </p:nvSpPr>
                  <p:spPr>
                    <a:xfrm>
                      <a:off x="6587024" y="2915620"/>
                      <a:ext cx="540000" cy="540000"/>
                    </a:xfrm>
                    <a:prstGeom prst="ellipse">
                      <a:avLst/>
                    </a:prstGeom>
                    <a:solidFill>
                      <a:srgbClr val="FECC00"/>
                    </a:solidFill>
                    <a:ln>
                      <a:noFill/>
                    </a:ln>
                  </p:spPr>
                  <p:txBody>
                    <a:bodyPr spcFirstLastPara="1" wrap="square" lIns="0" tIns="45700" rIns="0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p:txBody>
                </p:sp>
                <p:pic>
                  <p:nvPicPr>
                    <p:cNvPr id="335" name="Google Shape;335;p3"/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/>
                    <a:stretch/>
                  </p:blipFill>
                  <p:spPr>
                    <a:xfrm>
                      <a:off x="6615597" y="2976532"/>
                      <a:ext cx="490287" cy="396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grpSp>
                <p:nvGrpSpPr>
                  <p:cNvPr id="336" name="Google Shape;336;p3"/>
                  <p:cNvGrpSpPr/>
                  <p:nvPr/>
                </p:nvGrpSpPr>
                <p:grpSpPr>
                  <a:xfrm>
                    <a:off x="6741206" y="2265099"/>
                    <a:ext cx="540000" cy="540000"/>
                    <a:chOff x="6698353" y="2329685"/>
                    <a:chExt cx="540000" cy="540000"/>
                  </a:xfrm>
                </p:grpSpPr>
                <p:sp>
                  <p:nvSpPr>
                    <p:cNvPr id="337" name="Google Shape;337;p3"/>
                    <p:cNvSpPr/>
                    <p:nvPr/>
                  </p:nvSpPr>
                  <p:spPr>
                    <a:xfrm>
                      <a:off x="6698353" y="2329685"/>
                      <a:ext cx="540000" cy="540000"/>
                    </a:xfrm>
                    <a:prstGeom prst="ellipse">
                      <a:avLst/>
                    </a:prstGeom>
                    <a:solidFill>
                      <a:srgbClr val="F19109"/>
                    </a:solidFill>
                    <a:ln>
                      <a:noFill/>
                    </a:ln>
                  </p:spPr>
                  <p:txBody>
                    <a:bodyPr spcFirstLastPara="1" wrap="square" lIns="0" tIns="45700" rIns="0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p:txBody>
                </p:sp>
                <p:pic>
                  <p:nvPicPr>
                    <p:cNvPr id="338" name="Google Shape;338;p3"/>
                    <p:cNvPicPr preferRelativeResize="0"/>
                    <p:nvPr/>
                  </p:nvPicPr>
                  <p:blipFill rotWithShape="1">
                    <a:blip r:embed="rId5">
                      <a:alphaModFix/>
                    </a:blip>
                    <a:srcRect/>
                    <a:stretch/>
                  </p:blipFill>
                  <p:spPr>
                    <a:xfrm>
                      <a:off x="6707620" y="2383078"/>
                      <a:ext cx="521424" cy="4211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pic>
                <p:nvPicPr>
                  <p:cNvPr id="339" name="Google Shape;339;p3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5903830" y="3282284"/>
                    <a:ext cx="794523" cy="64173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340" name="Google Shape;340;p3"/>
                <p:cNvSpPr/>
                <p:nvPr/>
              </p:nvSpPr>
              <p:spPr>
                <a:xfrm>
                  <a:off x="3363940" y="-26881"/>
                  <a:ext cx="1457907" cy="475033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</p:grpSp>
          <p:sp>
            <p:nvSpPr>
              <p:cNvPr id="341" name="Google Shape;341;p3"/>
              <p:cNvSpPr/>
              <p:nvPr/>
            </p:nvSpPr>
            <p:spPr>
              <a:xfrm rot="-6489324">
                <a:off x="4736501" y="1985108"/>
                <a:ext cx="180000" cy="108000"/>
              </a:xfrm>
              <a:prstGeom prst="triangle">
                <a:avLst>
                  <a:gd name="adj" fmla="val 50000"/>
                </a:avLst>
              </a:prstGeom>
              <a:solidFill>
                <a:srgbClr val="FECC00"/>
              </a:soli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 rot="-6489324">
                <a:off x="4726973" y="1542760"/>
                <a:ext cx="180000" cy="108000"/>
              </a:xfrm>
              <a:prstGeom prst="triangle">
                <a:avLst>
                  <a:gd name="adj" fmla="val 50000"/>
                </a:avLst>
              </a:prstGeom>
              <a:solidFill>
                <a:srgbClr val="F19109"/>
              </a:soli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 rot="-6489324">
                <a:off x="4737222" y="1086397"/>
                <a:ext cx="180000" cy="108000"/>
              </a:xfrm>
              <a:prstGeom prst="triangle">
                <a:avLst>
                  <a:gd name="adj" fmla="val 50000"/>
                </a:avLst>
              </a:prstGeom>
              <a:solidFill>
                <a:srgbClr val="E84E0E"/>
              </a:soli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 rot="-6489324">
                <a:off x="4756214" y="2453294"/>
                <a:ext cx="180000" cy="10800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</p:grpSp>
      </p:grpSp>
      <p:grpSp>
        <p:nvGrpSpPr>
          <p:cNvPr id="345" name="Google Shape;345;p3"/>
          <p:cNvGrpSpPr/>
          <p:nvPr/>
        </p:nvGrpSpPr>
        <p:grpSpPr>
          <a:xfrm>
            <a:off x="4220740" y="700171"/>
            <a:ext cx="1080002" cy="4212491"/>
            <a:chOff x="296122" y="432"/>
            <a:chExt cx="1080002" cy="4212491"/>
          </a:xfrm>
        </p:grpSpPr>
        <p:sp>
          <p:nvSpPr>
            <p:cNvPr id="346" name="Google Shape;346;p3"/>
            <p:cNvSpPr/>
            <p:nvPr/>
          </p:nvSpPr>
          <p:spPr>
            <a:xfrm>
              <a:off x="296122" y="432"/>
              <a:ext cx="1080002" cy="431099"/>
            </a:xfrm>
            <a:prstGeom prst="roundRect">
              <a:avLst>
                <a:gd name="adj" fmla="val 10000"/>
              </a:avLst>
            </a:prstGeom>
            <a:solidFill>
              <a:srgbClr val="004077"/>
            </a:solidFill>
            <a:ln w="25400" cap="flat" cmpd="sng">
              <a:solidFill>
                <a:srgbClr val="0040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 txBox="1"/>
            <p:nvPr/>
          </p:nvSpPr>
          <p:spPr>
            <a:xfrm>
              <a:off x="308748" y="13058"/>
              <a:ext cx="1054750" cy="40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Lucida Sans"/>
                <a:buNone/>
              </a:pPr>
              <a:r>
                <a:rPr lang="en-GB" sz="8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MATERIALEN</a:t>
              </a:r>
              <a:endParaRPr sz="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 rot="5400000">
              <a:off x="777239" y="418723"/>
              <a:ext cx="115916" cy="13909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 txBox="1"/>
            <p:nvPr/>
          </p:nvSpPr>
          <p:spPr>
            <a:xfrm>
              <a:off x="793468" y="430315"/>
              <a:ext cx="83459" cy="8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Lucida Sans"/>
                <a:buNone/>
              </a:pPr>
              <a:endParaRPr sz="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296122" y="586086"/>
              <a:ext cx="1080002" cy="309109"/>
            </a:xfrm>
            <a:prstGeom prst="roundRect">
              <a:avLst>
                <a:gd name="adj" fmla="val 10000"/>
              </a:avLst>
            </a:prstGeom>
            <a:solidFill>
              <a:srgbClr val="004077"/>
            </a:solidFill>
            <a:ln w="25400" cap="flat" cmpd="sng">
              <a:solidFill>
                <a:srgbClr val="0040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 txBox="1"/>
            <p:nvPr/>
          </p:nvSpPr>
          <p:spPr>
            <a:xfrm>
              <a:off x="305175" y="595139"/>
              <a:ext cx="1061896" cy="291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Lucida Sans"/>
                <a:buNone/>
              </a:pPr>
              <a:r>
                <a:rPr lang="en-GB" sz="8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ONDERDELEN</a:t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 rot="5400000">
              <a:off x="777239" y="882387"/>
              <a:ext cx="115916" cy="13909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 txBox="1"/>
            <p:nvPr/>
          </p:nvSpPr>
          <p:spPr>
            <a:xfrm>
              <a:off x="793468" y="893979"/>
              <a:ext cx="83459" cy="8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Lucida Sans"/>
                <a:buNone/>
              </a:pPr>
              <a:endParaRPr sz="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296122" y="1049751"/>
              <a:ext cx="1080002" cy="309109"/>
            </a:xfrm>
            <a:prstGeom prst="roundRect">
              <a:avLst>
                <a:gd name="adj" fmla="val 10000"/>
              </a:avLst>
            </a:prstGeom>
            <a:solidFill>
              <a:srgbClr val="004077"/>
            </a:solidFill>
            <a:ln w="25400" cap="flat" cmpd="sng">
              <a:solidFill>
                <a:srgbClr val="0040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 txBox="1"/>
            <p:nvPr/>
          </p:nvSpPr>
          <p:spPr>
            <a:xfrm>
              <a:off x="305175" y="1058804"/>
              <a:ext cx="1061896" cy="291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Lucida Sans"/>
                <a:buNone/>
              </a:pPr>
              <a:r>
                <a:rPr lang="en-GB" sz="8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PRODUCTEN</a:t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 rot="5400000">
              <a:off x="777239" y="1346052"/>
              <a:ext cx="115916" cy="13909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 txBox="1"/>
            <p:nvPr/>
          </p:nvSpPr>
          <p:spPr>
            <a:xfrm>
              <a:off x="793468" y="1357644"/>
              <a:ext cx="83459" cy="8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Lucida Sans"/>
                <a:buNone/>
              </a:pPr>
              <a:endParaRPr sz="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296122" y="1513416"/>
              <a:ext cx="1080002" cy="309109"/>
            </a:xfrm>
            <a:prstGeom prst="roundRect">
              <a:avLst>
                <a:gd name="adj" fmla="val 10000"/>
              </a:avLst>
            </a:prstGeom>
            <a:solidFill>
              <a:srgbClr val="004077"/>
            </a:solidFill>
            <a:ln w="25400" cap="flat" cmpd="sng">
              <a:solidFill>
                <a:srgbClr val="0040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 txBox="1"/>
            <p:nvPr/>
          </p:nvSpPr>
          <p:spPr>
            <a:xfrm>
              <a:off x="305175" y="1522469"/>
              <a:ext cx="1061896" cy="291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Lucida Sans"/>
                <a:buNone/>
              </a:pPr>
              <a:r>
                <a:rPr lang="en-GB" sz="8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DIENSTEN</a:t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 rot="5400000">
              <a:off x="777239" y="1809716"/>
              <a:ext cx="115916" cy="13909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 txBox="1"/>
            <p:nvPr/>
          </p:nvSpPr>
          <p:spPr>
            <a:xfrm>
              <a:off x="793468" y="1821308"/>
              <a:ext cx="83459" cy="8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Lucida Sans"/>
                <a:buNone/>
              </a:pPr>
              <a:endParaRPr sz="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36072" y="1977080"/>
              <a:ext cx="800102" cy="84484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40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 txBox="1"/>
            <p:nvPr/>
          </p:nvSpPr>
          <p:spPr>
            <a:xfrm>
              <a:off x="459506" y="2000514"/>
              <a:ext cx="753234" cy="797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077"/>
                </a:buClr>
                <a:buSzPts val="800"/>
                <a:buFont typeface="Lucida Sans"/>
                <a:buNone/>
              </a:pPr>
              <a:r>
                <a:rPr lang="en-GB" sz="800" b="1">
                  <a:solidFill>
                    <a:srgbClr val="004077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GEBRUIKER</a:t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rot="5400000">
              <a:off x="777239" y="2809121"/>
              <a:ext cx="115916" cy="13909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 txBox="1"/>
            <p:nvPr/>
          </p:nvSpPr>
          <p:spPr>
            <a:xfrm>
              <a:off x="793468" y="2820713"/>
              <a:ext cx="83459" cy="8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Lucida Sans"/>
                <a:buNone/>
              </a:pPr>
              <a:endParaRPr sz="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296122" y="2976484"/>
              <a:ext cx="1080002" cy="309109"/>
            </a:xfrm>
            <a:prstGeom prst="roundRect">
              <a:avLst>
                <a:gd name="adj" fmla="val 10000"/>
              </a:avLst>
            </a:prstGeom>
            <a:solidFill>
              <a:srgbClr val="004077"/>
            </a:solidFill>
            <a:ln w="25400" cap="flat" cmpd="sng">
              <a:solidFill>
                <a:srgbClr val="0040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 txBox="1"/>
            <p:nvPr/>
          </p:nvSpPr>
          <p:spPr>
            <a:xfrm>
              <a:off x="305175" y="2985537"/>
              <a:ext cx="1061896" cy="291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Lucida Sans"/>
                <a:buNone/>
              </a:pPr>
              <a:r>
                <a:rPr lang="en-GB" sz="8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RESTSTROMEN</a:t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rot="5400000">
              <a:off x="777239" y="3272785"/>
              <a:ext cx="115916" cy="13909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 txBox="1"/>
            <p:nvPr/>
          </p:nvSpPr>
          <p:spPr>
            <a:xfrm>
              <a:off x="793468" y="3284377"/>
              <a:ext cx="83459" cy="8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Lucida Sans"/>
                <a:buNone/>
              </a:pPr>
              <a:endParaRPr sz="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296122" y="3440149"/>
              <a:ext cx="1080002" cy="30910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 txBox="1"/>
            <p:nvPr/>
          </p:nvSpPr>
          <p:spPr>
            <a:xfrm>
              <a:off x="305175" y="3449202"/>
              <a:ext cx="1061896" cy="291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Lucida Sans"/>
                <a:buNone/>
              </a:pPr>
              <a:r>
                <a:rPr lang="en-GB" sz="8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ENERGIE</a:t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rot="5400000">
              <a:off x="777239" y="3736450"/>
              <a:ext cx="115916" cy="13909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 txBox="1"/>
            <p:nvPr/>
          </p:nvSpPr>
          <p:spPr>
            <a:xfrm>
              <a:off x="793468" y="3748042"/>
              <a:ext cx="83459" cy="8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Lucida Sans"/>
                <a:buNone/>
              </a:pPr>
              <a:endParaRPr sz="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296122" y="3903814"/>
              <a:ext cx="1080002" cy="309109"/>
            </a:xfrm>
            <a:prstGeom prst="roundRect">
              <a:avLst>
                <a:gd name="adj" fmla="val 10000"/>
              </a:avLst>
            </a:prstGeom>
            <a:solidFill>
              <a:srgbClr val="5D0019"/>
            </a:solidFill>
            <a:ln w="25400" cap="flat" cmpd="sng">
              <a:solidFill>
                <a:srgbClr val="5D00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 txBox="1"/>
            <p:nvPr/>
          </p:nvSpPr>
          <p:spPr>
            <a:xfrm>
              <a:off x="305175" y="3912867"/>
              <a:ext cx="1061896" cy="291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Lucida Sans"/>
                <a:buNone/>
              </a:pPr>
              <a:r>
                <a:rPr lang="en-GB" sz="8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AFVAL</a:t>
              </a:r>
              <a:endParaRPr/>
            </a:p>
          </p:txBody>
        </p:sp>
      </p:grpSp>
      <p:sp>
        <p:nvSpPr>
          <p:cNvPr id="376" name="Google Shape;376;p3"/>
          <p:cNvSpPr/>
          <p:nvPr/>
        </p:nvSpPr>
        <p:spPr>
          <a:xfrm>
            <a:off x="2435926" y="3482678"/>
            <a:ext cx="542802" cy="54000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77" name="Google Shape;377;p3"/>
          <p:cNvSpPr/>
          <p:nvPr/>
        </p:nvSpPr>
        <p:spPr>
          <a:xfrm>
            <a:off x="1615788" y="2959718"/>
            <a:ext cx="542802" cy="54000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78" name="Google Shape;378;p3"/>
          <p:cNvSpPr/>
          <p:nvPr/>
        </p:nvSpPr>
        <p:spPr>
          <a:xfrm>
            <a:off x="311749" y="2204284"/>
            <a:ext cx="542802" cy="54000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79" name="Google Shape;379;p3"/>
          <p:cNvSpPr/>
          <p:nvPr/>
        </p:nvSpPr>
        <p:spPr>
          <a:xfrm>
            <a:off x="1542308" y="1657084"/>
            <a:ext cx="542802" cy="54000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0" name="Google Shape;380;p3"/>
          <p:cNvSpPr/>
          <p:nvPr/>
        </p:nvSpPr>
        <p:spPr>
          <a:xfrm>
            <a:off x="2342396" y="1014139"/>
            <a:ext cx="542802" cy="54000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1" name="Google Shape;381;p3"/>
          <p:cNvSpPr/>
          <p:nvPr/>
        </p:nvSpPr>
        <p:spPr>
          <a:xfrm>
            <a:off x="2451769" y="2254076"/>
            <a:ext cx="542802" cy="54000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2" name="Google Shape;382;p3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/>
              <a:t>Circulaire Economie</a:t>
            </a:r>
            <a:endParaRPr/>
          </a:p>
        </p:txBody>
      </p:sp>
      <p:sp>
        <p:nvSpPr>
          <p:cNvPr id="383" name="Google Shape;383;p3"/>
          <p:cNvSpPr txBox="1"/>
          <p:nvPr/>
        </p:nvSpPr>
        <p:spPr>
          <a:xfrm>
            <a:off x="487749" y="1134125"/>
            <a:ext cx="17572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Biologische cyclus</a:t>
            </a:r>
            <a:endParaRPr/>
          </a:p>
        </p:txBody>
      </p:sp>
      <p:sp>
        <p:nvSpPr>
          <p:cNvPr id="384" name="Google Shape;384;p3"/>
          <p:cNvSpPr txBox="1"/>
          <p:nvPr/>
        </p:nvSpPr>
        <p:spPr>
          <a:xfrm>
            <a:off x="7306019" y="1130250"/>
            <a:ext cx="17475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4077"/>
                </a:solidFill>
                <a:latin typeface="Lucida Sans"/>
                <a:ea typeface="Lucida Sans"/>
                <a:cs typeface="Lucida Sans"/>
                <a:sym typeface="Lucida Sans"/>
              </a:rPr>
              <a:t>Technische cyclus</a:t>
            </a:r>
            <a:endParaRPr/>
          </a:p>
        </p:txBody>
      </p:sp>
      <p:pic>
        <p:nvPicPr>
          <p:cNvPr id="385" name="Google Shape;385;p3" descr="Vuu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2784" y="228770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" descr="Duurzaamhei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94023" y="3039519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"/>
          <p:cNvSpPr/>
          <p:nvPr/>
        </p:nvSpPr>
        <p:spPr>
          <a:xfrm>
            <a:off x="1627615" y="1748636"/>
            <a:ext cx="360000" cy="36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88" name="Google Shape;388;p3" descr="Noord-Amerik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34615" y="1765902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" descr="Graafmachin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32948" y="3558939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65036" y="1050476"/>
            <a:ext cx="453081" cy="4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87603" y="2200868"/>
            <a:ext cx="487518" cy="597128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"/>
          <p:cNvSpPr txBox="1"/>
          <p:nvPr/>
        </p:nvSpPr>
        <p:spPr>
          <a:xfrm>
            <a:off x="1198093" y="4683663"/>
            <a:ext cx="198537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Inspired by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Ellen MacArthur Foundation</a:t>
            </a:r>
            <a:endParaRPr sz="800">
              <a:solidFill>
                <a:srgbClr val="A5A5A5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393" name="Google Shape;393;p3"/>
          <p:cNvGrpSpPr/>
          <p:nvPr/>
        </p:nvGrpSpPr>
        <p:grpSpPr>
          <a:xfrm>
            <a:off x="7885555" y="4366782"/>
            <a:ext cx="1236788" cy="598269"/>
            <a:chOff x="7549072" y="4366782"/>
            <a:chExt cx="1236788" cy="598269"/>
          </a:xfrm>
        </p:grpSpPr>
        <p:sp>
          <p:nvSpPr>
            <p:cNvPr id="394" name="Google Shape;394;p3"/>
            <p:cNvSpPr txBox="1"/>
            <p:nvPr/>
          </p:nvSpPr>
          <p:spPr>
            <a:xfrm>
              <a:off x="7549072" y="4366782"/>
              <a:ext cx="1236788" cy="338554"/>
            </a:xfrm>
            <a:prstGeom prst="rect">
              <a:avLst/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b="1">
                  <a:solidFill>
                    <a:srgbClr val="004077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Functionaliteit van materialen behouden</a:t>
              </a:r>
              <a:endParaRPr sz="1000" b="1">
                <a:solidFill>
                  <a:srgbClr val="004077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grpSp>
          <p:nvGrpSpPr>
            <p:cNvPr id="395" name="Google Shape;395;p3"/>
            <p:cNvGrpSpPr/>
            <p:nvPr/>
          </p:nvGrpSpPr>
          <p:grpSpPr>
            <a:xfrm>
              <a:off x="7549072" y="4727322"/>
              <a:ext cx="1236788" cy="237729"/>
              <a:chOff x="7549072" y="4727322"/>
              <a:chExt cx="1236788" cy="237729"/>
            </a:xfrm>
          </p:grpSpPr>
          <p:grpSp>
            <p:nvGrpSpPr>
              <p:cNvPr id="396" name="Google Shape;396;p3"/>
              <p:cNvGrpSpPr/>
              <p:nvPr/>
            </p:nvGrpSpPr>
            <p:grpSpPr>
              <a:xfrm>
                <a:off x="7643322" y="4727322"/>
                <a:ext cx="1007172" cy="70003"/>
                <a:chOff x="7549072" y="4781536"/>
                <a:chExt cx="1007172" cy="70003"/>
              </a:xfrm>
            </p:grpSpPr>
            <p:sp>
              <p:nvSpPr>
                <p:cNvPr id="397" name="Google Shape;397;p3"/>
                <p:cNvSpPr/>
                <p:nvPr/>
              </p:nvSpPr>
              <p:spPr>
                <a:xfrm>
                  <a:off x="7729588" y="4781536"/>
                  <a:ext cx="104590" cy="700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  <p:sp>
              <p:nvSpPr>
                <p:cNvPr id="398" name="Google Shape;398;p3"/>
                <p:cNvSpPr/>
                <p:nvPr/>
              </p:nvSpPr>
              <p:spPr>
                <a:xfrm>
                  <a:off x="7910104" y="4781536"/>
                  <a:ext cx="104590" cy="700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19109"/>
                </a:solidFill>
                <a:ln>
                  <a:noFill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  <p:sp>
              <p:nvSpPr>
                <p:cNvPr id="399" name="Google Shape;399;p3"/>
                <p:cNvSpPr/>
                <p:nvPr/>
              </p:nvSpPr>
              <p:spPr>
                <a:xfrm>
                  <a:off x="8090620" y="4781536"/>
                  <a:ext cx="104590" cy="700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84E0E"/>
                </a:solidFill>
                <a:ln>
                  <a:noFill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  <p:sp>
              <p:nvSpPr>
                <p:cNvPr id="400" name="Google Shape;400;p3"/>
                <p:cNvSpPr/>
                <p:nvPr/>
              </p:nvSpPr>
              <p:spPr>
                <a:xfrm>
                  <a:off x="8271136" y="4781536"/>
                  <a:ext cx="104590" cy="700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  <p:sp>
              <p:nvSpPr>
                <p:cNvPr id="401" name="Google Shape;401;p3"/>
                <p:cNvSpPr/>
                <p:nvPr/>
              </p:nvSpPr>
              <p:spPr>
                <a:xfrm>
                  <a:off x="8451654" y="4781536"/>
                  <a:ext cx="104590" cy="700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D0019"/>
                </a:solidFill>
                <a:ln>
                  <a:noFill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  <p:sp>
              <p:nvSpPr>
                <p:cNvPr id="402" name="Google Shape;402;p3"/>
                <p:cNvSpPr/>
                <p:nvPr/>
              </p:nvSpPr>
              <p:spPr>
                <a:xfrm>
                  <a:off x="7549072" y="4781536"/>
                  <a:ext cx="104590" cy="7000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9525" cap="flat" cmpd="sng">
                  <a:solidFill>
                    <a:srgbClr val="00407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</p:grpSp>
          <p:sp>
            <p:nvSpPr>
              <p:cNvPr id="403" name="Google Shape;403;p3"/>
              <p:cNvSpPr txBox="1"/>
              <p:nvPr/>
            </p:nvSpPr>
            <p:spPr>
              <a:xfrm>
                <a:off x="7549072" y="4811163"/>
                <a:ext cx="1236788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400">
                    <a:solidFill>
                      <a:srgbClr val="004077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Hoog		Laag</a:t>
                </a:r>
                <a:endParaRPr sz="600">
                  <a:solidFill>
                    <a:srgbClr val="004077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</p:grpSp>
      </p:grpSp>
      <p:pic>
        <p:nvPicPr>
          <p:cNvPr id="404" name="Google Shape;404;p3" descr="Vuu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648" y="4133267"/>
            <a:ext cx="266627" cy="266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" descr="Vuilni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09832" y="4646541"/>
            <a:ext cx="218937" cy="21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30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1000" name="Google Shape;1000;p30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1001" name="Google Shape;1001;p30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1002" name="Google Shape;1002;p30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/>
              <a:t>Niet alles is wat het lijkt</a:t>
            </a:r>
            <a:endParaRPr/>
          </a:p>
        </p:txBody>
      </p:sp>
      <p:pic>
        <p:nvPicPr>
          <p:cNvPr id="1003" name="Google Shape;1003;p30" descr="Wegwerp Pallets – Van Herpen Palle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844" y="1075757"/>
            <a:ext cx="7718425" cy="3391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31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1010" name="Google Shape;1010;p31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1011" name="Google Shape;1011;p31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1012" name="Google Shape;1012;p31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endParaRPr/>
          </a:p>
        </p:txBody>
      </p:sp>
      <p:pic>
        <p:nvPicPr>
          <p:cNvPr id="1013" name="Google Shape;1013;p31" descr="Graphene Houthalen Helchteren a-tract archite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31"/>
          <p:cNvSpPr/>
          <p:nvPr/>
        </p:nvSpPr>
        <p:spPr>
          <a:xfrm>
            <a:off x="159491" y="3274828"/>
            <a:ext cx="8834475" cy="175986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3829050" marR="0" lvl="8" indent="-825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endParaRPr sz="1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15" name="Google Shape;101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231" y="3594970"/>
            <a:ext cx="1305838" cy="11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4609" y="3558855"/>
            <a:ext cx="1146987" cy="114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6159" y="3529200"/>
            <a:ext cx="2006271" cy="1193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1557" y="3411638"/>
            <a:ext cx="1931887" cy="1215917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32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1025" name="Google Shape;1025;p32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1026" name="Google Shape;1026;p32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1027" name="Google Shape;1027;p32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endParaRPr/>
          </a:p>
        </p:txBody>
      </p:sp>
      <p:pic>
        <p:nvPicPr>
          <p:cNvPr id="1028" name="Google Shape;102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244" y="372574"/>
            <a:ext cx="4062207" cy="460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554" y="156211"/>
            <a:ext cx="1228725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32"/>
          <p:cNvSpPr/>
          <p:nvPr/>
        </p:nvSpPr>
        <p:spPr>
          <a:xfrm>
            <a:off x="4986670" y="172305"/>
            <a:ext cx="3954132" cy="448567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Afvalmakelaar 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Bedrijfspartner (orchestrator) met gelijk doel: 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✔"/>
            </a:pPr>
            <a:r>
              <a:rPr lang="en-GB" sz="1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reduceren van afval en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✔"/>
            </a:pPr>
            <a:r>
              <a:rPr lang="en-GB" sz="1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reductie van kosten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✔"/>
            </a:pPr>
            <a:r>
              <a:rPr lang="en-GB" sz="1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reductie van milieuimpact,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opklimmen in afvalhiërarchie</a:t>
            </a:r>
            <a:endParaRPr/>
          </a:p>
          <a:p>
            <a:pPr marL="285750" marR="0" lvl="0" indent="-215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endParaRPr sz="1100" b="1" i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31" name="Google Shape;1031;p32" descr="Factory Icon Transparent #96054 - Free Icons Librar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28634" y="3484387"/>
            <a:ext cx="970147" cy="970147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32"/>
          <p:cNvSpPr/>
          <p:nvPr/>
        </p:nvSpPr>
        <p:spPr>
          <a:xfrm>
            <a:off x="6393331" y="3682381"/>
            <a:ext cx="432576" cy="57415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33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1038" name="Google Shape;1038;p33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1039" name="Google Shape;1039;p33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1040" name="Google Shape;1040;p33"/>
          <p:cNvSpPr/>
          <p:nvPr/>
        </p:nvSpPr>
        <p:spPr>
          <a:xfrm>
            <a:off x="4572000" y="1298397"/>
            <a:ext cx="2292280" cy="22838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Samenwerken is het nieuwe normaal</a:t>
            </a:r>
            <a:endParaRPr sz="18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41" name="Google Shape;1041;p33"/>
          <p:cNvSpPr/>
          <p:nvPr/>
        </p:nvSpPr>
        <p:spPr>
          <a:xfrm>
            <a:off x="7098420" y="1540307"/>
            <a:ext cx="1800000" cy="180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Grenzen zitten in je hoofd</a:t>
            </a:r>
            <a:endParaRPr sz="16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42" name="Google Shape;1042;p33"/>
          <p:cNvSpPr/>
          <p:nvPr/>
        </p:nvSpPr>
        <p:spPr>
          <a:xfrm>
            <a:off x="2537860" y="1540307"/>
            <a:ext cx="1800000" cy="180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Waarde zit bij de gebruiker</a:t>
            </a:r>
            <a:endParaRPr sz="16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43" name="Google Shape;1043;p33"/>
          <p:cNvSpPr/>
          <p:nvPr/>
        </p:nvSpPr>
        <p:spPr>
          <a:xfrm>
            <a:off x="269580" y="1540307"/>
            <a:ext cx="1800000" cy="180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Recycleren is niet DE oplossing!</a:t>
            </a:r>
            <a:endParaRPr sz="16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44" name="Google Shape;1044;p33"/>
          <p:cNvSpPr txBox="1"/>
          <p:nvPr/>
        </p:nvSpPr>
        <p:spPr>
          <a:xfrm>
            <a:off x="2473779" y="408213"/>
            <a:ext cx="52414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7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 sz="32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BESLUIT &amp; LEERLESSEN </a:t>
            </a:r>
            <a:endParaRPr sz="3200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34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1050" name="Google Shape;1050;p34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pic>
        <p:nvPicPr>
          <p:cNvPr id="1051" name="Google Shape;1051;p34" descr="Chart, bubbl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725" t="10654" r="5425" b="8187"/>
          <a:stretch/>
        </p:blipFill>
        <p:spPr>
          <a:xfrm>
            <a:off x="0" y="-726063"/>
            <a:ext cx="9159831" cy="5878952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34"/>
          <p:cNvSpPr/>
          <p:nvPr/>
        </p:nvSpPr>
        <p:spPr>
          <a:xfrm>
            <a:off x="2914022" y="1499348"/>
            <a:ext cx="3326005" cy="2047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35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1058" name="Google Shape;1058;p35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sp>
        <p:nvSpPr>
          <p:cNvPr id="1059" name="Google Shape;1059;p35"/>
          <p:cNvSpPr txBox="1">
            <a:spLocks noGrp="1"/>
          </p:cNvSpPr>
          <p:nvPr>
            <p:ph type="body" idx="1"/>
          </p:nvPr>
        </p:nvSpPr>
        <p:spPr>
          <a:xfrm>
            <a:off x="455613" y="1140223"/>
            <a:ext cx="8485188" cy="346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3429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060" name="Google Shape;1060;p35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pic>
        <p:nvPicPr>
          <p:cNvPr id="1061" name="Google Shape;106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72834"/>
            <a:ext cx="7186023" cy="336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35"/>
          <p:cNvSpPr txBox="1"/>
          <p:nvPr/>
        </p:nvSpPr>
        <p:spPr>
          <a:xfrm>
            <a:off x="455613" y="4339940"/>
            <a:ext cx="208308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Beeld: VanDale.nl</a:t>
            </a:r>
            <a:endParaRPr sz="900">
              <a:solidFill>
                <a:srgbClr val="A5A5A5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63" name="Google Shape;1063;p35"/>
          <p:cNvSpPr txBox="1">
            <a:spLocks noGrp="1"/>
          </p:cNvSpPr>
          <p:nvPr>
            <p:ph type="title"/>
          </p:nvPr>
        </p:nvSpPr>
        <p:spPr>
          <a:xfrm>
            <a:off x="6608921" y="2375933"/>
            <a:ext cx="2065429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Lucida Sans"/>
              <a:buNone/>
            </a:pPr>
            <a:r>
              <a:rPr lang="en-GB">
                <a:solidFill>
                  <a:srgbClr val="7F7F7F"/>
                </a:solidFill>
              </a:rPr>
              <a:t>Goesting !</a:t>
            </a:r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36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/>
              <a:t>Circular economy is a journey</a:t>
            </a:r>
            <a:endParaRPr/>
          </a:p>
        </p:txBody>
      </p:sp>
      <p:sp>
        <p:nvSpPr>
          <p:cNvPr id="1069" name="Google Shape;1069;p36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1070" name="Google Shape;1070;p36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sp>
        <p:nvSpPr>
          <p:cNvPr id="1071" name="Google Shape;1071;p36"/>
          <p:cNvSpPr/>
          <p:nvPr/>
        </p:nvSpPr>
        <p:spPr>
          <a:xfrm>
            <a:off x="1143018" y="800559"/>
            <a:ext cx="6890428" cy="3727332"/>
          </a:xfrm>
          <a:custGeom>
            <a:avLst/>
            <a:gdLst/>
            <a:ahLst/>
            <a:cxnLst/>
            <a:rect l="l" t="t" r="r" b="b"/>
            <a:pathLst>
              <a:path w="6890428" h="3727332" fill="none" extrusionOk="0">
                <a:moveTo>
                  <a:pt x="0" y="0"/>
                </a:moveTo>
                <a:cubicBezTo>
                  <a:pt x="357156" y="-12348"/>
                  <a:pt x="501102" y="22729"/>
                  <a:pt x="738847" y="0"/>
                </a:cubicBezTo>
                <a:cubicBezTo>
                  <a:pt x="976592" y="-22729"/>
                  <a:pt x="1263206" y="24133"/>
                  <a:pt x="1477693" y="0"/>
                </a:cubicBezTo>
                <a:cubicBezTo>
                  <a:pt x="1692180" y="-24133"/>
                  <a:pt x="2004966" y="28143"/>
                  <a:pt x="2277546" y="0"/>
                </a:cubicBezTo>
                <a:cubicBezTo>
                  <a:pt x="2550126" y="-28143"/>
                  <a:pt x="2742650" y="14016"/>
                  <a:pt x="2894381" y="0"/>
                </a:cubicBezTo>
                <a:cubicBezTo>
                  <a:pt x="3046113" y="-14016"/>
                  <a:pt x="3484554" y="37545"/>
                  <a:pt x="3694233" y="0"/>
                </a:cubicBezTo>
                <a:cubicBezTo>
                  <a:pt x="3903912" y="-37545"/>
                  <a:pt x="4136588" y="-19888"/>
                  <a:pt x="4250063" y="0"/>
                </a:cubicBezTo>
                <a:cubicBezTo>
                  <a:pt x="4363538" y="19888"/>
                  <a:pt x="4537445" y="-212"/>
                  <a:pt x="4744887" y="0"/>
                </a:cubicBezTo>
                <a:cubicBezTo>
                  <a:pt x="4952329" y="212"/>
                  <a:pt x="5102586" y="20280"/>
                  <a:pt x="5239711" y="0"/>
                </a:cubicBezTo>
                <a:cubicBezTo>
                  <a:pt x="5376836" y="-20280"/>
                  <a:pt x="5705603" y="24518"/>
                  <a:pt x="6100569" y="0"/>
                </a:cubicBezTo>
                <a:cubicBezTo>
                  <a:pt x="6141982" y="146098"/>
                  <a:pt x="6209359" y="312804"/>
                  <a:pt x="6340160" y="565312"/>
                </a:cubicBezTo>
                <a:cubicBezTo>
                  <a:pt x="6470961" y="817820"/>
                  <a:pt x="6580842" y="1080095"/>
                  <a:pt x="6619243" y="1223807"/>
                </a:cubicBezTo>
                <a:cubicBezTo>
                  <a:pt x="6657644" y="1367519"/>
                  <a:pt x="6795044" y="1634849"/>
                  <a:pt x="6890428" y="1863666"/>
                </a:cubicBezTo>
                <a:cubicBezTo>
                  <a:pt x="6817192" y="2021750"/>
                  <a:pt x="6707659" y="2263386"/>
                  <a:pt x="6650837" y="2428978"/>
                </a:cubicBezTo>
                <a:cubicBezTo>
                  <a:pt x="6594015" y="2594570"/>
                  <a:pt x="6472315" y="2827789"/>
                  <a:pt x="6395450" y="3031563"/>
                </a:cubicBezTo>
                <a:cubicBezTo>
                  <a:pt x="6318585" y="3235337"/>
                  <a:pt x="6242295" y="3445633"/>
                  <a:pt x="6100569" y="3727332"/>
                </a:cubicBezTo>
                <a:cubicBezTo>
                  <a:pt x="5941423" y="3711764"/>
                  <a:pt x="5721019" y="3726393"/>
                  <a:pt x="5544739" y="3727332"/>
                </a:cubicBezTo>
                <a:cubicBezTo>
                  <a:pt x="5368459" y="3728272"/>
                  <a:pt x="5188720" y="3720647"/>
                  <a:pt x="4866898" y="3727332"/>
                </a:cubicBezTo>
                <a:cubicBezTo>
                  <a:pt x="4545076" y="3734017"/>
                  <a:pt x="4291139" y="3706769"/>
                  <a:pt x="4067046" y="3727332"/>
                </a:cubicBezTo>
                <a:cubicBezTo>
                  <a:pt x="3842953" y="3747895"/>
                  <a:pt x="3475042" y="3720409"/>
                  <a:pt x="3267194" y="3727332"/>
                </a:cubicBezTo>
                <a:cubicBezTo>
                  <a:pt x="3059346" y="3734255"/>
                  <a:pt x="2781056" y="3754758"/>
                  <a:pt x="2528347" y="3727332"/>
                </a:cubicBezTo>
                <a:cubicBezTo>
                  <a:pt x="2275638" y="3699906"/>
                  <a:pt x="1977580" y="3706412"/>
                  <a:pt x="1789500" y="3727332"/>
                </a:cubicBezTo>
                <a:cubicBezTo>
                  <a:pt x="1601420" y="3748252"/>
                  <a:pt x="1339075" y="3749416"/>
                  <a:pt x="1050654" y="3727332"/>
                </a:cubicBezTo>
                <a:cubicBezTo>
                  <a:pt x="762233" y="3705248"/>
                  <a:pt x="389686" y="3679572"/>
                  <a:pt x="0" y="3727332"/>
                </a:cubicBezTo>
                <a:cubicBezTo>
                  <a:pt x="94311" y="3578150"/>
                  <a:pt x="166431" y="3258753"/>
                  <a:pt x="279084" y="3068837"/>
                </a:cubicBezTo>
                <a:cubicBezTo>
                  <a:pt x="391737" y="2878921"/>
                  <a:pt x="465752" y="2675661"/>
                  <a:pt x="542370" y="2447615"/>
                </a:cubicBezTo>
                <a:cubicBezTo>
                  <a:pt x="618988" y="2219569"/>
                  <a:pt x="690771" y="2060011"/>
                  <a:pt x="789859" y="1863666"/>
                </a:cubicBezTo>
                <a:cubicBezTo>
                  <a:pt x="684323" y="1652254"/>
                  <a:pt x="634582" y="1494368"/>
                  <a:pt x="518674" y="1223807"/>
                </a:cubicBezTo>
                <a:cubicBezTo>
                  <a:pt x="402766" y="953246"/>
                  <a:pt x="404022" y="916442"/>
                  <a:pt x="271185" y="639859"/>
                </a:cubicBezTo>
                <a:cubicBezTo>
                  <a:pt x="138348" y="363276"/>
                  <a:pt x="143836" y="250490"/>
                  <a:pt x="0" y="0"/>
                </a:cubicBezTo>
                <a:close/>
              </a:path>
              <a:path w="6890428" h="3727332" extrusionOk="0">
                <a:moveTo>
                  <a:pt x="0" y="0"/>
                </a:moveTo>
                <a:cubicBezTo>
                  <a:pt x="254799" y="-23567"/>
                  <a:pt x="379062" y="18226"/>
                  <a:pt x="616835" y="0"/>
                </a:cubicBezTo>
                <a:cubicBezTo>
                  <a:pt x="854608" y="-18226"/>
                  <a:pt x="887702" y="-11562"/>
                  <a:pt x="1111659" y="0"/>
                </a:cubicBezTo>
                <a:cubicBezTo>
                  <a:pt x="1335616" y="11562"/>
                  <a:pt x="1541920" y="24355"/>
                  <a:pt x="1911512" y="0"/>
                </a:cubicBezTo>
                <a:cubicBezTo>
                  <a:pt x="2281104" y="-24355"/>
                  <a:pt x="2273394" y="-12274"/>
                  <a:pt x="2528347" y="0"/>
                </a:cubicBezTo>
                <a:cubicBezTo>
                  <a:pt x="2783301" y="12274"/>
                  <a:pt x="2915056" y="16257"/>
                  <a:pt x="3145182" y="0"/>
                </a:cubicBezTo>
                <a:cubicBezTo>
                  <a:pt x="3375308" y="-16257"/>
                  <a:pt x="3699847" y="-26767"/>
                  <a:pt x="3945035" y="0"/>
                </a:cubicBezTo>
                <a:cubicBezTo>
                  <a:pt x="4190223" y="26767"/>
                  <a:pt x="4340669" y="20976"/>
                  <a:pt x="4500864" y="0"/>
                </a:cubicBezTo>
                <a:cubicBezTo>
                  <a:pt x="4661059" y="-20976"/>
                  <a:pt x="4905457" y="-34911"/>
                  <a:pt x="5300717" y="0"/>
                </a:cubicBezTo>
                <a:cubicBezTo>
                  <a:pt x="5695977" y="34911"/>
                  <a:pt x="5804107" y="-9443"/>
                  <a:pt x="6100569" y="0"/>
                </a:cubicBezTo>
                <a:cubicBezTo>
                  <a:pt x="6199053" y="287598"/>
                  <a:pt x="6276331" y="351527"/>
                  <a:pt x="6363855" y="621222"/>
                </a:cubicBezTo>
                <a:cubicBezTo>
                  <a:pt x="6451380" y="890917"/>
                  <a:pt x="6474919" y="959087"/>
                  <a:pt x="6627142" y="1242444"/>
                </a:cubicBezTo>
                <a:cubicBezTo>
                  <a:pt x="6779365" y="1525801"/>
                  <a:pt x="6751880" y="1560924"/>
                  <a:pt x="6890428" y="1863666"/>
                </a:cubicBezTo>
                <a:cubicBezTo>
                  <a:pt x="6824652" y="1970728"/>
                  <a:pt x="6724011" y="2207918"/>
                  <a:pt x="6650837" y="2428978"/>
                </a:cubicBezTo>
                <a:cubicBezTo>
                  <a:pt x="6577663" y="2650038"/>
                  <a:pt x="6488209" y="2782446"/>
                  <a:pt x="6371754" y="3087473"/>
                </a:cubicBezTo>
                <a:cubicBezTo>
                  <a:pt x="6255299" y="3392500"/>
                  <a:pt x="6199851" y="3539520"/>
                  <a:pt x="6100569" y="3727332"/>
                </a:cubicBezTo>
                <a:cubicBezTo>
                  <a:pt x="5858613" y="3716375"/>
                  <a:pt x="5702493" y="3742982"/>
                  <a:pt x="5422728" y="3727332"/>
                </a:cubicBezTo>
                <a:cubicBezTo>
                  <a:pt x="5142963" y="3711682"/>
                  <a:pt x="5072049" y="3708355"/>
                  <a:pt x="4805893" y="3727332"/>
                </a:cubicBezTo>
                <a:cubicBezTo>
                  <a:pt x="4539738" y="3746309"/>
                  <a:pt x="4490922" y="3721892"/>
                  <a:pt x="4311069" y="3727332"/>
                </a:cubicBezTo>
                <a:cubicBezTo>
                  <a:pt x="4131216" y="3732772"/>
                  <a:pt x="3991211" y="3710404"/>
                  <a:pt x="3755239" y="3727332"/>
                </a:cubicBezTo>
                <a:cubicBezTo>
                  <a:pt x="3519267" y="3744261"/>
                  <a:pt x="3402059" y="3713986"/>
                  <a:pt x="3199410" y="3727332"/>
                </a:cubicBezTo>
                <a:cubicBezTo>
                  <a:pt x="2996761" y="3740678"/>
                  <a:pt x="2837272" y="3748970"/>
                  <a:pt x="2582574" y="3727332"/>
                </a:cubicBezTo>
                <a:cubicBezTo>
                  <a:pt x="2327876" y="3705694"/>
                  <a:pt x="2164751" y="3739510"/>
                  <a:pt x="1782722" y="3727332"/>
                </a:cubicBezTo>
                <a:cubicBezTo>
                  <a:pt x="1400693" y="3715154"/>
                  <a:pt x="1441663" y="3694854"/>
                  <a:pt x="1104881" y="3727332"/>
                </a:cubicBezTo>
                <a:cubicBezTo>
                  <a:pt x="768099" y="3759810"/>
                  <a:pt x="389374" y="3680885"/>
                  <a:pt x="0" y="3727332"/>
                </a:cubicBezTo>
                <a:cubicBezTo>
                  <a:pt x="74341" y="3554112"/>
                  <a:pt x="190874" y="3294428"/>
                  <a:pt x="239591" y="3162020"/>
                </a:cubicBezTo>
                <a:cubicBezTo>
                  <a:pt x="288307" y="3029612"/>
                  <a:pt x="389959" y="2796675"/>
                  <a:pt x="518674" y="2503525"/>
                </a:cubicBezTo>
                <a:cubicBezTo>
                  <a:pt x="647389" y="2210375"/>
                  <a:pt x="637224" y="2143075"/>
                  <a:pt x="789859" y="1863666"/>
                </a:cubicBezTo>
                <a:cubicBezTo>
                  <a:pt x="732750" y="1676933"/>
                  <a:pt x="640478" y="1493649"/>
                  <a:pt x="550268" y="1298354"/>
                </a:cubicBezTo>
                <a:cubicBezTo>
                  <a:pt x="460059" y="1103059"/>
                  <a:pt x="355529" y="913086"/>
                  <a:pt x="279084" y="658495"/>
                </a:cubicBezTo>
                <a:cubicBezTo>
                  <a:pt x="202638" y="403904"/>
                  <a:pt x="63339" y="13407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BB0033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ucida Sans"/>
              <a:buNone/>
            </a:pPr>
            <a:endParaRPr sz="1100" b="0" i="0" u="none" strike="noStrike" cap="none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72" name="Google Shape;1072;p36"/>
          <p:cNvSpPr txBox="1"/>
          <p:nvPr/>
        </p:nvSpPr>
        <p:spPr>
          <a:xfrm>
            <a:off x="3055293" y="3897496"/>
            <a:ext cx="6861376" cy="84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en-GB"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assures progress from start to finish </a:t>
            </a:r>
            <a:endParaRPr sz="180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73" name="Google Shape;1073;p36"/>
          <p:cNvSpPr txBox="1"/>
          <p:nvPr/>
        </p:nvSpPr>
        <p:spPr>
          <a:xfrm>
            <a:off x="1577070" y="978160"/>
            <a:ext cx="6543030" cy="843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en-GB"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Using supporting initiatives</a:t>
            </a:r>
            <a:endParaRPr sz="180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74" name="Google Shape;1074;p36"/>
          <p:cNvSpPr txBox="1"/>
          <p:nvPr/>
        </p:nvSpPr>
        <p:spPr>
          <a:xfrm>
            <a:off x="284348" y="1545333"/>
            <a:ext cx="13127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Learning</a:t>
            </a:r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75" name="Google Shape;1075;p36"/>
          <p:cNvSpPr txBox="1"/>
          <p:nvPr/>
        </p:nvSpPr>
        <p:spPr>
          <a:xfrm>
            <a:off x="8206753" y="1420426"/>
            <a:ext cx="9596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Earning</a:t>
            </a:r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76" name="Google Shape;1076;p36" descr="Learning Icon – Free Download, PNG and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061" y="843089"/>
            <a:ext cx="614555" cy="61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36" descr="Euro Money Icon – Free Download, PNG and Vect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8050" y="683663"/>
            <a:ext cx="716050" cy="7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36" descr="Theory Icons - Download Free Vector Icons | Noun Projec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038" y="1929373"/>
            <a:ext cx="690578" cy="690578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36"/>
          <p:cNvSpPr txBox="1"/>
          <p:nvPr/>
        </p:nvSpPr>
        <p:spPr>
          <a:xfrm>
            <a:off x="366927" y="2718681"/>
            <a:ext cx="10951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Theory</a:t>
            </a:r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80" name="Google Shape;1080;p36" descr="Line icon for practical 2212741 Vector Art at Vecteez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29909" y="2018544"/>
            <a:ext cx="607783" cy="607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36"/>
          <p:cNvSpPr txBox="1"/>
          <p:nvPr/>
        </p:nvSpPr>
        <p:spPr>
          <a:xfrm>
            <a:off x="8131808" y="2745640"/>
            <a:ext cx="10031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Practice</a:t>
            </a:r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82" name="Google Shape;1082;p36" descr="Icon Insight Stock Illustrations – 2,578 Icon Insight Stock Illustrations,  Vectors &amp; Clipart - Dreamstime"/>
          <p:cNvPicPr preferRelativeResize="0"/>
          <p:nvPr/>
        </p:nvPicPr>
        <p:blipFill rotWithShape="1">
          <a:blip r:embed="rId7">
            <a:alphaModFix/>
          </a:blip>
          <a:srcRect l="13190" t="10216" r="11483" b="6201"/>
          <a:stretch/>
        </p:blipFill>
        <p:spPr>
          <a:xfrm>
            <a:off x="427618" y="3062160"/>
            <a:ext cx="654709" cy="72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36"/>
          <p:cNvSpPr txBox="1"/>
          <p:nvPr/>
        </p:nvSpPr>
        <p:spPr>
          <a:xfrm>
            <a:off x="366927" y="3765472"/>
            <a:ext cx="10951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Insights</a:t>
            </a:r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84" name="Google Shape;1084;p36" descr="Experience Outline Vector Icon. Customer Illustration Sign. Appreciation  Symbol. Happy Logo. Stock Vector - Illustration of modern, icon: 18259686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25651" y="3180218"/>
            <a:ext cx="728759" cy="728759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36"/>
          <p:cNvSpPr txBox="1"/>
          <p:nvPr/>
        </p:nvSpPr>
        <p:spPr>
          <a:xfrm>
            <a:off x="7841344" y="4004671"/>
            <a:ext cx="12615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Experience</a:t>
            </a:r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86" name="Google Shape;1086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55476" y="1552740"/>
            <a:ext cx="5485910" cy="214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7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endParaRPr/>
          </a:p>
        </p:txBody>
      </p:sp>
      <p:sp>
        <p:nvSpPr>
          <p:cNvPr id="1093" name="Google Shape;1093;p37"/>
          <p:cNvSpPr txBox="1">
            <a:spLocks noGrp="1"/>
          </p:cNvSpPr>
          <p:nvPr>
            <p:ph type="dt" idx="4294967295"/>
          </p:nvPr>
        </p:nvSpPr>
        <p:spPr>
          <a:xfrm>
            <a:off x="7883525" y="4770438"/>
            <a:ext cx="126047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1094" name="Google Shape;1094;p37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pic>
        <p:nvPicPr>
          <p:cNvPr id="1095" name="Google Shape;109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6139" y="2521624"/>
            <a:ext cx="1602716" cy="20609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96" name="Google Shape;109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7230" y="2521624"/>
            <a:ext cx="1460301" cy="2062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97" name="Google Shape;1097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9678" y="2378049"/>
            <a:ext cx="1927527" cy="210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266" y="2521624"/>
            <a:ext cx="1538067" cy="2062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99" name="Google Shape;1099;p3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179" y="107083"/>
            <a:ext cx="6554685" cy="203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36844" y="3645023"/>
            <a:ext cx="1680923" cy="8733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01" name="Google Shape;1101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10122" y="101377"/>
            <a:ext cx="2292742" cy="2141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3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68371" y="2391798"/>
            <a:ext cx="1680923" cy="10748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03" name="Google Shape;1103;p37" descr="logo_sirris.png"/>
          <p:cNvPicPr preferRelativeResize="0"/>
          <p:nvPr/>
        </p:nvPicPr>
        <p:blipFill rotWithShape="1">
          <a:blip r:embed="rId12">
            <a:alphaModFix amt="0"/>
          </a:blip>
          <a:srcRect/>
          <a:stretch/>
        </p:blipFill>
        <p:spPr>
          <a:xfrm>
            <a:off x="0" y="19068"/>
            <a:ext cx="694430" cy="2700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  <p:pic>
        <p:nvPicPr>
          <p:cNvPr id="1104" name="Google Shape;1104;p37"/>
          <p:cNvPicPr preferRelativeResize="0"/>
          <p:nvPr/>
        </p:nvPicPr>
        <p:blipFill rotWithShape="1">
          <a:blip r:embed="rId13">
            <a:alphaModFix amt="0"/>
          </a:blip>
          <a:srcRect/>
          <a:stretch/>
        </p:blipFill>
        <p:spPr>
          <a:xfrm>
            <a:off x="7606137" y="669508"/>
            <a:ext cx="773323" cy="598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4"/>
          <p:cNvGrpSpPr/>
          <p:nvPr/>
        </p:nvGrpSpPr>
        <p:grpSpPr>
          <a:xfrm>
            <a:off x="2810192" y="173936"/>
            <a:ext cx="4170161" cy="4750338"/>
            <a:chOff x="3318675" y="1"/>
            <a:chExt cx="4148637" cy="4750338"/>
          </a:xfrm>
        </p:grpSpPr>
        <p:grpSp>
          <p:nvGrpSpPr>
            <p:cNvPr id="412" name="Google Shape;412;p4"/>
            <p:cNvGrpSpPr/>
            <p:nvPr/>
          </p:nvGrpSpPr>
          <p:grpSpPr>
            <a:xfrm>
              <a:off x="3318675" y="1"/>
              <a:ext cx="4148637" cy="4750338"/>
              <a:chOff x="3318675" y="-26881"/>
              <a:chExt cx="4148637" cy="4750338"/>
            </a:xfrm>
          </p:grpSpPr>
          <p:grpSp>
            <p:nvGrpSpPr>
              <p:cNvPr id="413" name="Google Shape;413;p4"/>
              <p:cNvGrpSpPr/>
              <p:nvPr/>
            </p:nvGrpSpPr>
            <p:grpSpPr>
              <a:xfrm>
                <a:off x="3318675" y="779888"/>
                <a:ext cx="4148637" cy="3325426"/>
                <a:chOff x="3916137" y="1140863"/>
                <a:chExt cx="4148637" cy="3325426"/>
              </a:xfrm>
            </p:grpSpPr>
            <p:grpSp>
              <p:nvGrpSpPr>
                <p:cNvPr id="414" name="Google Shape;414;p4"/>
                <p:cNvGrpSpPr/>
                <p:nvPr/>
              </p:nvGrpSpPr>
              <p:grpSpPr>
                <a:xfrm>
                  <a:off x="3916137" y="1140863"/>
                  <a:ext cx="4148637" cy="3325426"/>
                  <a:chOff x="3916137" y="1140863"/>
                  <a:chExt cx="4148637" cy="3325426"/>
                </a:xfrm>
              </p:grpSpPr>
              <p:sp>
                <p:nvSpPr>
                  <p:cNvPr id="415" name="Google Shape;415;p4"/>
                  <p:cNvSpPr/>
                  <p:nvPr/>
                </p:nvSpPr>
                <p:spPr>
                  <a:xfrm rot="-10144196">
                    <a:off x="4870045" y="2855850"/>
                    <a:ext cx="1699392" cy="852868"/>
                  </a:xfrm>
                  <a:prstGeom prst="ellipse">
                    <a:avLst/>
                  </a:prstGeom>
                  <a:noFill/>
                  <a:ln w="57150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0" tIns="45700" rIns="0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rgbClr val="FFFFFF"/>
                      </a:solidFill>
                      <a:latin typeface="Lucida Sans"/>
                      <a:ea typeface="Lucida Sans"/>
                      <a:cs typeface="Lucida Sans"/>
                      <a:sym typeface="Lucida Sans"/>
                    </a:endParaRPr>
                  </a:p>
                </p:txBody>
              </p:sp>
              <p:sp>
                <p:nvSpPr>
                  <p:cNvPr id="416" name="Google Shape;416;p4"/>
                  <p:cNvSpPr/>
                  <p:nvPr/>
                </p:nvSpPr>
                <p:spPr>
                  <a:xfrm rot="-10144196">
                    <a:off x="4518755" y="2373532"/>
                    <a:ext cx="2419735" cy="1723479"/>
                  </a:xfrm>
                  <a:prstGeom prst="ellipse">
                    <a:avLst/>
                  </a:prstGeom>
                  <a:noFill/>
                  <a:ln w="57150" cap="flat" cmpd="sng">
                    <a:solidFill>
                      <a:srgbClr val="FECC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0" tIns="45700" rIns="0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rgbClr val="FFFFFF"/>
                      </a:solidFill>
                      <a:latin typeface="Lucida Sans"/>
                      <a:ea typeface="Lucida Sans"/>
                      <a:cs typeface="Lucida Sans"/>
                      <a:sym typeface="Lucida Sans"/>
                    </a:endParaRPr>
                  </a:p>
                </p:txBody>
              </p:sp>
              <p:sp>
                <p:nvSpPr>
                  <p:cNvPr id="417" name="Google Shape;417;p4"/>
                  <p:cNvSpPr/>
                  <p:nvPr/>
                </p:nvSpPr>
                <p:spPr>
                  <a:xfrm rot="-10144196">
                    <a:off x="4236799" y="1932901"/>
                    <a:ext cx="3068346" cy="2168181"/>
                  </a:xfrm>
                  <a:prstGeom prst="ellipse">
                    <a:avLst/>
                  </a:prstGeom>
                  <a:noFill/>
                  <a:ln w="57150" cap="flat" cmpd="sng">
                    <a:solidFill>
                      <a:srgbClr val="F1910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0" tIns="45700" rIns="0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rgbClr val="FFFFFF"/>
                      </a:solidFill>
                      <a:latin typeface="Lucida Sans"/>
                      <a:ea typeface="Lucida Sans"/>
                      <a:cs typeface="Lucida Sans"/>
                      <a:sym typeface="Lucida Sans"/>
                    </a:endParaRPr>
                  </a:p>
                </p:txBody>
              </p:sp>
              <p:sp>
                <p:nvSpPr>
                  <p:cNvPr id="418" name="Google Shape;418;p4"/>
                  <p:cNvSpPr/>
                  <p:nvPr/>
                </p:nvSpPr>
                <p:spPr>
                  <a:xfrm rot="-10144196">
                    <a:off x="4135668" y="1468329"/>
                    <a:ext cx="3709577" cy="2670495"/>
                  </a:xfrm>
                  <a:prstGeom prst="ellipse">
                    <a:avLst/>
                  </a:prstGeom>
                  <a:noFill/>
                  <a:ln w="57150" cap="flat" cmpd="sng">
                    <a:solidFill>
                      <a:srgbClr val="E84E0E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0" tIns="45700" rIns="0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rgbClr val="FFFFFF"/>
                      </a:solidFill>
                      <a:latin typeface="Lucida Sans"/>
                      <a:ea typeface="Lucida Sans"/>
                      <a:cs typeface="Lucida Sans"/>
                      <a:sym typeface="Lucida Sans"/>
                    </a:endParaRPr>
                  </a:p>
                </p:txBody>
              </p:sp>
            </p:grpSp>
            <p:sp>
              <p:nvSpPr>
                <p:cNvPr id="419" name="Google Shape;419;p4"/>
                <p:cNvSpPr/>
                <p:nvPr/>
              </p:nvSpPr>
              <p:spPr>
                <a:xfrm>
                  <a:off x="6047024" y="3323416"/>
                  <a:ext cx="540000" cy="54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6707620" y="1596665"/>
                  <a:ext cx="540000" cy="540000"/>
                </a:xfrm>
                <a:prstGeom prst="ellipse">
                  <a:avLst/>
                </a:prstGeom>
                <a:solidFill>
                  <a:srgbClr val="E84E0E"/>
                </a:solidFill>
                <a:ln>
                  <a:noFill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  <p:pic>
              <p:nvPicPr>
                <p:cNvPr id="421" name="Google Shape;421;p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665620" y="1613238"/>
                  <a:ext cx="623999" cy="504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422" name="Google Shape;422;p4"/>
                <p:cNvGrpSpPr/>
                <p:nvPr/>
              </p:nvGrpSpPr>
              <p:grpSpPr>
                <a:xfrm>
                  <a:off x="6587024" y="2915620"/>
                  <a:ext cx="540000" cy="540000"/>
                  <a:chOff x="6587024" y="2915620"/>
                  <a:chExt cx="540000" cy="540000"/>
                </a:xfrm>
              </p:grpSpPr>
              <p:sp>
                <p:nvSpPr>
                  <p:cNvPr id="423" name="Google Shape;423;p4"/>
                  <p:cNvSpPr/>
                  <p:nvPr/>
                </p:nvSpPr>
                <p:spPr>
                  <a:xfrm>
                    <a:off x="6587024" y="2915620"/>
                    <a:ext cx="540000" cy="540000"/>
                  </a:xfrm>
                  <a:prstGeom prst="ellipse">
                    <a:avLst/>
                  </a:prstGeom>
                  <a:solidFill>
                    <a:srgbClr val="FECC00"/>
                  </a:solidFill>
                  <a:ln>
                    <a:noFill/>
                  </a:ln>
                </p:spPr>
                <p:txBody>
                  <a:bodyPr spcFirstLastPara="1" wrap="square" lIns="0" tIns="45700" rIns="0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rgbClr val="FFFFFF"/>
                      </a:solidFill>
                      <a:latin typeface="Lucida Sans"/>
                      <a:ea typeface="Lucida Sans"/>
                      <a:cs typeface="Lucida Sans"/>
                      <a:sym typeface="Lucida Sans"/>
                    </a:endParaRPr>
                  </a:p>
                </p:txBody>
              </p:sp>
              <p:pic>
                <p:nvPicPr>
                  <p:cNvPr id="424" name="Google Shape;424;p4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6615597" y="2976532"/>
                    <a:ext cx="490287" cy="396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425" name="Google Shape;425;p4"/>
                <p:cNvGrpSpPr/>
                <p:nvPr/>
              </p:nvGrpSpPr>
              <p:grpSpPr>
                <a:xfrm>
                  <a:off x="6741206" y="2265099"/>
                  <a:ext cx="540000" cy="540000"/>
                  <a:chOff x="6698353" y="2329685"/>
                  <a:chExt cx="540000" cy="540000"/>
                </a:xfrm>
              </p:grpSpPr>
              <p:sp>
                <p:nvSpPr>
                  <p:cNvPr id="426" name="Google Shape;426;p4"/>
                  <p:cNvSpPr/>
                  <p:nvPr/>
                </p:nvSpPr>
                <p:spPr>
                  <a:xfrm>
                    <a:off x="6698353" y="2329685"/>
                    <a:ext cx="540000" cy="540000"/>
                  </a:xfrm>
                  <a:prstGeom prst="ellipse">
                    <a:avLst/>
                  </a:prstGeom>
                  <a:solidFill>
                    <a:srgbClr val="F19109"/>
                  </a:solidFill>
                  <a:ln>
                    <a:noFill/>
                  </a:ln>
                </p:spPr>
                <p:txBody>
                  <a:bodyPr spcFirstLastPara="1" wrap="square" lIns="0" tIns="45700" rIns="0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rgbClr val="FFFFFF"/>
                      </a:solidFill>
                      <a:latin typeface="Lucida Sans"/>
                      <a:ea typeface="Lucida Sans"/>
                      <a:cs typeface="Lucida Sans"/>
                      <a:sym typeface="Lucida Sans"/>
                    </a:endParaRPr>
                  </a:p>
                </p:txBody>
              </p:sp>
              <p:pic>
                <p:nvPicPr>
                  <p:cNvPr id="427" name="Google Shape;427;p4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6707620" y="2383078"/>
                    <a:ext cx="521424" cy="42114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428" name="Google Shape;428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5903830" y="3282284"/>
                  <a:ext cx="794523" cy="64173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429" name="Google Shape;429;p4"/>
              <p:cNvSpPr/>
              <p:nvPr/>
            </p:nvSpPr>
            <p:spPr>
              <a:xfrm>
                <a:off x="3363940" y="-26881"/>
                <a:ext cx="1457907" cy="475033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</p:grpSp>
        <p:sp>
          <p:nvSpPr>
            <p:cNvPr id="430" name="Google Shape;430;p4"/>
            <p:cNvSpPr/>
            <p:nvPr/>
          </p:nvSpPr>
          <p:spPr>
            <a:xfrm rot="-6489324">
              <a:off x="4736501" y="1985108"/>
              <a:ext cx="180000" cy="108000"/>
            </a:xfrm>
            <a:prstGeom prst="triangle">
              <a:avLst>
                <a:gd name="adj" fmla="val 50000"/>
              </a:avLst>
            </a:prstGeom>
            <a:solidFill>
              <a:srgbClr val="FECC00"/>
            </a:solidFill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31" name="Google Shape;431;p4"/>
            <p:cNvSpPr/>
            <p:nvPr/>
          </p:nvSpPr>
          <p:spPr>
            <a:xfrm rot="-6489324">
              <a:off x="4726973" y="1542760"/>
              <a:ext cx="180000" cy="108000"/>
            </a:xfrm>
            <a:prstGeom prst="triangle">
              <a:avLst>
                <a:gd name="adj" fmla="val 50000"/>
              </a:avLst>
            </a:prstGeom>
            <a:solidFill>
              <a:srgbClr val="F19109"/>
            </a:solidFill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 rot="-6489324">
              <a:off x="4737222" y="1086397"/>
              <a:ext cx="180000" cy="108000"/>
            </a:xfrm>
            <a:prstGeom prst="triangle">
              <a:avLst>
                <a:gd name="adj" fmla="val 50000"/>
              </a:avLst>
            </a:prstGeom>
            <a:solidFill>
              <a:srgbClr val="E84E0E"/>
            </a:solidFill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33" name="Google Shape;433;p4"/>
            <p:cNvSpPr/>
            <p:nvPr/>
          </p:nvSpPr>
          <p:spPr>
            <a:xfrm rot="-6489324">
              <a:off x="4756214" y="2453294"/>
              <a:ext cx="180000" cy="1080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434" name="Google Shape;434;p4"/>
          <p:cNvGrpSpPr/>
          <p:nvPr/>
        </p:nvGrpSpPr>
        <p:grpSpPr>
          <a:xfrm>
            <a:off x="3017277" y="713405"/>
            <a:ext cx="1235231" cy="4208378"/>
            <a:chOff x="218507" y="2488"/>
            <a:chExt cx="1235231" cy="4208378"/>
          </a:xfrm>
        </p:grpSpPr>
        <p:sp>
          <p:nvSpPr>
            <p:cNvPr id="435" name="Google Shape;435;p4"/>
            <p:cNvSpPr/>
            <p:nvPr/>
          </p:nvSpPr>
          <p:spPr>
            <a:xfrm>
              <a:off x="218507" y="2488"/>
              <a:ext cx="1235231" cy="430678"/>
            </a:xfrm>
            <a:prstGeom prst="roundRect">
              <a:avLst>
                <a:gd name="adj" fmla="val 10000"/>
              </a:avLst>
            </a:prstGeom>
            <a:solidFill>
              <a:srgbClr val="004077"/>
            </a:solidFill>
            <a:ln w="25400" cap="flat" cmpd="sng">
              <a:solidFill>
                <a:srgbClr val="0040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 txBox="1"/>
            <p:nvPr/>
          </p:nvSpPr>
          <p:spPr>
            <a:xfrm>
              <a:off x="231121" y="15102"/>
              <a:ext cx="1210003" cy="405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Lucida Sans"/>
                <a:buNone/>
              </a:pPr>
              <a:r>
                <a:rPr lang="en-GB" sz="8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Ontginnen en maken van </a:t>
              </a:r>
              <a:r>
                <a:rPr lang="en-GB" sz="8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MATERIALEN</a:t>
              </a:r>
              <a:endParaRPr sz="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37" name="Google Shape;437;p4"/>
            <p:cNvSpPr/>
            <p:nvPr/>
          </p:nvSpPr>
          <p:spPr>
            <a:xfrm rot="5400000">
              <a:off x="777296" y="420371"/>
              <a:ext cx="115802" cy="1389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 txBox="1"/>
            <p:nvPr/>
          </p:nvSpPr>
          <p:spPr>
            <a:xfrm>
              <a:off x="793509" y="431952"/>
              <a:ext cx="83377" cy="81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Lucida Sans"/>
                <a:buNone/>
              </a:pPr>
              <a:endParaRPr sz="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218507" y="587571"/>
              <a:ext cx="1235231" cy="308807"/>
            </a:xfrm>
            <a:prstGeom prst="roundRect">
              <a:avLst>
                <a:gd name="adj" fmla="val 10000"/>
              </a:avLst>
            </a:prstGeom>
            <a:solidFill>
              <a:srgbClr val="004077"/>
            </a:solidFill>
            <a:ln w="25400" cap="flat" cmpd="sng">
              <a:solidFill>
                <a:srgbClr val="0040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 txBox="1"/>
            <p:nvPr/>
          </p:nvSpPr>
          <p:spPr>
            <a:xfrm>
              <a:off x="227552" y="596616"/>
              <a:ext cx="1217141" cy="2907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Lucida Sans"/>
                <a:buNone/>
              </a:pPr>
              <a:r>
                <a:rPr lang="en-GB" sz="8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Maken van </a:t>
              </a:r>
              <a:r>
                <a:rPr lang="en-GB" sz="8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ONDERDELEN</a:t>
              </a: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 rot="5400000">
              <a:off x="777296" y="883583"/>
              <a:ext cx="115802" cy="1389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 txBox="1"/>
            <p:nvPr/>
          </p:nvSpPr>
          <p:spPr>
            <a:xfrm>
              <a:off x="793509" y="895164"/>
              <a:ext cx="83377" cy="81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Lucida Sans"/>
                <a:buNone/>
              </a:pPr>
              <a:endParaRPr sz="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218507" y="1050783"/>
              <a:ext cx="1235231" cy="308807"/>
            </a:xfrm>
            <a:prstGeom prst="roundRect">
              <a:avLst>
                <a:gd name="adj" fmla="val 10000"/>
              </a:avLst>
            </a:prstGeom>
            <a:solidFill>
              <a:srgbClr val="004077"/>
            </a:solidFill>
            <a:ln w="25400" cap="flat" cmpd="sng">
              <a:solidFill>
                <a:srgbClr val="0040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 txBox="1"/>
            <p:nvPr/>
          </p:nvSpPr>
          <p:spPr>
            <a:xfrm>
              <a:off x="227552" y="1059828"/>
              <a:ext cx="1217141" cy="2907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Lucida Sans"/>
                <a:buNone/>
              </a:pPr>
              <a:r>
                <a:rPr lang="en-GB" sz="8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Maken van </a:t>
              </a:r>
              <a:r>
                <a:rPr lang="en-GB" sz="8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PRODUCTEN</a:t>
              </a: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 rot="5400000">
              <a:off x="777296" y="1346795"/>
              <a:ext cx="115802" cy="1389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 txBox="1"/>
            <p:nvPr/>
          </p:nvSpPr>
          <p:spPr>
            <a:xfrm>
              <a:off x="793509" y="1358376"/>
              <a:ext cx="83377" cy="81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Lucida Sans"/>
                <a:buNone/>
              </a:pPr>
              <a:endParaRPr sz="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218507" y="1513995"/>
              <a:ext cx="1235231" cy="308807"/>
            </a:xfrm>
            <a:prstGeom prst="roundRect">
              <a:avLst>
                <a:gd name="adj" fmla="val 10000"/>
              </a:avLst>
            </a:prstGeom>
            <a:solidFill>
              <a:srgbClr val="004077"/>
            </a:solidFill>
            <a:ln w="25400" cap="flat" cmpd="sng">
              <a:solidFill>
                <a:srgbClr val="0040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 txBox="1"/>
            <p:nvPr/>
          </p:nvSpPr>
          <p:spPr>
            <a:xfrm>
              <a:off x="227552" y="1523040"/>
              <a:ext cx="1217141" cy="2907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Lucida Sans"/>
                <a:buNone/>
              </a:pPr>
              <a:r>
                <a:rPr lang="en-GB" sz="8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Aanbieden van </a:t>
              </a:r>
              <a:r>
                <a:rPr lang="en-GB" sz="8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DIENSTEN</a:t>
              </a: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 rot="5400000">
              <a:off x="777296" y="1810006"/>
              <a:ext cx="115802" cy="1389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 txBox="1"/>
            <p:nvPr/>
          </p:nvSpPr>
          <p:spPr>
            <a:xfrm>
              <a:off x="793509" y="1821587"/>
              <a:ext cx="83377" cy="81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Lucida Sans"/>
                <a:buNone/>
              </a:pPr>
              <a:endParaRPr sz="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218507" y="1977207"/>
              <a:ext cx="1235231" cy="84402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40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 txBox="1"/>
            <p:nvPr/>
          </p:nvSpPr>
          <p:spPr>
            <a:xfrm>
              <a:off x="243228" y="2001928"/>
              <a:ext cx="1185789" cy="794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077"/>
                </a:buClr>
                <a:buSzPts val="800"/>
                <a:buFont typeface="Lucida Sans"/>
                <a:buNone/>
              </a:pPr>
              <a:r>
                <a:rPr lang="en-GB" sz="800">
                  <a:solidFill>
                    <a:srgbClr val="004077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Consument wordt </a:t>
              </a:r>
              <a:r>
                <a:rPr lang="en-GB" sz="800" b="1">
                  <a:solidFill>
                    <a:srgbClr val="004077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GEBRUIKER</a:t>
              </a: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 rot="5400000">
              <a:off x="777296" y="2808435"/>
              <a:ext cx="115802" cy="1389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 txBox="1"/>
            <p:nvPr/>
          </p:nvSpPr>
          <p:spPr>
            <a:xfrm>
              <a:off x="793509" y="2820016"/>
              <a:ext cx="83377" cy="81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Lucida Sans"/>
                <a:buNone/>
              </a:pPr>
              <a:endParaRPr sz="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218507" y="2975635"/>
              <a:ext cx="1235231" cy="308807"/>
            </a:xfrm>
            <a:prstGeom prst="roundRect">
              <a:avLst>
                <a:gd name="adj" fmla="val 10000"/>
              </a:avLst>
            </a:prstGeom>
            <a:solidFill>
              <a:srgbClr val="004077"/>
            </a:solidFill>
            <a:ln w="25400" cap="flat" cmpd="sng">
              <a:solidFill>
                <a:srgbClr val="00407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 txBox="1"/>
            <p:nvPr/>
          </p:nvSpPr>
          <p:spPr>
            <a:xfrm>
              <a:off x="227552" y="2984680"/>
              <a:ext cx="1217141" cy="2907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Lucida Sans"/>
                <a:buNone/>
              </a:pPr>
              <a:r>
                <a:rPr lang="en-GB" sz="8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Ophalen van </a:t>
              </a:r>
              <a:r>
                <a:rPr lang="en-GB" sz="8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RESTSTROMEN</a:t>
              </a: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 rot="5400000">
              <a:off x="777296" y="3271647"/>
              <a:ext cx="115802" cy="1389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 txBox="1"/>
            <p:nvPr/>
          </p:nvSpPr>
          <p:spPr>
            <a:xfrm>
              <a:off x="793509" y="3283228"/>
              <a:ext cx="83377" cy="81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Lucida Sans"/>
                <a:buNone/>
              </a:pPr>
              <a:endParaRPr sz="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218507" y="3438847"/>
              <a:ext cx="1235231" cy="308807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 txBox="1"/>
            <p:nvPr/>
          </p:nvSpPr>
          <p:spPr>
            <a:xfrm>
              <a:off x="227552" y="3447892"/>
              <a:ext cx="1217141" cy="2907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Lucida Sans"/>
                <a:buNone/>
              </a:pPr>
              <a:r>
                <a:rPr lang="en-GB" sz="8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Recuperatie van </a:t>
              </a:r>
              <a:r>
                <a:rPr lang="en-GB" sz="8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ENERGIE</a:t>
              </a: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 rot="5400000">
              <a:off x="777296" y="3734858"/>
              <a:ext cx="115802" cy="1389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 txBox="1"/>
            <p:nvPr/>
          </p:nvSpPr>
          <p:spPr>
            <a:xfrm>
              <a:off x="793509" y="3746439"/>
              <a:ext cx="83377" cy="81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Lucida Sans"/>
                <a:buNone/>
              </a:pPr>
              <a:endParaRPr sz="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218507" y="3902059"/>
              <a:ext cx="1235231" cy="308807"/>
            </a:xfrm>
            <a:prstGeom prst="roundRect">
              <a:avLst>
                <a:gd name="adj" fmla="val 10000"/>
              </a:avLst>
            </a:prstGeom>
            <a:solidFill>
              <a:srgbClr val="5D0019"/>
            </a:solidFill>
            <a:ln w="25400" cap="flat" cmpd="sng">
              <a:solidFill>
                <a:srgbClr val="5D00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 txBox="1"/>
            <p:nvPr/>
          </p:nvSpPr>
          <p:spPr>
            <a:xfrm>
              <a:off x="227552" y="3911104"/>
              <a:ext cx="1217141" cy="2907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Lucida Sans"/>
                <a:buNone/>
              </a:pPr>
              <a:r>
                <a:rPr lang="en-GB" sz="8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  Storten van </a:t>
              </a:r>
              <a:r>
                <a:rPr lang="en-GB" sz="8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AFVAL</a:t>
              </a:r>
              <a:endParaRPr/>
            </a:p>
          </p:txBody>
        </p:sp>
      </p:grpSp>
      <p:sp>
        <p:nvSpPr>
          <p:cNvPr id="465" name="Google Shape;465;p4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/>
              <a:t>De circulaire economie</a:t>
            </a:r>
            <a:endParaRPr/>
          </a:p>
        </p:txBody>
      </p:sp>
      <p:sp>
        <p:nvSpPr>
          <p:cNvPr id="466" name="Google Shape;466;p4"/>
          <p:cNvSpPr txBox="1"/>
          <p:nvPr/>
        </p:nvSpPr>
        <p:spPr>
          <a:xfrm>
            <a:off x="402784" y="788698"/>
            <a:ext cx="17475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4077"/>
                </a:solidFill>
                <a:latin typeface="Lucida Sans"/>
                <a:ea typeface="Lucida Sans"/>
                <a:cs typeface="Lucida Sans"/>
                <a:sym typeface="Lucida Sans"/>
              </a:rPr>
              <a:t>Technische cyclus</a:t>
            </a:r>
            <a:endParaRPr/>
          </a:p>
        </p:txBody>
      </p:sp>
      <p:sp>
        <p:nvSpPr>
          <p:cNvPr id="467" name="Google Shape;467;p4"/>
          <p:cNvSpPr txBox="1"/>
          <p:nvPr/>
        </p:nvSpPr>
        <p:spPr>
          <a:xfrm>
            <a:off x="6169545" y="1508631"/>
            <a:ext cx="851515" cy="246221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4077"/>
                </a:solidFill>
                <a:latin typeface="Lucida Sans"/>
                <a:ea typeface="Lucida Sans"/>
                <a:cs typeface="Lucida Sans"/>
                <a:sym typeface="Lucida Sans"/>
              </a:rPr>
              <a:t>Recycleren</a:t>
            </a:r>
            <a:endParaRPr/>
          </a:p>
        </p:txBody>
      </p:sp>
      <p:sp>
        <p:nvSpPr>
          <p:cNvPr id="468" name="Google Shape;468;p4"/>
          <p:cNvSpPr txBox="1"/>
          <p:nvPr/>
        </p:nvSpPr>
        <p:spPr>
          <a:xfrm>
            <a:off x="6201176" y="2224965"/>
            <a:ext cx="1176925" cy="253916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4077"/>
                </a:solidFill>
                <a:latin typeface="Lucida Sans"/>
                <a:ea typeface="Lucida Sans"/>
                <a:cs typeface="Lucida Sans"/>
                <a:sym typeface="Lucida Sans"/>
              </a:rPr>
              <a:t>Herbestemmen</a:t>
            </a:r>
            <a:endParaRPr/>
          </a:p>
        </p:txBody>
      </p:sp>
      <p:sp>
        <p:nvSpPr>
          <p:cNvPr id="469" name="Google Shape;469;p4"/>
          <p:cNvSpPr txBox="1"/>
          <p:nvPr/>
        </p:nvSpPr>
        <p:spPr>
          <a:xfrm>
            <a:off x="6051354" y="2897435"/>
            <a:ext cx="1071127" cy="253916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4077"/>
                </a:solidFill>
                <a:latin typeface="Lucida Sans"/>
                <a:ea typeface="Lucida Sans"/>
                <a:cs typeface="Lucida Sans"/>
                <a:sym typeface="Lucida Sans"/>
              </a:rPr>
              <a:t>Hergebruiken</a:t>
            </a:r>
            <a:endParaRPr/>
          </a:p>
        </p:txBody>
      </p:sp>
      <p:sp>
        <p:nvSpPr>
          <p:cNvPr id="470" name="Google Shape;470;p4"/>
          <p:cNvSpPr txBox="1"/>
          <p:nvPr/>
        </p:nvSpPr>
        <p:spPr>
          <a:xfrm>
            <a:off x="5512396" y="3331223"/>
            <a:ext cx="816249" cy="246221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4077"/>
                </a:solidFill>
                <a:latin typeface="Lucida Sans"/>
                <a:ea typeface="Lucida Sans"/>
                <a:cs typeface="Lucida Sans"/>
                <a:sym typeface="Lucida Sans"/>
              </a:rPr>
              <a:t>Herstellen</a:t>
            </a:r>
            <a:endParaRPr sz="1100">
              <a:solidFill>
                <a:srgbClr val="004077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471" name="Google Shape;471;p4" descr="Vuu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2784" y="2287703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"/>
          <p:cNvSpPr/>
          <p:nvPr/>
        </p:nvSpPr>
        <p:spPr>
          <a:xfrm>
            <a:off x="1627615" y="1748636"/>
            <a:ext cx="360000" cy="36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73" name="Google Shape;473;p4"/>
          <p:cNvSpPr txBox="1"/>
          <p:nvPr/>
        </p:nvSpPr>
        <p:spPr>
          <a:xfrm>
            <a:off x="1198093" y="4683663"/>
            <a:ext cx="12634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Inspired by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Ellen MacArthur Foundation</a:t>
            </a:r>
            <a:endParaRPr sz="800">
              <a:solidFill>
                <a:srgbClr val="A5A5A5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474" name="Google Shape;474;p4"/>
          <p:cNvGrpSpPr/>
          <p:nvPr/>
        </p:nvGrpSpPr>
        <p:grpSpPr>
          <a:xfrm>
            <a:off x="7885555" y="4366782"/>
            <a:ext cx="1236788" cy="598269"/>
            <a:chOff x="7549072" y="4366782"/>
            <a:chExt cx="1236788" cy="598269"/>
          </a:xfrm>
        </p:grpSpPr>
        <p:sp>
          <p:nvSpPr>
            <p:cNvPr id="475" name="Google Shape;475;p4"/>
            <p:cNvSpPr txBox="1"/>
            <p:nvPr/>
          </p:nvSpPr>
          <p:spPr>
            <a:xfrm>
              <a:off x="7549072" y="4366782"/>
              <a:ext cx="1236788" cy="338554"/>
            </a:xfrm>
            <a:prstGeom prst="rect">
              <a:avLst/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b="1">
                  <a:solidFill>
                    <a:srgbClr val="004077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Functionaliteit van materialen behouden</a:t>
              </a:r>
              <a:endParaRPr sz="1000" b="1">
                <a:solidFill>
                  <a:srgbClr val="004077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grpSp>
          <p:nvGrpSpPr>
            <p:cNvPr id="476" name="Google Shape;476;p4"/>
            <p:cNvGrpSpPr/>
            <p:nvPr/>
          </p:nvGrpSpPr>
          <p:grpSpPr>
            <a:xfrm>
              <a:off x="7549072" y="4727322"/>
              <a:ext cx="1236788" cy="237729"/>
              <a:chOff x="7549072" y="4727322"/>
              <a:chExt cx="1236788" cy="237729"/>
            </a:xfrm>
          </p:grpSpPr>
          <p:grpSp>
            <p:nvGrpSpPr>
              <p:cNvPr id="477" name="Google Shape;477;p4"/>
              <p:cNvGrpSpPr/>
              <p:nvPr/>
            </p:nvGrpSpPr>
            <p:grpSpPr>
              <a:xfrm>
                <a:off x="7643322" y="4727322"/>
                <a:ext cx="1007172" cy="70003"/>
                <a:chOff x="7549072" y="4781536"/>
                <a:chExt cx="1007172" cy="70003"/>
              </a:xfrm>
            </p:grpSpPr>
            <p:sp>
              <p:nvSpPr>
                <p:cNvPr id="478" name="Google Shape;478;p4"/>
                <p:cNvSpPr/>
                <p:nvPr/>
              </p:nvSpPr>
              <p:spPr>
                <a:xfrm>
                  <a:off x="7729588" y="4781536"/>
                  <a:ext cx="104590" cy="700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  <p:sp>
              <p:nvSpPr>
                <p:cNvPr id="479" name="Google Shape;479;p4"/>
                <p:cNvSpPr/>
                <p:nvPr/>
              </p:nvSpPr>
              <p:spPr>
                <a:xfrm>
                  <a:off x="7910104" y="4781536"/>
                  <a:ext cx="104590" cy="700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19109"/>
                </a:solidFill>
                <a:ln>
                  <a:noFill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  <p:sp>
              <p:nvSpPr>
                <p:cNvPr id="480" name="Google Shape;480;p4"/>
                <p:cNvSpPr/>
                <p:nvPr/>
              </p:nvSpPr>
              <p:spPr>
                <a:xfrm>
                  <a:off x="8090620" y="4781536"/>
                  <a:ext cx="104590" cy="700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84E0E"/>
                </a:solidFill>
                <a:ln>
                  <a:noFill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  <p:sp>
              <p:nvSpPr>
                <p:cNvPr id="481" name="Google Shape;481;p4"/>
                <p:cNvSpPr/>
                <p:nvPr/>
              </p:nvSpPr>
              <p:spPr>
                <a:xfrm>
                  <a:off x="8271136" y="4781536"/>
                  <a:ext cx="104590" cy="700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  <p:sp>
              <p:nvSpPr>
                <p:cNvPr id="482" name="Google Shape;482;p4"/>
                <p:cNvSpPr/>
                <p:nvPr/>
              </p:nvSpPr>
              <p:spPr>
                <a:xfrm>
                  <a:off x="8451654" y="4781536"/>
                  <a:ext cx="104590" cy="700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5D0019"/>
                </a:solidFill>
                <a:ln>
                  <a:noFill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  <p:sp>
              <p:nvSpPr>
                <p:cNvPr id="483" name="Google Shape;483;p4"/>
                <p:cNvSpPr/>
                <p:nvPr/>
              </p:nvSpPr>
              <p:spPr>
                <a:xfrm>
                  <a:off x="7549072" y="4781536"/>
                  <a:ext cx="104590" cy="7000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9525" cap="flat" cmpd="sng">
                  <a:solidFill>
                    <a:srgbClr val="00407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Lucida Sans"/>
                    <a:ea typeface="Lucida Sans"/>
                    <a:cs typeface="Lucida Sans"/>
                    <a:sym typeface="Lucida Sans"/>
                  </a:endParaRPr>
                </a:p>
              </p:txBody>
            </p:sp>
          </p:grpSp>
          <p:sp>
            <p:nvSpPr>
              <p:cNvPr id="484" name="Google Shape;484;p4"/>
              <p:cNvSpPr txBox="1"/>
              <p:nvPr/>
            </p:nvSpPr>
            <p:spPr>
              <a:xfrm>
                <a:off x="7549072" y="4811163"/>
                <a:ext cx="1236788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400">
                    <a:solidFill>
                      <a:srgbClr val="004077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Hoog		Laag</a:t>
                </a:r>
                <a:endParaRPr sz="600">
                  <a:solidFill>
                    <a:srgbClr val="004077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</p:grpSp>
      </p:grpSp>
      <p:pic>
        <p:nvPicPr>
          <p:cNvPr id="485" name="Google Shape;485;p4" descr="Vuu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7976" y="4171138"/>
            <a:ext cx="266627" cy="266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" descr="Vuilni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11160" y="4684412"/>
            <a:ext cx="218937" cy="21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7338" y="1223010"/>
            <a:ext cx="2603464" cy="2408204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/>
              <a:t>Waarom we niet willen recycleren ?</a:t>
            </a:r>
            <a:endParaRPr/>
          </a:p>
        </p:txBody>
      </p:sp>
      <p:sp>
        <p:nvSpPr>
          <p:cNvPr id="494" name="Google Shape;494;p5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495" name="Google Shape;495;p5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496" name="Google Shape;496;p5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497" name="Google Shape;497;p5"/>
          <p:cNvSpPr txBox="1">
            <a:spLocks noGrp="1"/>
          </p:cNvSpPr>
          <p:nvPr>
            <p:ph type="body" idx="1"/>
          </p:nvPr>
        </p:nvSpPr>
        <p:spPr>
          <a:xfrm>
            <a:off x="456061" y="869089"/>
            <a:ext cx="4193577" cy="346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/>
              <a:t>Recyclagegraad van aluminium in EU?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Noto Sans Symbols"/>
              <a:buChar char="✔"/>
            </a:pPr>
            <a:r>
              <a:rPr lang="en-GB"/>
              <a:t>75 %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GB"/>
              <a:t>Gebruiksduur blikje?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Noto Sans Symbols"/>
              <a:buChar char="✔"/>
            </a:pPr>
            <a:r>
              <a:rPr lang="en-GB"/>
              <a:t> 3 weken</a:t>
            </a:r>
            <a:endParaRPr/>
          </a:p>
          <a:p>
            <a:pPr marL="342900" lvl="0" indent="-177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graphicFrame>
        <p:nvGraphicFramePr>
          <p:cNvPr id="498" name="Google Shape;498;p5"/>
          <p:cNvGraphicFramePr/>
          <p:nvPr/>
        </p:nvGraphicFramePr>
        <p:xfrm>
          <a:off x="3994020" y="715346"/>
          <a:ext cx="5145180" cy="405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9" name="Google Shape;499;p5"/>
          <p:cNvSpPr/>
          <p:nvPr/>
        </p:nvSpPr>
        <p:spPr>
          <a:xfrm>
            <a:off x="4735902" y="879894"/>
            <a:ext cx="4140679" cy="3571336"/>
          </a:xfrm>
          <a:custGeom>
            <a:avLst/>
            <a:gdLst/>
            <a:ahLst/>
            <a:cxnLst/>
            <a:rect l="l" t="t" r="r" b="b"/>
            <a:pathLst>
              <a:path w="4140679" h="3571336" extrusionOk="0">
                <a:moveTo>
                  <a:pt x="0" y="0"/>
                </a:moveTo>
                <a:cubicBezTo>
                  <a:pt x="5751" y="74762"/>
                  <a:pt x="11352" y="149536"/>
                  <a:pt x="17253" y="224287"/>
                </a:cubicBezTo>
                <a:cubicBezTo>
                  <a:pt x="19978" y="258805"/>
                  <a:pt x="6672" y="298994"/>
                  <a:pt x="25879" y="327804"/>
                </a:cubicBezTo>
                <a:lnTo>
                  <a:pt x="60385" y="379563"/>
                </a:lnTo>
                <a:cubicBezTo>
                  <a:pt x="63260" y="396816"/>
                  <a:pt x="63480" y="414728"/>
                  <a:pt x="69011" y="431321"/>
                </a:cubicBezTo>
                <a:cubicBezTo>
                  <a:pt x="72290" y="441157"/>
                  <a:pt x="83536" y="447198"/>
                  <a:pt x="86264" y="457200"/>
                </a:cubicBezTo>
                <a:cubicBezTo>
                  <a:pt x="93375" y="483275"/>
                  <a:pt x="92451" y="539837"/>
                  <a:pt x="103517" y="569344"/>
                </a:cubicBezTo>
                <a:cubicBezTo>
                  <a:pt x="107157" y="579051"/>
                  <a:pt x="115019" y="586597"/>
                  <a:pt x="120770" y="595223"/>
                </a:cubicBezTo>
                <a:cubicBezTo>
                  <a:pt x="123645" y="606725"/>
                  <a:pt x="126139" y="618329"/>
                  <a:pt x="129396" y="629729"/>
                </a:cubicBezTo>
                <a:cubicBezTo>
                  <a:pt x="131894" y="638472"/>
                  <a:pt x="135818" y="646786"/>
                  <a:pt x="138023" y="655608"/>
                </a:cubicBezTo>
                <a:cubicBezTo>
                  <a:pt x="141579" y="669832"/>
                  <a:pt x="142013" y="684830"/>
                  <a:pt x="146649" y="698740"/>
                </a:cubicBezTo>
                <a:cubicBezTo>
                  <a:pt x="157077" y="730026"/>
                  <a:pt x="166009" y="732619"/>
                  <a:pt x="181155" y="759125"/>
                </a:cubicBezTo>
                <a:cubicBezTo>
                  <a:pt x="208096" y="806272"/>
                  <a:pt x="183634" y="783783"/>
                  <a:pt x="224287" y="810883"/>
                </a:cubicBezTo>
                <a:cubicBezTo>
                  <a:pt x="239009" y="913941"/>
                  <a:pt x="224332" y="836920"/>
                  <a:pt x="241540" y="897148"/>
                </a:cubicBezTo>
                <a:cubicBezTo>
                  <a:pt x="244797" y="908547"/>
                  <a:pt x="245496" y="920756"/>
                  <a:pt x="250166" y="931653"/>
                </a:cubicBezTo>
                <a:cubicBezTo>
                  <a:pt x="254250" y="941182"/>
                  <a:pt x="261668" y="948906"/>
                  <a:pt x="267419" y="957532"/>
                </a:cubicBezTo>
                <a:cubicBezTo>
                  <a:pt x="290253" y="1026040"/>
                  <a:pt x="268977" y="955080"/>
                  <a:pt x="284672" y="1104181"/>
                </a:cubicBezTo>
                <a:cubicBezTo>
                  <a:pt x="290453" y="1159100"/>
                  <a:pt x="291532" y="1131624"/>
                  <a:pt x="301924" y="1173193"/>
                </a:cubicBezTo>
                <a:cubicBezTo>
                  <a:pt x="308406" y="1199120"/>
                  <a:pt x="312999" y="1245874"/>
                  <a:pt x="327804" y="1268083"/>
                </a:cubicBezTo>
                <a:lnTo>
                  <a:pt x="345056" y="1293963"/>
                </a:lnTo>
                <a:cubicBezTo>
                  <a:pt x="349878" y="1313250"/>
                  <a:pt x="362537" y="1367629"/>
                  <a:pt x="370936" y="1380227"/>
                </a:cubicBezTo>
                <a:lnTo>
                  <a:pt x="388189" y="1406106"/>
                </a:lnTo>
                <a:cubicBezTo>
                  <a:pt x="409872" y="1471157"/>
                  <a:pt x="380622" y="1390971"/>
                  <a:pt x="414068" y="1457864"/>
                </a:cubicBezTo>
                <a:cubicBezTo>
                  <a:pt x="418135" y="1465997"/>
                  <a:pt x="419819" y="1475117"/>
                  <a:pt x="422694" y="1483744"/>
                </a:cubicBezTo>
                <a:cubicBezTo>
                  <a:pt x="425570" y="1509623"/>
                  <a:pt x="425006" y="1536120"/>
                  <a:pt x="431321" y="1561381"/>
                </a:cubicBezTo>
                <a:cubicBezTo>
                  <a:pt x="433836" y="1571439"/>
                  <a:pt x="443936" y="1577988"/>
                  <a:pt x="448573" y="1587261"/>
                </a:cubicBezTo>
                <a:cubicBezTo>
                  <a:pt x="473539" y="1637195"/>
                  <a:pt x="434025" y="1589965"/>
                  <a:pt x="483079" y="1639019"/>
                </a:cubicBezTo>
                <a:cubicBezTo>
                  <a:pt x="485955" y="1662023"/>
                  <a:pt x="483909" y="1686199"/>
                  <a:pt x="491706" y="1708031"/>
                </a:cubicBezTo>
                <a:cubicBezTo>
                  <a:pt x="514342" y="1771412"/>
                  <a:pt x="522514" y="1744261"/>
                  <a:pt x="552090" y="1785668"/>
                </a:cubicBezTo>
                <a:cubicBezTo>
                  <a:pt x="559564" y="1796132"/>
                  <a:pt x="563592" y="1808672"/>
                  <a:pt x="569343" y="1820174"/>
                </a:cubicBezTo>
                <a:cubicBezTo>
                  <a:pt x="572219" y="1843178"/>
                  <a:pt x="570312" y="1867304"/>
                  <a:pt x="577970" y="1889185"/>
                </a:cubicBezTo>
                <a:cubicBezTo>
                  <a:pt x="609757" y="1980006"/>
                  <a:pt x="613937" y="1976911"/>
                  <a:pt x="664234" y="2027208"/>
                </a:cubicBezTo>
                <a:cubicBezTo>
                  <a:pt x="685914" y="2092252"/>
                  <a:pt x="656670" y="2012080"/>
                  <a:pt x="690113" y="2078966"/>
                </a:cubicBezTo>
                <a:cubicBezTo>
                  <a:pt x="725810" y="2150360"/>
                  <a:pt x="662143" y="2049602"/>
                  <a:pt x="715992" y="2139351"/>
                </a:cubicBezTo>
                <a:cubicBezTo>
                  <a:pt x="726660" y="2157132"/>
                  <a:pt x="740569" y="2172906"/>
                  <a:pt x="750498" y="2191110"/>
                </a:cubicBezTo>
                <a:cubicBezTo>
                  <a:pt x="757913" y="2204704"/>
                  <a:pt x="758751" y="2221641"/>
                  <a:pt x="767751" y="2234242"/>
                </a:cubicBezTo>
                <a:cubicBezTo>
                  <a:pt x="773777" y="2242678"/>
                  <a:pt x="785758" y="2244748"/>
                  <a:pt x="793630" y="2251495"/>
                </a:cubicBezTo>
                <a:cubicBezTo>
                  <a:pt x="824507" y="2277961"/>
                  <a:pt x="835728" y="2292559"/>
                  <a:pt x="854015" y="2329132"/>
                </a:cubicBezTo>
                <a:cubicBezTo>
                  <a:pt x="860940" y="2342982"/>
                  <a:pt x="865831" y="2357765"/>
                  <a:pt x="871268" y="2372264"/>
                </a:cubicBezTo>
                <a:cubicBezTo>
                  <a:pt x="874461" y="2380778"/>
                  <a:pt x="875827" y="2390011"/>
                  <a:pt x="879894" y="2398144"/>
                </a:cubicBezTo>
                <a:cubicBezTo>
                  <a:pt x="884530" y="2407417"/>
                  <a:pt x="892003" y="2415021"/>
                  <a:pt x="897147" y="2424023"/>
                </a:cubicBezTo>
                <a:cubicBezTo>
                  <a:pt x="903527" y="2435188"/>
                  <a:pt x="906167" y="2448650"/>
                  <a:pt x="914400" y="2458529"/>
                </a:cubicBezTo>
                <a:cubicBezTo>
                  <a:pt x="921037" y="2466493"/>
                  <a:pt x="931653" y="2470030"/>
                  <a:pt x="940279" y="2475781"/>
                </a:cubicBezTo>
                <a:cubicBezTo>
                  <a:pt x="960233" y="2505713"/>
                  <a:pt x="967021" y="2519561"/>
                  <a:pt x="1000664" y="2544793"/>
                </a:cubicBezTo>
                <a:cubicBezTo>
                  <a:pt x="1007938" y="2550249"/>
                  <a:pt x="1017917" y="2550544"/>
                  <a:pt x="1026543" y="2553419"/>
                </a:cubicBezTo>
                <a:cubicBezTo>
                  <a:pt x="1035170" y="2564921"/>
                  <a:pt x="1045993" y="2575065"/>
                  <a:pt x="1052423" y="2587925"/>
                </a:cubicBezTo>
                <a:cubicBezTo>
                  <a:pt x="1060556" y="2604191"/>
                  <a:pt x="1054543" y="2629595"/>
                  <a:pt x="1069675" y="2639683"/>
                </a:cubicBezTo>
                <a:lnTo>
                  <a:pt x="1121434" y="2674189"/>
                </a:lnTo>
                <a:cubicBezTo>
                  <a:pt x="1127185" y="2682815"/>
                  <a:pt x="1134051" y="2690795"/>
                  <a:pt x="1138687" y="2700068"/>
                </a:cubicBezTo>
                <a:cubicBezTo>
                  <a:pt x="1142754" y="2708201"/>
                  <a:pt x="1141633" y="2718847"/>
                  <a:pt x="1147313" y="2725948"/>
                </a:cubicBezTo>
                <a:cubicBezTo>
                  <a:pt x="1153789" y="2734044"/>
                  <a:pt x="1165443" y="2736312"/>
                  <a:pt x="1173192" y="2743200"/>
                </a:cubicBezTo>
                <a:cubicBezTo>
                  <a:pt x="1191428" y="2759410"/>
                  <a:pt x="1207698" y="2777706"/>
                  <a:pt x="1224951" y="2794959"/>
                </a:cubicBezTo>
                <a:cubicBezTo>
                  <a:pt x="1233577" y="2803585"/>
                  <a:pt x="1240679" y="2814071"/>
                  <a:pt x="1250830" y="2820838"/>
                </a:cubicBezTo>
                <a:cubicBezTo>
                  <a:pt x="1259456" y="2826589"/>
                  <a:pt x="1268273" y="2832065"/>
                  <a:pt x="1276709" y="2838091"/>
                </a:cubicBezTo>
                <a:cubicBezTo>
                  <a:pt x="1288408" y="2846448"/>
                  <a:pt x="1299252" y="2855995"/>
                  <a:pt x="1311215" y="2863970"/>
                </a:cubicBezTo>
                <a:cubicBezTo>
                  <a:pt x="1342410" y="2884767"/>
                  <a:pt x="1370057" y="2914055"/>
                  <a:pt x="1406106" y="2924355"/>
                </a:cubicBezTo>
                <a:lnTo>
                  <a:pt x="1466490" y="2941608"/>
                </a:lnTo>
                <a:cubicBezTo>
                  <a:pt x="1475117" y="2950234"/>
                  <a:pt x="1482219" y="2960720"/>
                  <a:pt x="1492370" y="2967487"/>
                </a:cubicBezTo>
                <a:cubicBezTo>
                  <a:pt x="1499936" y="2972531"/>
                  <a:pt x="1511149" y="2970434"/>
                  <a:pt x="1518249" y="2976114"/>
                </a:cubicBezTo>
                <a:cubicBezTo>
                  <a:pt x="1526345" y="2982591"/>
                  <a:pt x="1527630" y="2995246"/>
                  <a:pt x="1535502" y="3001993"/>
                </a:cubicBezTo>
                <a:cubicBezTo>
                  <a:pt x="1557836" y="3021136"/>
                  <a:pt x="1594538" y="3035224"/>
                  <a:pt x="1621766" y="3045125"/>
                </a:cubicBezTo>
                <a:cubicBezTo>
                  <a:pt x="1689816" y="3069871"/>
                  <a:pt x="1698212" y="3068075"/>
                  <a:pt x="1785668" y="3088257"/>
                </a:cubicBezTo>
                <a:cubicBezTo>
                  <a:pt x="1802921" y="3096883"/>
                  <a:pt x="1819621" y="3106717"/>
                  <a:pt x="1837426" y="3114136"/>
                </a:cubicBezTo>
                <a:cubicBezTo>
                  <a:pt x="1854213" y="3121131"/>
                  <a:pt x="1889185" y="3131389"/>
                  <a:pt x="1889185" y="3131389"/>
                </a:cubicBezTo>
                <a:cubicBezTo>
                  <a:pt x="1897811" y="3137140"/>
                  <a:pt x="1908587" y="3140546"/>
                  <a:pt x="1915064" y="3148642"/>
                </a:cubicBezTo>
                <a:cubicBezTo>
                  <a:pt x="1920744" y="3155742"/>
                  <a:pt x="1917260" y="3168091"/>
                  <a:pt x="1923690" y="3174521"/>
                </a:cubicBezTo>
                <a:cubicBezTo>
                  <a:pt x="1932783" y="3183614"/>
                  <a:pt x="1947732" y="3184300"/>
                  <a:pt x="1958196" y="3191774"/>
                </a:cubicBezTo>
                <a:cubicBezTo>
                  <a:pt x="1968123" y="3198865"/>
                  <a:pt x="1973783" y="3211103"/>
                  <a:pt x="1984075" y="3217653"/>
                </a:cubicBezTo>
                <a:cubicBezTo>
                  <a:pt x="2077196" y="3276912"/>
                  <a:pt x="2023142" y="3232274"/>
                  <a:pt x="2104845" y="3269412"/>
                </a:cubicBezTo>
                <a:cubicBezTo>
                  <a:pt x="2120109" y="3276350"/>
                  <a:pt x="2132980" y="3287793"/>
                  <a:pt x="2147977" y="3295291"/>
                </a:cubicBezTo>
                <a:cubicBezTo>
                  <a:pt x="2161827" y="3302216"/>
                  <a:pt x="2177049" y="3306055"/>
                  <a:pt x="2191109" y="3312544"/>
                </a:cubicBezTo>
                <a:cubicBezTo>
                  <a:pt x="2214461" y="3323322"/>
                  <a:pt x="2235170" y="3340811"/>
                  <a:pt x="2260121" y="3347049"/>
                </a:cubicBezTo>
                <a:cubicBezTo>
                  <a:pt x="2271623" y="3349925"/>
                  <a:pt x="2282932" y="3353727"/>
                  <a:pt x="2294626" y="3355676"/>
                </a:cubicBezTo>
                <a:cubicBezTo>
                  <a:pt x="2317494" y="3359487"/>
                  <a:pt x="2340688" y="3361023"/>
                  <a:pt x="2363638" y="3364302"/>
                </a:cubicBezTo>
                <a:cubicBezTo>
                  <a:pt x="2380953" y="3366776"/>
                  <a:pt x="2398143" y="3370053"/>
                  <a:pt x="2415396" y="3372929"/>
                </a:cubicBezTo>
                <a:cubicBezTo>
                  <a:pt x="2429773" y="3378680"/>
                  <a:pt x="2443838" y="3385284"/>
                  <a:pt x="2458528" y="3390181"/>
                </a:cubicBezTo>
                <a:cubicBezTo>
                  <a:pt x="2469776" y="3393930"/>
                  <a:pt x="2481933" y="3394645"/>
                  <a:pt x="2493034" y="3398808"/>
                </a:cubicBezTo>
                <a:cubicBezTo>
                  <a:pt x="2505075" y="3403323"/>
                  <a:pt x="2515010" y="3413169"/>
                  <a:pt x="2527540" y="3416061"/>
                </a:cubicBezTo>
                <a:cubicBezTo>
                  <a:pt x="2552911" y="3421916"/>
                  <a:pt x="2579317" y="3421645"/>
                  <a:pt x="2605177" y="3424687"/>
                </a:cubicBezTo>
                <a:cubicBezTo>
                  <a:pt x="2671487" y="3432488"/>
                  <a:pt x="2678526" y="3431544"/>
                  <a:pt x="2743200" y="3450566"/>
                </a:cubicBezTo>
                <a:cubicBezTo>
                  <a:pt x="2821463" y="3473584"/>
                  <a:pt x="2801640" y="3463648"/>
                  <a:pt x="2846717" y="3493698"/>
                </a:cubicBezTo>
                <a:cubicBezTo>
                  <a:pt x="2901351" y="3490823"/>
                  <a:pt x="2956134" y="3490025"/>
                  <a:pt x="3010619" y="3485072"/>
                </a:cubicBezTo>
                <a:cubicBezTo>
                  <a:pt x="3019675" y="3484249"/>
                  <a:pt x="3027432" y="3475749"/>
                  <a:pt x="3036498" y="3476446"/>
                </a:cubicBezTo>
                <a:cubicBezTo>
                  <a:pt x="3065736" y="3478695"/>
                  <a:pt x="3094313" y="3486586"/>
                  <a:pt x="3122762" y="3493698"/>
                </a:cubicBezTo>
                <a:cubicBezTo>
                  <a:pt x="3140405" y="3498109"/>
                  <a:pt x="3156464" y="3508784"/>
                  <a:pt x="3174521" y="3510951"/>
                </a:cubicBezTo>
                <a:cubicBezTo>
                  <a:pt x="3228841" y="3517470"/>
                  <a:pt x="3283789" y="3516702"/>
                  <a:pt x="3338423" y="3519578"/>
                </a:cubicBezTo>
                <a:cubicBezTo>
                  <a:pt x="3364302" y="3525329"/>
                  <a:pt x="3390018" y="3531871"/>
                  <a:pt x="3416060" y="3536831"/>
                </a:cubicBezTo>
                <a:cubicBezTo>
                  <a:pt x="3450424" y="3543376"/>
                  <a:pt x="3485525" y="3546071"/>
                  <a:pt x="3519577" y="3554083"/>
                </a:cubicBezTo>
                <a:cubicBezTo>
                  <a:pt x="3534650" y="3557630"/>
                  <a:pt x="3548332" y="3565585"/>
                  <a:pt x="3562709" y="3571336"/>
                </a:cubicBezTo>
                <a:cubicBezTo>
                  <a:pt x="3631386" y="3525553"/>
                  <a:pt x="3593941" y="3539764"/>
                  <a:pt x="3674853" y="3528204"/>
                </a:cubicBezTo>
                <a:cubicBezTo>
                  <a:pt x="3683479" y="3525329"/>
                  <a:pt x="3692599" y="3523644"/>
                  <a:pt x="3700732" y="3519578"/>
                </a:cubicBezTo>
                <a:cubicBezTo>
                  <a:pt x="3710005" y="3514941"/>
                  <a:pt x="3716681" y="3505304"/>
                  <a:pt x="3726611" y="3502325"/>
                </a:cubicBezTo>
                <a:cubicBezTo>
                  <a:pt x="3746086" y="3496482"/>
                  <a:pt x="3766868" y="3496574"/>
                  <a:pt x="3786996" y="3493698"/>
                </a:cubicBezTo>
                <a:cubicBezTo>
                  <a:pt x="4019893" y="3519577"/>
                  <a:pt x="3652227" y="3479878"/>
                  <a:pt x="3994030" y="3510951"/>
                </a:cubicBezTo>
                <a:cubicBezTo>
                  <a:pt x="4133660" y="3523645"/>
                  <a:pt x="3962269" y="3519578"/>
                  <a:pt x="4140679" y="3519578"/>
                </a:cubicBez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00" name="Google Shape;500;p5"/>
          <p:cNvSpPr/>
          <p:nvPr/>
        </p:nvSpPr>
        <p:spPr>
          <a:xfrm rot="-1036623">
            <a:off x="4790712" y="772688"/>
            <a:ext cx="280749" cy="2185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01" name="Google Shape;501;p5"/>
          <p:cNvSpPr/>
          <p:nvPr/>
        </p:nvSpPr>
        <p:spPr>
          <a:xfrm rot="-2656474">
            <a:off x="5771794" y="2585124"/>
            <a:ext cx="280749" cy="19581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02" name="Google Shape;502;p5"/>
          <p:cNvSpPr/>
          <p:nvPr/>
        </p:nvSpPr>
        <p:spPr>
          <a:xfrm rot="-5169906">
            <a:off x="7618889" y="3056942"/>
            <a:ext cx="280749" cy="23718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03" name="Google Shape;503;p5">
            <a:hlinkClick r:id="rId5" action="ppaction://hlinksldjump"/>
          </p:cNvPr>
          <p:cNvSpPr/>
          <p:nvPr/>
        </p:nvSpPr>
        <p:spPr>
          <a:xfrm>
            <a:off x="23198" y="270079"/>
            <a:ext cx="360000" cy="36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/>
              <a:t>The R-strategies</a:t>
            </a:r>
            <a:endParaRPr/>
          </a:p>
        </p:txBody>
      </p:sp>
      <p:sp>
        <p:nvSpPr>
          <p:cNvPr id="509" name="Google Shape;509;p6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510" name="Google Shape;510;p6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511" name="Google Shape;511;p6"/>
          <p:cNvSpPr txBox="1">
            <a:spLocks noGrp="1"/>
          </p:cNvSpPr>
          <p:nvPr>
            <p:ph type="ftr" idx="11"/>
          </p:nvPr>
        </p:nvSpPr>
        <p:spPr>
          <a:xfrm>
            <a:off x="4411134" y="47711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512" name="Google Shape;512;p6"/>
          <p:cNvSpPr/>
          <p:nvPr/>
        </p:nvSpPr>
        <p:spPr>
          <a:xfrm rot="-10144196">
            <a:off x="3374863" y="893316"/>
            <a:ext cx="4226385" cy="3541009"/>
          </a:xfrm>
          <a:prstGeom prst="ellipse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13" name="Google Shape;513;p6"/>
          <p:cNvSpPr/>
          <p:nvPr/>
        </p:nvSpPr>
        <p:spPr>
          <a:xfrm rot="-10144196">
            <a:off x="3526084" y="1354754"/>
            <a:ext cx="3066823" cy="2562189"/>
          </a:xfrm>
          <a:prstGeom prst="ellipse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14" name="Google Shape;514;p6"/>
          <p:cNvSpPr/>
          <p:nvPr/>
        </p:nvSpPr>
        <p:spPr>
          <a:xfrm rot="-10144196">
            <a:off x="3667539" y="1975589"/>
            <a:ext cx="1639348" cy="1427255"/>
          </a:xfrm>
          <a:prstGeom prst="ellipse">
            <a:avLst/>
          </a:prstGeom>
          <a:noFill/>
          <a:ln w="571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515" name="Google Shape;515;p6"/>
          <p:cNvCxnSpPr>
            <a:endCxn id="516" idx="0"/>
          </p:cNvCxnSpPr>
          <p:nvPr/>
        </p:nvCxnSpPr>
        <p:spPr>
          <a:xfrm flipH="1">
            <a:off x="2983398" y="3234653"/>
            <a:ext cx="11100" cy="1172100"/>
          </a:xfrm>
          <a:prstGeom prst="straightConnector1">
            <a:avLst/>
          </a:prstGeom>
          <a:noFill/>
          <a:ln w="44450" cap="flat" cmpd="sng">
            <a:solidFill>
              <a:srgbClr val="004477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17" name="Google Shape;517;p6"/>
          <p:cNvSpPr/>
          <p:nvPr/>
        </p:nvSpPr>
        <p:spPr>
          <a:xfrm>
            <a:off x="2266106" y="1975535"/>
            <a:ext cx="1539089" cy="144369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0040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4077"/>
                </a:solidFill>
                <a:latin typeface="Lucida Sans"/>
                <a:ea typeface="Lucida Sans"/>
                <a:cs typeface="Lucida Sans"/>
                <a:sym typeface="Lucida Sans"/>
              </a:rPr>
              <a:t>Use</a:t>
            </a:r>
            <a:endParaRPr sz="2000" b="1">
              <a:solidFill>
                <a:srgbClr val="004077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518" name="Google Shape;518;p6"/>
          <p:cNvCxnSpPr/>
          <p:nvPr/>
        </p:nvCxnSpPr>
        <p:spPr>
          <a:xfrm>
            <a:off x="3016237" y="708661"/>
            <a:ext cx="19413" cy="1377315"/>
          </a:xfrm>
          <a:prstGeom prst="straightConnector1">
            <a:avLst/>
          </a:prstGeom>
          <a:noFill/>
          <a:ln w="44450" cap="flat" cmpd="sng">
            <a:solidFill>
              <a:srgbClr val="004477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19" name="Google Shape;519;p6"/>
          <p:cNvSpPr/>
          <p:nvPr/>
        </p:nvSpPr>
        <p:spPr>
          <a:xfrm>
            <a:off x="2518298" y="813018"/>
            <a:ext cx="995875" cy="2716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44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4477"/>
                </a:solidFill>
                <a:latin typeface="Lucida Sans"/>
                <a:ea typeface="Lucida Sans"/>
                <a:cs typeface="Lucida Sans"/>
                <a:sym typeface="Lucida Sans"/>
              </a:rPr>
              <a:t>R0  Refuse</a:t>
            </a:r>
            <a:endParaRPr sz="1200">
              <a:solidFill>
                <a:srgbClr val="004477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0" name="Google Shape;520;p6"/>
          <p:cNvSpPr/>
          <p:nvPr/>
        </p:nvSpPr>
        <p:spPr>
          <a:xfrm>
            <a:off x="2518298" y="1167205"/>
            <a:ext cx="995875" cy="2716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44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4477"/>
                </a:solidFill>
                <a:latin typeface="Lucida Sans"/>
                <a:ea typeface="Lucida Sans"/>
                <a:cs typeface="Lucida Sans"/>
                <a:sym typeface="Lucida Sans"/>
              </a:rPr>
              <a:t>R1  Rethink</a:t>
            </a:r>
            <a:endParaRPr sz="1200">
              <a:solidFill>
                <a:srgbClr val="004477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1" name="Google Shape;521;p6"/>
          <p:cNvSpPr/>
          <p:nvPr/>
        </p:nvSpPr>
        <p:spPr>
          <a:xfrm>
            <a:off x="2528702" y="1523067"/>
            <a:ext cx="995875" cy="2716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44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4477"/>
                </a:solidFill>
                <a:latin typeface="Lucida Sans"/>
                <a:ea typeface="Lucida Sans"/>
                <a:cs typeface="Lucida Sans"/>
                <a:sym typeface="Lucida Sans"/>
              </a:rPr>
              <a:t>R2 Reduce</a:t>
            </a:r>
            <a:endParaRPr sz="1200">
              <a:solidFill>
                <a:srgbClr val="004477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2" name="Google Shape;522;p6"/>
          <p:cNvSpPr/>
          <p:nvPr/>
        </p:nvSpPr>
        <p:spPr>
          <a:xfrm>
            <a:off x="4565823" y="2348370"/>
            <a:ext cx="995875" cy="2716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4477"/>
                </a:solidFill>
                <a:latin typeface="Lucida Sans"/>
                <a:ea typeface="Lucida Sans"/>
                <a:cs typeface="Lucida Sans"/>
                <a:sym typeface="Lucida Sans"/>
              </a:rPr>
              <a:t>R3  Reuse</a:t>
            </a:r>
            <a:endParaRPr sz="1200">
              <a:solidFill>
                <a:srgbClr val="004477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3" name="Google Shape;523;p6"/>
          <p:cNvSpPr/>
          <p:nvPr/>
        </p:nvSpPr>
        <p:spPr>
          <a:xfrm>
            <a:off x="5536166" y="1648341"/>
            <a:ext cx="995875" cy="2716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CC6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4477"/>
                </a:solidFill>
                <a:latin typeface="Lucida Sans"/>
                <a:ea typeface="Lucida Sans"/>
                <a:cs typeface="Lucida Sans"/>
                <a:sym typeface="Lucida Sans"/>
              </a:rPr>
              <a:t>R4  Repair</a:t>
            </a:r>
            <a:endParaRPr sz="1200">
              <a:solidFill>
                <a:srgbClr val="004477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4" name="Google Shape;524;p6"/>
          <p:cNvSpPr/>
          <p:nvPr/>
        </p:nvSpPr>
        <p:spPr>
          <a:xfrm>
            <a:off x="5838224" y="2147583"/>
            <a:ext cx="1261534" cy="2716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CC6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4477"/>
                </a:solidFill>
                <a:latin typeface="Lucida Sans"/>
                <a:ea typeface="Lucida Sans"/>
                <a:cs typeface="Lucida Sans"/>
                <a:sym typeface="Lucida Sans"/>
              </a:rPr>
              <a:t>R5  Refurbish</a:t>
            </a:r>
            <a:endParaRPr sz="1200">
              <a:solidFill>
                <a:srgbClr val="004477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5" name="Google Shape;525;p6"/>
          <p:cNvSpPr/>
          <p:nvPr/>
        </p:nvSpPr>
        <p:spPr>
          <a:xfrm>
            <a:off x="5760363" y="2742128"/>
            <a:ext cx="1667243" cy="2716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CC6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4477"/>
                </a:solidFill>
                <a:latin typeface="Lucida Sans"/>
                <a:ea typeface="Lucida Sans"/>
                <a:cs typeface="Lucida Sans"/>
                <a:sym typeface="Lucida Sans"/>
              </a:rPr>
              <a:t>R6  Remanufacture</a:t>
            </a:r>
            <a:endParaRPr sz="1200">
              <a:solidFill>
                <a:srgbClr val="004477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6" name="Google Shape;526;p6"/>
          <p:cNvSpPr/>
          <p:nvPr/>
        </p:nvSpPr>
        <p:spPr>
          <a:xfrm>
            <a:off x="5607947" y="3381652"/>
            <a:ext cx="1261534" cy="2716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CC6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4477"/>
                </a:solidFill>
                <a:latin typeface="Lucida Sans"/>
                <a:ea typeface="Lucida Sans"/>
                <a:cs typeface="Lucida Sans"/>
                <a:sym typeface="Lucida Sans"/>
              </a:rPr>
              <a:t>R7  Repurpose</a:t>
            </a:r>
            <a:endParaRPr sz="1200">
              <a:solidFill>
                <a:srgbClr val="004477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7" name="Google Shape;527;p6"/>
          <p:cNvSpPr/>
          <p:nvPr/>
        </p:nvSpPr>
        <p:spPr>
          <a:xfrm>
            <a:off x="6269336" y="3986578"/>
            <a:ext cx="1133912" cy="2716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4477"/>
                </a:solidFill>
                <a:latin typeface="Lucida Sans"/>
                <a:ea typeface="Lucida Sans"/>
                <a:cs typeface="Lucida Sans"/>
                <a:sym typeface="Lucida Sans"/>
              </a:rPr>
              <a:t>R8  Recycle</a:t>
            </a:r>
            <a:endParaRPr sz="1200">
              <a:solidFill>
                <a:srgbClr val="004477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8" name="Google Shape;528;p6"/>
          <p:cNvSpPr/>
          <p:nvPr/>
        </p:nvSpPr>
        <p:spPr>
          <a:xfrm>
            <a:off x="2252438" y="3807715"/>
            <a:ext cx="1473412" cy="2716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44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4477"/>
                </a:solidFill>
                <a:latin typeface="Lucida Sans"/>
                <a:ea typeface="Lucida Sans"/>
                <a:cs typeface="Lucida Sans"/>
                <a:sym typeface="Lucida Sans"/>
              </a:rPr>
              <a:t>R9  Recover Energy</a:t>
            </a:r>
            <a:endParaRPr sz="1200">
              <a:solidFill>
                <a:srgbClr val="004477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16" name="Google Shape;516;p6"/>
          <p:cNvSpPr/>
          <p:nvPr/>
        </p:nvSpPr>
        <p:spPr>
          <a:xfrm>
            <a:off x="2246692" y="4406753"/>
            <a:ext cx="1473412" cy="2716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Landfill</a:t>
            </a:r>
            <a:endParaRPr sz="120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9" name="Google Shape;529;p6"/>
          <p:cNvSpPr/>
          <p:nvPr/>
        </p:nvSpPr>
        <p:spPr>
          <a:xfrm rot="-8737264">
            <a:off x="3492419" y="2153947"/>
            <a:ext cx="180000" cy="116037"/>
          </a:xfrm>
          <a:prstGeom prst="triangle">
            <a:avLst>
              <a:gd name="adj" fmla="val 50000"/>
            </a:avLst>
          </a:prstGeom>
          <a:solidFill>
            <a:srgbClr val="E84E0E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0" name="Google Shape;530;p6"/>
          <p:cNvSpPr/>
          <p:nvPr/>
        </p:nvSpPr>
        <p:spPr>
          <a:xfrm rot="-9020293">
            <a:off x="3348087" y="2035998"/>
            <a:ext cx="180000" cy="11603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1" name="Google Shape;531;p6"/>
          <p:cNvSpPr/>
          <p:nvPr/>
        </p:nvSpPr>
        <p:spPr>
          <a:xfrm rot="-8163376">
            <a:off x="3630104" y="2311306"/>
            <a:ext cx="180000" cy="116037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532" name="Google Shape;532;p6" descr="Cut icon PNG, ICO or ICNS | Free vector ic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803" y="3453432"/>
            <a:ext cx="534561" cy="3355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3" name="Google Shape;533;p6"/>
          <p:cNvCxnSpPr/>
          <p:nvPr/>
        </p:nvCxnSpPr>
        <p:spPr>
          <a:xfrm>
            <a:off x="2366405" y="3610931"/>
            <a:ext cx="1102060" cy="10963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539" name="Google Shape;539;p7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540" name="Google Shape;540;p7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541" name="Google Shape;541;p7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endParaRPr/>
          </a:p>
        </p:txBody>
      </p:sp>
      <p:pic>
        <p:nvPicPr>
          <p:cNvPr id="542" name="Google Shape;542;p7" descr="TVH Equipment mikt op groei via regionalisatie | Focus en WTV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64473" y="0"/>
            <a:ext cx="11033288" cy="52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7"/>
          <p:cNvSpPr txBox="1"/>
          <p:nvPr/>
        </p:nvSpPr>
        <p:spPr>
          <a:xfrm>
            <a:off x="0" y="4851365"/>
            <a:ext cx="14840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2F2F2"/>
                </a:solidFill>
                <a:latin typeface="Lucida Sans"/>
                <a:ea typeface="Lucida Sans"/>
                <a:cs typeface="Lucida Sans"/>
                <a:sym typeface="Lucida Sans"/>
              </a:rPr>
              <a:t>Image: TVH</a:t>
            </a:r>
            <a:endParaRPr sz="1200">
              <a:solidFill>
                <a:srgbClr val="F2F2F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550" name="Google Shape;550;p8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551" name="Google Shape;551;p8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552" name="Google Shape;552;p8"/>
          <p:cNvSpPr txBox="1">
            <a:spLocks noGrp="1"/>
          </p:cNvSpPr>
          <p:nvPr>
            <p:ph type="title"/>
          </p:nvPr>
        </p:nvSpPr>
        <p:spPr>
          <a:xfrm>
            <a:off x="456061" y="270079"/>
            <a:ext cx="848474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/>
              <a:t>I Revitalise</a:t>
            </a:r>
            <a:endParaRPr/>
          </a:p>
        </p:txBody>
      </p:sp>
      <p:pic>
        <p:nvPicPr>
          <p:cNvPr id="553" name="Google Shape;5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4504288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8"/>
          <p:cNvSpPr/>
          <p:nvPr/>
        </p:nvSpPr>
        <p:spPr>
          <a:xfrm>
            <a:off x="456061" y="2795099"/>
            <a:ext cx="8390953" cy="149273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Focus op High Tech Manufacturing, Onderhoud en R&amp;D, Cross-Sectoriaal:</a:t>
            </a:r>
            <a:endParaRPr/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Char char="-"/>
            </a:pPr>
            <a:r>
              <a:rPr lang="en-GB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500 machines &amp; diensten </a:t>
            </a:r>
            <a:endParaRPr/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Char char="-"/>
            </a:pPr>
            <a:r>
              <a:rPr lang="en-GB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200 bedrijven</a:t>
            </a:r>
            <a:endParaRPr/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Char char="-"/>
            </a:pPr>
            <a:r>
              <a:rPr lang="en-GB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Lokale netwerken Focus Benelux, Dt, Ndl </a:t>
            </a:r>
            <a:endParaRPr sz="1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"/>
          <p:cNvSpPr txBox="1">
            <a:spLocks noGrp="1"/>
          </p:cNvSpPr>
          <p:nvPr>
            <p:ph type="dt" idx="10"/>
          </p:nvPr>
        </p:nvSpPr>
        <p:spPr>
          <a:xfrm>
            <a:off x="7306734" y="4771140"/>
            <a:ext cx="126153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24/11/2021</a:t>
            </a:r>
            <a:endParaRPr/>
          </a:p>
        </p:txBody>
      </p:sp>
      <p:sp>
        <p:nvSpPr>
          <p:cNvPr id="560" name="Google Shape;560;p9"/>
          <p:cNvSpPr txBox="1">
            <a:spLocks noGrp="1"/>
          </p:cNvSpPr>
          <p:nvPr>
            <p:ph type="sldNum" idx="12"/>
          </p:nvPr>
        </p:nvSpPr>
        <p:spPr>
          <a:xfrm>
            <a:off x="8568269" y="4771140"/>
            <a:ext cx="37253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080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561" name="Google Shape;561;p9"/>
          <p:cNvSpPr txBox="1">
            <a:spLocks noGrp="1"/>
          </p:cNvSpPr>
          <p:nvPr>
            <p:ph type="ftr" idx="11"/>
          </p:nvPr>
        </p:nvSpPr>
        <p:spPr>
          <a:xfrm>
            <a:off x="4411134" y="4834640"/>
            <a:ext cx="28956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ucida Sans"/>
              <a:buNone/>
            </a:pPr>
            <a:r>
              <a:rPr lang="en-GB"/>
              <a:t>© sirris | www.sirris.be | info@sirris.be |</a:t>
            </a:r>
            <a:endParaRPr/>
          </a:p>
        </p:txBody>
      </p:sp>
      <p:sp>
        <p:nvSpPr>
          <p:cNvPr id="562" name="Google Shape;562;p9"/>
          <p:cNvSpPr/>
          <p:nvPr/>
        </p:nvSpPr>
        <p:spPr>
          <a:xfrm>
            <a:off x="3672000" y="1540307"/>
            <a:ext cx="1800000" cy="180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2</a:t>
            </a:r>
            <a:endParaRPr/>
          </a:p>
        </p:txBody>
      </p:sp>
      <p:sp>
        <p:nvSpPr>
          <p:cNvPr id="563" name="Google Shape;563;p9"/>
          <p:cNvSpPr/>
          <p:nvPr/>
        </p:nvSpPr>
        <p:spPr>
          <a:xfrm>
            <a:off x="24000" y="1540307"/>
            <a:ext cx="1800000" cy="180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Recycleren is niet DE oplossing!</a:t>
            </a:r>
            <a:endParaRPr sz="16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rris 2013">
  <a:themeElements>
    <a:clrScheme name="SIRRIS 1">
      <a:dk1>
        <a:srgbClr val="000000"/>
      </a:dk1>
      <a:lt1>
        <a:srgbClr val="FFFFFF"/>
      </a:lt1>
      <a:dk2>
        <a:srgbClr val="004477"/>
      </a:dk2>
      <a:lt2>
        <a:srgbClr val="FFFFFF"/>
      </a:lt2>
      <a:accent1>
        <a:srgbClr val="BB0033"/>
      </a:accent1>
      <a:accent2>
        <a:srgbClr val="CC6622"/>
      </a:accent2>
      <a:accent3>
        <a:srgbClr val="DD9922"/>
      </a:accent3>
      <a:accent4>
        <a:srgbClr val="FFCC00"/>
      </a:accent4>
      <a:accent5>
        <a:srgbClr val="004477"/>
      </a:accent5>
      <a:accent6>
        <a:srgbClr val="404040"/>
      </a:accent6>
      <a:hlink>
        <a:srgbClr val="404040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rris 2013">
  <a:themeElements>
    <a:clrScheme name="SIRRIS 1">
      <a:dk1>
        <a:srgbClr val="000000"/>
      </a:dk1>
      <a:lt1>
        <a:srgbClr val="FFFFFF"/>
      </a:lt1>
      <a:dk2>
        <a:srgbClr val="004477"/>
      </a:dk2>
      <a:lt2>
        <a:srgbClr val="FFFFFF"/>
      </a:lt2>
      <a:accent1>
        <a:srgbClr val="BB0033"/>
      </a:accent1>
      <a:accent2>
        <a:srgbClr val="CC6622"/>
      </a:accent2>
      <a:accent3>
        <a:srgbClr val="DD9922"/>
      </a:accent3>
      <a:accent4>
        <a:srgbClr val="FFCC00"/>
      </a:accent4>
      <a:accent5>
        <a:srgbClr val="004477"/>
      </a:accent5>
      <a:accent6>
        <a:srgbClr val="404040"/>
      </a:accent6>
      <a:hlink>
        <a:srgbClr val="404040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1325</Words>
  <Application>Microsoft Office PowerPoint</Application>
  <PresentationFormat>Diavoorstelling (16:9)</PresentationFormat>
  <Paragraphs>344</Paragraphs>
  <Slides>37</Slides>
  <Notes>37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37</vt:i4>
      </vt:variant>
    </vt:vector>
  </HeadingPairs>
  <TitlesOfParts>
    <vt:vector size="46" baseType="lpstr">
      <vt:lpstr>Courier New</vt:lpstr>
      <vt:lpstr>Calibri</vt:lpstr>
      <vt:lpstr>Alegreya Sans</vt:lpstr>
      <vt:lpstr>Lucida Sans</vt:lpstr>
      <vt:lpstr>Noto Sans Symbols</vt:lpstr>
      <vt:lpstr>Arial</vt:lpstr>
      <vt:lpstr>Open Sans</vt:lpstr>
      <vt:lpstr>Sirris 2013</vt:lpstr>
      <vt:lpstr>1_Sirris 2013</vt:lpstr>
      <vt:lpstr>Circulaire economie:</vt:lpstr>
      <vt:lpstr>PowerPoint-presentatie</vt:lpstr>
      <vt:lpstr>Circulaire Economie</vt:lpstr>
      <vt:lpstr>De circulaire economie</vt:lpstr>
      <vt:lpstr>Waarom we niet willen recycleren ?</vt:lpstr>
      <vt:lpstr>The R-strategies</vt:lpstr>
      <vt:lpstr>PowerPoint-presentatie</vt:lpstr>
      <vt:lpstr>I Revitalise</vt:lpstr>
      <vt:lpstr>PowerPoint-presentatie</vt:lpstr>
      <vt:lpstr>De waarde in de kringlopen</vt:lpstr>
      <vt:lpstr>The value hill at the recycling horizon</vt:lpstr>
      <vt:lpstr>The value hill at the recycling horizon</vt:lpstr>
      <vt:lpstr>Belang van de binnenste cirkels</vt:lpstr>
      <vt:lpstr>PowerPoint-presentatie</vt:lpstr>
      <vt:lpstr>PowerPoint-presentatie</vt:lpstr>
      <vt:lpstr>PowerPoint-presentatie</vt:lpstr>
      <vt:lpstr>Shared infrastructure</vt:lpstr>
      <vt:lpstr>PowerPoint-presentatie</vt:lpstr>
      <vt:lpstr>Wie kan er alles? </vt:lpstr>
      <vt:lpstr>The CE principles</vt:lpstr>
      <vt:lpstr>PowerPoint-presentatie</vt:lpstr>
      <vt:lpstr>PowerPoint-presentatie</vt:lpstr>
      <vt:lpstr>Private deelgemeenschap - start2share</vt:lpstr>
      <vt:lpstr>PowerPoint-presentatie</vt:lpstr>
      <vt:lpstr>PowerPoint-presentatie</vt:lpstr>
      <vt:lpstr>Breng mensen samen</vt:lpstr>
      <vt:lpstr>PowerPoint-presentatie</vt:lpstr>
      <vt:lpstr>Grenzen zitten in je hoofd</vt:lpstr>
      <vt:lpstr>PowerPoint-presentatie</vt:lpstr>
      <vt:lpstr>Niet alles is wat het lijkt</vt:lpstr>
      <vt:lpstr>PowerPoint-presentatie</vt:lpstr>
      <vt:lpstr>PowerPoint-presentatie</vt:lpstr>
      <vt:lpstr>PowerPoint-presentatie</vt:lpstr>
      <vt:lpstr>PowerPoint-presentatie</vt:lpstr>
      <vt:lpstr>Goesting !</vt:lpstr>
      <vt:lpstr>Circular economy is a journey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Circulaire economie:</dc:title>
  <dc:creator>Thomas Vandenhaute</dc:creator>
  <cp:lastModifiedBy>Claudine Carton</cp:lastModifiedBy>
  <cp:revision>1</cp:revision>
  <dcterms:created xsi:type="dcterms:W3CDTF">2017-03-20T09:18:57Z</dcterms:created>
  <dcterms:modified xsi:type="dcterms:W3CDTF">2021-12-07T13:12:01Z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0x01010065450ABBBA9B2441A042809A884A787A</vt:lpwstr>
  </property>
</Properties>
</file>